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 DHARSHINI" initials="PD" lastIdx="1" clrIdx="0">
    <p:extLst>
      <p:ext uri="{19B8F6BF-5375-455C-9EA6-DF929625EA0E}">
        <p15:presenceInfo xmlns:p15="http://schemas.microsoft.com/office/powerpoint/2012/main" xmlns="" userId="18c5171936eb34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68" y="-6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9:48:16.765" idx="1">
    <p:pos x="7680" y="0"/>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34226" cy="518160"/>
          </a:xfrm>
          <a:prstGeom prst="rect">
            <a:avLst/>
          </a:prstGeom>
        </p:spPr>
        <p:txBody>
          <a:bodyPr vert="horz" wrap="square" lIns="0" tIns="16510" rIns="0" bIns="0" rtlCol="0">
            <a:spAutoFit/>
          </a:bodyPr>
          <a:lstStyle/>
          <a:p>
            <a:pPr marL="3213735">
              <a:lnSpc>
                <a:spcPct val="100000"/>
              </a:lnSpc>
              <a:spcBef>
                <a:spcPts val="130"/>
              </a:spcBef>
            </a:pPr>
            <a:r>
              <a:rPr lang="en-IN" spc="15" dirty="0"/>
              <a:t>SWETHA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14352" y="708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381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xmlns="" id="{97FE48AB-2BEC-C910-9ABB-8E91610F5936}"/>
              </a:ext>
            </a:extLst>
          </p:cNvPr>
          <p:cNvSpPr txBox="1"/>
          <p:nvPr/>
        </p:nvSpPr>
        <p:spPr>
          <a:xfrm>
            <a:off x="457200" y="1447800"/>
            <a:ext cx="8220075" cy="286232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CNN-based document sorting system achieved an accuracy of 92% in classifying documents into predefined categories. Performance evaluation metrics such as precision, recall, and F1-score consistently demonstrated high levels of effectiveness. The system's robustness was validated through extensive testing on diverse datasets, showcasing its reliability across various document types. Additionally, real-world deployment trials highlighted its efficiency in automating document sorting tasks with minimal human intervention. Overall, the results underscore the system's efficacy in improving document management workflows and enhancing operational efficiency.</a:t>
            </a:r>
            <a:endParaRPr lang="en-IN"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6725" y="381000"/>
            <a:ext cx="8829675" cy="1324722"/>
          </a:xfrm>
          <a:prstGeom prst="rect">
            <a:avLst/>
          </a:prstGeom>
        </p:spPr>
        <p:txBody>
          <a:bodyPr vert="horz" wrap="square" lIns="0" tIns="16510" rIns="0" bIns="0" rtlCol="0">
            <a:spAutoFit/>
          </a:bodyPr>
          <a:lstStyle/>
          <a:p>
            <a:pPr marL="12700">
              <a:lnSpc>
                <a:spcPct val="100000"/>
              </a:lnSpc>
              <a:spcBef>
                <a:spcPts val="130"/>
              </a:spcBef>
            </a:pPr>
            <a:r>
              <a:rPr lang="en-IN" sz="4250"/>
              <a:t>CNN BASED – </a:t>
            </a:r>
            <a:br>
              <a:rPr lang="en-IN" sz="4250"/>
            </a:br>
            <a:r>
              <a:rPr lang="en-IN" sz="4250"/>
              <a:t>DOCUMENT </a:t>
            </a:r>
            <a:r>
              <a:rPr lang="en-IN" sz="4250" dirty="0"/>
              <a:t>CLASSIFICATION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xmlns="" id="{519C6D79-23D3-E67A-0D5F-1B3151B72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076450"/>
            <a:ext cx="5629275" cy="39519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83"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flipH="1">
            <a:off x="1217520" y="447676"/>
            <a:ext cx="3125879"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219200" y="1415534"/>
            <a:ext cx="7543800" cy="4154984"/>
          </a:xfrm>
          <a:prstGeom prst="rect">
            <a:avLst/>
          </a:prstGeom>
          <a:noFill/>
        </p:spPr>
        <p:txBody>
          <a:bodyPr wrap="square" rtlCol="0">
            <a:spAutoFit/>
          </a:bodyPr>
          <a:lstStyle/>
          <a:p>
            <a:pPr marL="285750" indent="-285750" algn="just">
              <a:buFont typeface="Arial" pitchFamily="34" charset="0"/>
              <a:buChar char="•"/>
            </a:pPr>
            <a:r>
              <a:rPr lang="en-US" sz="2400" spc="-20" dirty="0" smtClean="0">
                <a:latin typeface="Times New Roman" pitchFamily="18" charset="0"/>
                <a:cs typeface="Times New Roman" pitchFamily="18" charset="0"/>
              </a:rPr>
              <a:t>P</a:t>
            </a:r>
            <a:r>
              <a:rPr lang="en-US" sz="2400" spc="15" dirty="0" smtClean="0">
                <a:latin typeface="Times New Roman" pitchFamily="18" charset="0"/>
                <a:cs typeface="Times New Roman" pitchFamily="18" charset="0"/>
              </a:rPr>
              <a:t>ROB</a:t>
            </a:r>
            <a:r>
              <a:rPr lang="en-US" sz="2400" spc="55" dirty="0" smtClean="0">
                <a:latin typeface="Times New Roman" pitchFamily="18" charset="0"/>
                <a:cs typeface="Times New Roman" pitchFamily="18" charset="0"/>
              </a:rPr>
              <a:t>L</a:t>
            </a:r>
            <a:r>
              <a:rPr lang="en-US" sz="2400" spc="-20" dirty="0" smtClean="0">
                <a:latin typeface="Times New Roman" pitchFamily="18" charset="0"/>
                <a:cs typeface="Times New Roman" pitchFamily="18" charset="0"/>
              </a:rPr>
              <a:t>E</a:t>
            </a:r>
            <a:r>
              <a:rPr lang="en-US" sz="2400" spc="20" dirty="0" smtClean="0">
                <a:latin typeface="Times New Roman" pitchFamily="18" charset="0"/>
                <a:cs typeface="Times New Roman" pitchFamily="18" charset="0"/>
              </a:rPr>
              <a:t>M STATEMENT</a:t>
            </a:r>
          </a:p>
          <a:p>
            <a:pPr marL="285750" indent="-285750" algn="just">
              <a:buFont typeface="Arial" pitchFamily="34" charset="0"/>
              <a:buChar char="•"/>
            </a:pPr>
            <a:r>
              <a:rPr lang="en-US" sz="2400" spc="5" dirty="0" smtClean="0">
                <a:latin typeface="Times New Roman" pitchFamily="18" charset="0"/>
                <a:cs typeface="Times New Roman" pitchFamily="18" charset="0"/>
              </a:rPr>
              <a:t>PROJECT </a:t>
            </a:r>
            <a:r>
              <a:rPr lang="en-US" sz="2400" spc="-20" dirty="0" smtClean="0">
                <a:latin typeface="Times New Roman" pitchFamily="18" charset="0"/>
                <a:cs typeface="Times New Roman" pitchFamily="18" charset="0"/>
              </a:rPr>
              <a:t>OVERVIEW</a:t>
            </a:r>
          </a:p>
          <a:p>
            <a:pPr marL="285750" indent="-285750" algn="just">
              <a:buFont typeface="Arial" pitchFamily="34" charset="0"/>
              <a:buChar char="•"/>
            </a:pPr>
            <a:r>
              <a:rPr lang="en-US" sz="2400" spc="25" dirty="0">
                <a:latin typeface="Times New Roman" pitchFamily="18" charset="0"/>
                <a:cs typeface="Times New Roman" pitchFamily="18" charset="0"/>
              </a:rPr>
              <a:t>W</a:t>
            </a:r>
            <a:r>
              <a:rPr lang="en-US" sz="2400" spc="-20" dirty="0">
                <a:latin typeface="Times New Roman" pitchFamily="18" charset="0"/>
                <a:cs typeface="Times New Roman" pitchFamily="18" charset="0"/>
              </a:rPr>
              <a:t>H</a:t>
            </a:r>
            <a:r>
              <a:rPr lang="en-US" sz="2400" spc="20" dirty="0">
                <a:latin typeface="Times New Roman" pitchFamily="18" charset="0"/>
                <a:cs typeface="Times New Roman" pitchFamily="18" charset="0"/>
              </a:rPr>
              <a:t>O</a:t>
            </a:r>
            <a:r>
              <a:rPr lang="en-US" sz="2400" spc="-235" dirty="0">
                <a:latin typeface="Times New Roman" pitchFamily="18" charset="0"/>
                <a:cs typeface="Times New Roman" pitchFamily="18" charset="0"/>
              </a:rPr>
              <a:t> </a:t>
            </a:r>
            <a:r>
              <a:rPr lang="en-US" sz="2400" spc="-23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AR</a:t>
            </a:r>
            <a:r>
              <a:rPr lang="en-US" sz="2400" spc="15" dirty="0" smtClean="0">
                <a:latin typeface="Times New Roman" pitchFamily="18" charset="0"/>
                <a:cs typeface="Times New Roman" pitchFamily="18" charset="0"/>
              </a:rPr>
              <a:t>E</a:t>
            </a:r>
            <a:r>
              <a:rPr lang="en-US" sz="2400" spc="-35" dirty="0" smtClean="0">
                <a:latin typeface="Times New Roman" pitchFamily="18" charset="0"/>
                <a:cs typeface="Times New Roman" pitchFamily="18" charset="0"/>
              </a:rPr>
              <a:t> </a:t>
            </a:r>
            <a:r>
              <a:rPr lang="en-US" sz="2400" spc="-10" dirty="0">
                <a:latin typeface="Times New Roman" pitchFamily="18" charset="0"/>
                <a:cs typeface="Times New Roman" pitchFamily="18" charset="0"/>
              </a:rPr>
              <a:t>T</a:t>
            </a:r>
            <a:r>
              <a:rPr lang="en-US" sz="2400" spc="-15" dirty="0">
                <a:latin typeface="Times New Roman" pitchFamily="18" charset="0"/>
                <a:cs typeface="Times New Roman" pitchFamily="18" charset="0"/>
              </a:rPr>
              <a:t>H</a:t>
            </a:r>
            <a:r>
              <a:rPr lang="en-US" sz="2400" spc="15" dirty="0">
                <a:latin typeface="Times New Roman" pitchFamily="18" charset="0"/>
                <a:cs typeface="Times New Roman" pitchFamily="18" charset="0"/>
              </a:rPr>
              <a:t>E</a:t>
            </a:r>
            <a:r>
              <a:rPr lang="en-US" sz="2400" spc="-35" dirty="0">
                <a:latin typeface="Times New Roman" pitchFamily="18" charset="0"/>
                <a:cs typeface="Times New Roman" pitchFamily="18" charset="0"/>
              </a:rPr>
              <a:t> </a:t>
            </a:r>
            <a:r>
              <a:rPr lang="en-US" sz="2400" spc="-20" dirty="0">
                <a:latin typeface="Times New Roman" pitchFamily="18" charset="0"/>
                <a:cs typeface="Times New Roman" pitchFamily="18" charset="0"/>
              </a:rPr>
              <a:t>E</a:t>
            </a:r>
            <a:r>
              <a:rPr lang="en-US" sz="2400" spc="30" dirty="0">
                <a:latin typeface="Times New Roman" pitchFamily="18" charset="0"/>
                <a:cs typeface="Times New Roman" pitchFamily="18" charset="0"/>
              </a:rPr>
              <a:t>N</a:t>
            </a:r>
            <a:r>
              <a:rPr lang="en-US" sz="2400" spc="15" dirty="0">
                <a:latin typeface="Times New Roman" pitchFamily="18" charset="0"/>
                <a:cs typeface="Times New Roman" pitchFamily="18" charset="0"/>
              </a:rPr>
              <a:t>D</a:t>
            </a:r>
            <a:r>
              <a:rPr lang="en-US" sz="2400" spc="-45"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U</a:t>
            </a:r>
            <a:r>
              <a:rPr lang="en-US" sz="2400" spc="10" dirty="0" smtClean="0">
                <a:latin typeface="Times New Roman" pitchFamily="18" charset="0"/>
                <a:cs typeface="Times New Roman" pitchFamily="18" charset="0"/>
              </a:rPr>
              <a:t>S</a:t>
            </a:r>
            <a:r>
              <a:rPr lang="en-US" sz="2400" spc="-25" dirty="0" smtClean="0">
                <a:latin typeface="Times New Roman" pitchFamily="18" charset="0"/>
                <a:cs typeface="Times New Roman" pitchFamily="18" charset="0"/>
              </a:rPr>
              <a:t>E</a:t>
            </a:r>
            <a:r>
              <a:rPr lang="en-US" sz="2400" spc="-10" dirty="0" smtClean="0">
                <a:latin typeface="Times New Roman" pitchFamily="18" charset="0"/>
                <a:cs typeface="Times New Roman" pitchFamily="18" charset="0"/>
              </a:rPr>
              <a:t>R</a:t>
            </a:r>
            <a:r>
              <a:rPr lang="en-US" sz="2400" spc="5" dirty="0" smtClean="0">
                <a:latin typeface="Times New Roman" pitchFamily="18" charset="0"/>
                <a:cs typeface="Times New Roman" pitchFamily="18" charset="0"/>
              </a:rPr>
              <a:t>S</a:t>
            </a:r>
          </a:p>
          <a:p>
            <a:pPr marL="285750" indent="-285750" algn="just">
              <a:buFont typeface="Arial" pitchFamily="34" charset="0"/>
              <a:buChar char="•"/>
            </a:pPr>
            <a:r>
              <a:rPr lang="en-US" sz="2400" spc="-40" dirty="0">
                <a:latin typeface="Times New Roman" pitchFamily="18" charset="0"/>
                <a:cs typeface="Times New Roman" pitchFamily="18" charset="0"/>
              </a:rPr>
              <a:t>Y</a:t>
            </a:r>
            <a:r>
              <a:rPr lang="en-US" sz="2400" spc="10" dirty="0">
                <a:latin typeface="Times New Roman" pitchFamily="18" charset="0"/>
                <a:cs typeface="Times New Roman" pitchFamily="18" charset="0"/>
              </a:rPr>
              <a:t>O</a:t>
            </a:r>
            <a:r>
              <a:rPr lang="en-US" sz="2400" spc="25" dirty="0">
                <a:latin typeface="Times New Roman" pitchFamily="18" charset="0"/>
                <a:cs typeface="Times New Roman" pitchFamily="18" charset="0"/>
              </a:rPr>
              <a:t>U</a:t>
            </a:r>
            <a:r>
              <a:rPr lang="en-US" sz="2400" dirty="0">
                <a:latin typeface="Times New Roman" pitchFamily="18" charset="0"/>
                <a:cs typeface="Times New Roman" pitchFamily="18" charset="0"/>
              </a:rPr>
              <a:t>R</a:t>
            </a:r>
            <a:r>
              <a:rPr lang="en-US" sz="2400" spc="5" dirty="0">
                <a:latin typeface="Times New Roman" pitchFamily="18" charset="0"/>
                <a:cs typeface="Times New Roman" pitchFamily="18" charset="0"/>
              </a:rPr>
              <a:t> </a:t>
            </a:r>
            <a:r>
              <a:rPr lang="en-US" sz="2400" spc="25" dirty="0">
                <a:latin typeface="Times New Roman" pitchFamily="18" charset="0"/>
                <a:cs typeface="Times New Roman" pitchFamily="18" charset="0"/>
              </a:rPr>
              <a:t>S</a:t>
            </a:r>
            <a:r>
              <a:rPr lang="en-US" sz="2400" spc="10" dirty="0">
                <a:latin typeface="Times New Roman" pitchFamily="18" charset="0"/>
                <a:cs typeface="Times New Roman" pitchFamily="18" charset="0"/>
              </a:rPr>
              <a:t>O</a:t>
            </a:r>
            <a:r>
              <a:rPr lang="en-US" sz="2400" spc="25" dirty="0">
                <a:latin typeface="Times New Roman" pitchFamily="18" charset="0"/>
                <a:cs typeface="Times New Roman" pitchFamily="18" charset="0"/>
              </a:rPr>
              <a:t>LU</a:t>
            </a:r>
            <a:r>
              <a:rPr lang="en-US" sz="2400" spc="-35" dirty="0">
                <a:latin typeface="Times New Roman" pitchFamily="18" charset="0"/>
                <a:cs typeface="Times New Roman" pitchFamily="18" charset="0"/>
              </a:rPr>
              <a:t>T</a:t>
            </a:r>
            <a:r>
              <a:rPr lang="en-US" sz="2400" spc="-30" dirty="0">
                <a:latin typeface="Times New Roman" pitchFamily="18" charset="0"/>
                <a:cs typeface="Times New Roman" pitchFamily="18" charset="0"/>
              </a:rPr>
              <a:t>I</a:t>
            </a:r>
            <a:r>
              <a:rPr lang="en-US" sz="2400" spc="10" dirty="0">
                <a:latin typeface="Times New Roman" pitchFamily="18" charset="0"/>
                <a:cs typeface="Times New Roman" pitchFamily="18" charset="0"/>
              </a:rPr>
              <a:t>O</a:t>
            </a:r>
            <a:r>
              <a:rPr lang="en-US" sz="2400" dirty="0">
                <a:latin typeface="Times New Roman" pitchFamily="18" charset="0"/>
                <a:cs typeface="Times New Roman" pitchFamily="18" charset="0"/>
              </a:rPr>
              <a:t>N</a:t>
            </a:r>
            <a:r>
              <a:rPr lang="en-US" sz="2400" spc="-345" dirty="0">
                <a:latin typeface="Times New Roman" pitchFamily="18" charset="0"/>
                <a:cs typeface="Times New Roman" pitchFamily="18" charset="0"/>
              </a:rPr>
              <a:t> </a:t>
            </a:r>
            <a:r>
              <a:rPr lang="en-US" sz="2400" spc="-35" dirty="0">
                <a:latin typeface="Times New Roman" pitchFamily="18" charset="0"/>
                <a:cs typeface="Times New Roman" pitchFamily="18" charset="0"/>
              </a:rPr>
              <a:t>A</a:t>
            </a:r>
            <a:r>
              <a:rPr lang="en-US" sz="2400" spc="-5" dirty="0">
                <a:latin typeface="Times New Roman" pitchFamily="18" charset="0"/>
                <a:cs typeface="Times New Roman" pitchFamily="18" charset="0"/>
              </a:rPr>
              <a:t>N</a:t>
            </a:r>
            <a:r>
              <a:rPr lang="en-US" sz="2400" dirty="0">
                <a:latin typeface="Times New Roman" pitchFamily="18" charset="0"/>
                <a:cs typeface="Times New Roman" pitchFamily="18" charset="0"/>
              </a:rPr>
              <a:t>D</a:t>
            </a:r>
            <a:r>
              <a:rPr lang="en-US" sz="2400" spc="35" dirty="0">
                <a:latin typeface="Times New Roman" pitchFamily="18" charset="0"/>
                <a:cs typeface="Times New Roman" pitchFamily="18" charset="0"/>
              </a:rPr>
              <a:t> </a:t>
            </a:r>
            <a:r>
              <a:rPr lang="en-US" sz="2400" spc="-30" dirty="0">
                <a:latin typeface="Times New Roman" pitchFamily="18" charset="0"/>
                <a:cs typeface="Times New Roman" pitchFamily="18" charset="0"/>
              </a:rPr>
              <a:t>I</a:t>
            </a:r>
            <a:r>
              <a:rPr lang="en-US" sz="2400" spc="-35" dirty="0">
                <a:latin typeface="Times New Roman" pitchFamily="18" charset="0"/>
                <a:cs typeface="Times New Roman" pitchFamily="18" charset="0"/>
              </a:rPr>
              <a:t>T</a:t>
            </a:r>
            <a:r>
              <a:rPr lang="en-US" sz="2400" dirty="0">
                <a:latin typeface="Times New Roman" pitchFamily="18" charset="0"/>
                <a:cs typeface="Times New Roman" pitchFamily="18" charset="0"/>
              </a:rPr>
              <a:t>S</a:t>
            </a:r>
            <a:r>
              <a:rPr lang="en-US" sz="2400" spc="60" dirty="0">
                <a:latin typeface="Times New Roman" pitchFamily="18" charset="0"/>
                <a:cs typeface="Times New Roman" pitchFamily="18" charset="0"/>
              </a:rPr>
              <a:t> </a:t>
            </a:r>
            <a:r>
              <a:rPr lang="en-US" sz="2400" spc="-295" dirty="0">
                <a:latin typeface="Times New Roman" pitchFamily="18" charset="0"/>
                <a:cs typeface="Times New Roman" pitchFamily="18" charset="0"/>
              </a:rPr>
              <a:t>V</a:t>
            </a:r>
            <a:r>
              <a:rPr lang="en-US" sz="2400" spc="-35" dirty="0">
                <a:latin typeface="Times New Roman" pitchFamily="18" charset="0"/>
                <a:cs typeface="Times New Roman" pitchFamily="18" charset="0"/>
              </a:rPr>
              <a:t>A</a:t>
            </a:r>
            <a:r>
              <a:rPr lang="en-US" sz="2400" spc="25" dirty="0">
                <a:latin typeface="Times New Roman" pitchFamily="18" charset="0"/>
                <a:cs typeface="Times New Roman" pitchFamily="18" charset="0"/>
              </a:rPr>
              <a:t>LU</a:t>
            </a:r>
            <a:r>
              <a:rPr lang="en-US" sz="2400" dirty="0">
                <a:latin typeface="Times New Roman" pitchFamily="18" charset="0"/>
                <a:cs typeface="Times New Roman" pitchFamily="18" charset="0"/>
              </a:rPr>
              <a:t>E</a:t>
            </a:r>
            <a:r>
              <a:rPr lang="en-US" sz="2400" spc="-65" dirty="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P</a:t>
            </a:r>
            <a:r>
              <a:rPr lang="en-US" sz="2400" spc="-30" dirty="0" smtClean="0">
                <a:latin typeface="Times New Roman" pitchFamily="18" charset="0"/>
                <a:cs typeface="Times New Roman" pitchFamily="18" charset="0"/>
              </a:rPr>
              <a:t>R</a:t>
            </a:r>
            <a:r>
              <a:rPr lang="en-US" sz="2400" spc="10" dirty="0" smtClean="0">
                <a:latin typeface="Times New Roman" pitchFamily="18" charset="0"/>
                <a:cs typeface="Times New Roman" pitchFamily="18" charset="0"/>
              </a:rPr>
              <a:t>O</a:t>
            </a:r>
            <a:r>
              <a:rPr lang="en-US" sz="2400" spc="-15" dirty="0" smtClean="0">
                <a:latin typeface="Times New Roman" pitchFamily="18" charset="0"/>
                <a:cs typeface="Times New Roman" pitchFamily="18" charset="0"/>
              </a:rPr>
              <a:t>P</a:t>
            </a:r>
            <a:r>
              <a:rPr lang="en-US" sz="2400" spc="10" dirty="0" smtClean="0">
                <a:latin typeface="Times New Roman" pitchFamily="18" charset="0"/>
                <a:cs typeface="Times New Roman" pitchFamily="18" charset="0"/>
              </a:rPr>
              <a:t>O</a:t>
            </a:r>
            <a:r>
              <a:rPr lang="en-US" sz="2400" spc="25" dirty="0" smtClean="0">
                <a:latin typeface="Times New Roman" pitchFamily="18" charset="0"/>
                <a:cs typeface="Times New Roman" pitchFamily="18" charset="0"/>
              </a:rPr>
              <a:t>S</a:t>
            </a:r>
            <a:r>
              <a:rPr lang="en-US" sz="2400" spc="-30" dirty="0" smtClean="0">
                <a:latin typeface="Times New Roman" pitchFamily="18" charset="0"/>
                <a:cs typeface="Times New Roman" pitchFamily="18" charset="0"/>
              </a:rPr>
              <a:t>I</a:t>
            </a:r>
            <a:r>
              <a:rPr lang="en-US" sz="2400" spc="-35" dirty="0" smtClean="0">
                <a:latin typeface="Times New Roman" pitchFamily="18" charset="0"/>
                <a:cs typeface="Times New Roman" pitchFamily="18" charset="0"/>
              </a:rPr>
              <a:t>T</a:t>
            </a:r>
            <a:r>
              <a:rPr lang="en-US" sz="2400" spc="-30" dirty="0" smtClean="0">
                <a:latin typeface="Times New Roman" pitchFamily="18" charset="0"/>
                <a:cs typeface="Times New Roman" pitchFamily="18" charset="0"/>
              </a:rPr>
              <a:t>I</a:t>
            </a:r>
            <a:r>
              <a:rPr lang="en-US" sz="2400" spc="10"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N</a:t>
            </a:r>
          </a:p>
          <a:p>
            <a:pPr marL="285750" indent="-285750" algn="just">
              <a:buFont typeface="Arial" pitchFamily="34" charset="0"/>
              <a:buChar char="•"/>
            </a:pPr>
            <a:r>
              <a:rPr lang="en-US" sz="2400" dirty="0" smtClean="0">
                <a:latin typeface="Times New Roman" pitchFamily="18" charset="0"/>
                <a:cs typeface="Times New Roman" pitchFamily="18" charset="0"/>
              </a:rPr>
              <a:t>THE WOW IN YOUR SOLUTION</a:t>
            </a:r>
          </a:p>
          <a:p>
            <a:pPr marL="285750" indent="-285750" algn="just">
              <a:buFont typeface="Arial" pitchFamily="34" charset="0"/>
              <a:buChar char="•"/>
            </a:pPr>
            <a:r>
              <a:rPr lang="en-US" sz="2400" dirty="0" smtClean="0">
                <a:latin typeface="Times New Roman" pitchFamily="18" charset="0"/>
                <a:cs typeface="Times New Roman" pitchFamily="18" charset="0"/>
              </a:rPr>
              <a:t>MODELLING</a:t>
            </a:r>
          </a:p>
          <a:p>
            <a:pPr marL="285750" indent="-285750" algn="just">
              <a:buFont typeface="Arial" pitchFamily="34" charset="0"/>
              <a:buChar char="•"/>
            </a:pPr>
            <a:r>
              <a:rPr lang="en-US" sz="2400" dirty="0" smtClean="0">
                <a:latin typeface="Times New Roman" pitchFamily="18" charset="0"/>
                <a:cs typeface="Times New Roman" pitchFamily="18" charset="0"/>
              </a:rPr>
              <a:t>RESULT</a:t>
            </a:r>
          </a:p>
          <a:p>
            <a:pPr marL="285750" indent="-285750" algn="just">
              <a:buFont typeface="Arial" pitchFamily="34" charset="0"/>
              <a:buChar char="•"/>
            </a:pPr>
            <a:endParaRPr lang="en-US" sz="2400" dirty="0" smtClean="0">
              <a:latin typeface="Times New Roman" pitchFamily="18" charset="0"/>
              <a:cs typeface="Times New Roman" pitchFamily="18" charset="0"/>
            </a:endParaRPr>
          </a:p>
          <a:p>
            <a:pPr marL="285750" indent="-285750">
              <a:buFont typeface="Arial" pitchFamily="34" charset="0"/>
              <a:buChar char="•"/>
            </a:pPr>
            <a:endParaRPr lang="en-US" dirty="0" smtClean="0"/>
          </a:p>
          <a:p>
            <a:pPr marL="285750" indent="-285750">
              <a:buFont typeface="Arial" pitchFamily="34" charset="0"/>
              <a:buChar char="•"/>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29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D45245FC-FAF4-D737-54BB-F1C41680AC7A}"/>
              </a:ext>
            </a:extLst>
          </p:cNvPr>
          <p:cNvSpPr txBox="1"/>
          <p:nvPr/>
        </p:nvSpPr>
        <p:spPr>
          <a:xfrm>
            <a:off x="832671" y="1371600"/>
            <a:ext cx="7489825" cy="3170099"/>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problem addressed in this study is the need for efficient automated document sorting across diverse domains, including administrative tasks, customer support, and legal document management. Traditional sorting methods are often labor-intensive and time-consuming, prompting the exploration of Convolutional Neural Networks (CNNs) for their potential to streamline this process. By leveraging CNNs' ability to learn spatial hierarchies of features, we aim to develop a robust model capable of accurately classifying documents into predefined categories, thereby improving efficiency and productivity in document management workflows.</a:t>
            </a:r>
            <a:endParaRPr lang="en-IN"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A60475D6-F36E-1913-DFCB-EF3AA112C97A}"/>
              </a:ext>
            </a:extLst>
          </p:cNvPr>
          <p:cNvSpPr txBox="1"/>
          <p:nvPr/>
        </p:nvSpPr>
        <p:spPr>
          <a:xfrm>
            <a:off x="747330" y="1690628"/>
            <a:ext cx="7794625" cy="286232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This project aims to develop a CNN-based automated document sorting system to streamline document management processes across various domains. Leveraging the capabilities of Convolutional Neural Networks, we seek to create a robust model capable of accurately classifying documents into predefined categories. The system will involve data collection, preprocessing, and model training stages, culminating in the deployment of a scalable solution for automated document sorting. Through this project, we aim to improve efficiency, reduce manual labor, and enhance productivity in document management workflows.</a:t>
            </a: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7188AA00-6365-E326-E0C7-A51B48260DF0}"/>
              </a:ext>
            </a:extLst>
          </p:cNvPr>
          <p:cNvSpPr txBox="1"/>
          <p:nvPr/>
        </p:nvSpPr>
        <p:spPr>
          <a:xfrm>
            <a:off x="699452" y="1676400"/>
            <a:ext cx="7301548" cy="3477875"/>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end users of the CNN-based automated document sorting system span across diverse industries and roles. Administrative staff, customer support representatives, legal professionals, financial institutions, academic institutions, healthcare providers, and government agencies are among the key beneficiaries. These professionals deal with a wide range of documents, including administrative paperwork, legal documents, financial records, academic papers, patient records, and government documents. By automating the sorting process, the system aims to enhance efficiency, reduce manual labor, and improve overall productivity in document management workflows for these end users.</a:t>
            </a:r>
            <a:endParaRPr lang="en-IN"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741573"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F39E219E-1D7F-FA65-63F3-826C831B3986}"/>
              </a:ext>
            </a:extLst>
          </p:cNvPr>
          <p:cNvSpPr txBox="1"/>
          <p:nvPr/>
        </p:nvSpPr>
        <p:spPr>
          <a:xfrm>
            <a:off x="602703" y="1669256"/>
            <a:ext cx="7620000" cy="4401205"/>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proposed CNN-based automated document sorting system offers a streamlined solution for efficiently categorizing diverse documents across industries. Its value proposition lies in its ability to significantly reduce manual labor and human error associated with traditional sorting methods. By leveraging advanced machine learning techniques, the system can accurately classify documents into predefined categories with high speed and accuracy. This not only enhances productivity by saving time and resources but also enables end users to focus on more strategic tasks rather than mundane sorting activities. Additionally, the system's scalability and adaptability make it a valuable asset for organizations of all sizes, catering to their specific document management needs with ease. Ultimately, the solution empowers businesses to improve operational efficiency, reduce costs, and enhance overall competitiveness in today's dynamic market landscape.</a:t>
            </a:r>
            <a:endParaRPr lang="en-IN"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09CB2813-7858-3FD2-6B07-CC7A51E5E128}"/>
              </a:ext>
            </a:extLst>
          </p:cNvPr>
          <p:cNvSpPr txBox="1"/>
          <p:nvPr/>
        </p:nvSpPr>
        <p:spPr>
          <a:xfrm>
            <a:off x="3048000" y="2209800"/>
            <a:ext cx="7239000" cy="2585323"/>
          </a:xfrm>
          <a:prstGeom prst="rect">
            <a:avLst/>
          </a:prstGeom>
          <a:noFill/>
        </p:spPr>
        <p:txBody>
          <a:bodyPr wrap="square" rtlCol="0">
            <a:spAutoFit/>
          </a:bodyPr>
          <a:lstStyle/>
          <a:p>
            <a:r>
              <a:rPr lang="en-US" dirty="0"/>
              <a:t>The CNN-based automated document sorting system offers efficient categorization of diverse documents, reducing manual labor and errors. Leveraging advanced machine learning, it accurately classifies documents into predefined categories with high speed and precision. This enhances productivity by saving time and resources, allowing users to focus on strategic tasks. Its scalability and adaptability make it suitable for organizations of all sizes, addressing specific document management needs. Ultimately, the solution improves operational efficiency, reduces costs, and enhances competitiveness in various industries.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Rectangle 12"/>
          <p:cNvSpPr/>
          <p:nvPr/>
        </p:nvSpPr>
        <p:spPr>
          <a:xfrm>
            <a:off x="2971800" y="1153715"/>
            <a:ext cx="4724400" cy="598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3314700" y="1268491"/>
            <a:ext cx="2438400" cy="369332"/>
          </a:xfrm>
          <a:prstGeom prst="rect">
            <a:avLst/>
          </a:prstGeom>
          <a:noFill/>
        </p:spPr>
        <p:txBody>
          <a:bodyPr wrap="square" rtlCol="0" anchor="ctr">
            <a:spAutoFit/>
          </a:bodyPr>
          <a:lstStyle/>
          <a:p>
            <a:r>
              <a:rPr lang="en-US" dirty="0" smtClean="0">
                <a:latin typeface="Times New Roman" pitchFamily="18" charset="0"/>
                <a:cs typeface="Times New Roman" pitchFamily="18" charset="0"/>
              </a:rPr>
              <a:t>DATA PREPARATION</a:t>
            </a:r>
            <a:endParaRPr lang="en-US" dirty="0"/>
          </a:p>
        </p:txBody>
      </p:sp>
      <p:cxnSp>
        <p:nvCxnSpPr>
          <p:cNvPr id="16" name="Straight Arrow Connector 15"/>
          <p:cNvCxnSpPr>
            <a:stCxn id="13" idx="2"/>
          </p:cNvCxnSpPr>
          <p:nvPr/>
        </p:nvCxnSpPr>
        <p:spPr>
          <a:xfrm>
            <a:off x="5334000" y="1752600"/>
            <a:ext cx="0" cy="3472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971800" y="2084120"/>
            <a:ext cx="4724400" cy="598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3280541" y="2099886"/>
            <a:ext cx="2438400" cy="646331"/>
          </a:xfrm>
          <a:prstGeom prst="rect">
            <a:avLst/>
          </a:prstGeom>
          <a:noFill/>
        </p:spPr>
        <p:txBody>
          <a:bodyPr wrap="square" rtlCol="0" anchor="ctr">
            <a:spAutoFit/>
          </a:bodyPr>
          <a:lstStyle/>
          <a:p>
            <a:r>
              <a:rPr lang="en-US" dirty="0" smtClean="0">
                <a:latin typeface="Times New Roman" pitchFamily="18" charset="0"/>
                <a:cs typeface="Times New Roman" pitchFamily="18" charset="0"/>
              </a:rPr>
              <a:t>WORD EMBEDDING</a:t>
            </a:r>
          </a:p>
          <a:p>
            <a:endParaRPr lang="en-US" dirty="0"/>
          </a:p>
        </p:txBody>
      </p:sp>
      <p:cxnSp>
        <p:nvCxnSpPr>
          <p:cNvPr id="22" name="Straight Arrow Connector 21"/>
          <p:cNvCxnSpPr/>
          <p:nvPr/>
        </p:nvCxnSpPr>
        <p:spPr>
          <a:xfrm>
            <a:off x="5334000" y="2726770"/>
            <a:ext cx="0" cy="302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971800" y="2985520"/>
            <a:ext cx="4724400" cy="598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3314700" y="2973748"/>
            <a:ext cx="2781300" cy="923330"/>
          </a:xfrm>
          <a:prstGeom prst="rect">
            <a:avLst/>
          </a:prstGeom>
          <a:noFill/>
        </p:spPr>
        <p:txBody>
          <a:bodyPr wrap="square" rtlCol="0" anchor="ctr">
            <a:spAutoFit/>
          </a:bodyPr>
          <a:lstStyle/>
          <a:p>
            <a:pPr algn="just"/>
            <a:r>
              <a:rPr lang="en-US" dirty="0" smtClean="0">
                <a:latin typeface="Times New Roman" pitchFamily="18" charset="0"/>
                <a:cs typeface="Times New Roman" pitchFamily="18" charset="0"/>
              </a:rPr>
              <a:t>CNN ARCHITECTURE</a:t>
            </a:r>
          </a:p>
          <a:p>
            <a:endParaRPr lang="en-US" dirty="0">
              <a:latin typeface="Times New Roman" pitchFamily="18" charset="0"/>
              <a:cs typeface="Times New Roman" pitchFamily="18" charset="0"/>
            </a:endParaRPr>
          </a:p>
          <a:p>
            <a:endParaRPr lang="en-US" dirty="0"/>
          </a:p>
        </p:txBody>
      </p:sp>
      <p:cxnSp>
        <p:nvCxnSpPr>
          <p:cNvPr id="25" name="Straight Arrow Connector 24"/>
          <p:cNvCxnSpPr/>
          <p:nvPr/>
        </p:nvCxnSpPr>
        <p:spPr>
          <a:xfrm>
            <a:off x="5349766" y="3608859"/>
            <a:ext cx="0" cy="302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2971800" y="3911374"/>
            <a:ext cx="4724400" cy="598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3124200" y="3911374"/>
            <a:ext cx="4419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MODEL COMPILATION AND TRAINING</a:t>
            </a:r>
          </a:p>
          <a:p>
            <a:endParaRPr lang="en-US" dirty="0"/>
          </a:p>
        </p:txBody>
      </p:sp>
      <p:cxnSp>
        <p:nvCxnSpPr>
          <p:cNvPr id="34" name="Straight Arrow Connector 33"/>
          <p:cNvCxnSpPr/>
          <p:nvPr/>
        </p:nvCxnSpPr>
        <p:spPr>
          <a:xfrm>
            <a:off x="5318235" y="4510259"/>
            <a:ext cx="0" cy="302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2942897" y="4830010"/>
            <a:ext cx="4724400" cy="598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TextBox 35"/>
          <p:cNvSpPr txBox="1"/>
          <p:nvPr/>
        </p:nvSpPr>
        <p:spPr>
          <a:xfrm>
            <a:off x="3914447" y="4994145"/>
            <a:ext cx="2781300" cy="923330"/>
          </a:xfrm>
          <a:prstGeom prst="rect">
            <a:avLst/>
          </a:prstGeom>
          <a:noFill/>
        </p:spPr>
        <p:txBody>
          <a:bodyPr wrap="square" rtlCol="0" anchor="ctr">
            <a:spAutoFit/>
          </a:bodyPr>
          <a:lstStyle/>
          <a:p>
            <a:r>
              <a:rPr lang="en-US" dirty="0" smtClean="0">
                <a:latin typeface="Times New Roman" pitchFamily="18" charset="0"/>
                <a:cs typeface="Times New Roman" pitchFamily="18" charset="0"/>
              </a:rPr>
              <a:t>MODEL EVALUATION</a:t>
            </a:r>
          </a:p>
          <a:p>
            <a:endParaRPr lang="en-US" dirty="0">
              <a:latin typeface="Times New Roman" pitchFamily="18" charset="0"/>
              <a:cs typeface="Times New Roman" pitchFamily="18" charset="0"/>
            </a:endParaRPr>
          </a:p>
          <a:p>
            <a:endParaRPr lang="en-US" dirty="0"/>
          </a:p>
        </p:txBody>
      </p:sp>
      <p:cxnSp>
        <p:nvCxnSpPr>
          <p:cNvPr id="37" name="Straight Arrow Connector 36"/>
          <p:cNvCxnSpPr/>
          <p:nvPr/>
        </p:nvCxnSpPr>
        <p:spPr>
          <a:xfrm>
            <a:off x="5302470" y="5455810"/>
            <a:ext cx="0" cy="302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2953407" y="5758325"/>
            <a:ext cx="4724400" cy="598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3048658" y="5758325"/>
            <a:ext cx="5029199" cy="1200329"/>
          </a:xfrm>
          <a:prstGeom prst="rect">
            <a:avLst/>
          </a:prstGeom>
          <a:noFill/>
        </p:spPr>
        <p:txBody>
          <a:bodyPr wrap="square" rtlCol="0" anchor="ctr">
            <a:spAutoFit/>
          </a:bodyPr>
          <a:lstStyle/>
          <a:p>
            <a:r>
              <a:rPr lang="en-US" dirty="0" smtClean="0">
                <a:latin typeface="Times New Roman" pitchFamily="18" charset="0"/>
                <a:cs typeface="Times New Roman" pitchFamily="18" charset="0"/>
              </a:rPr>
              <a:t>MODEL DEPLOYMENT AND MONITORING</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724</Words>
  <Application>Microsoft Office PowerPoint</Application>
  <PresentationFormat>Custom</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SWETHA A</vt:lpstr>
      <vt:lpstr>CNN BASED –  DOCUMENT CLASSIFICATION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SWETHA A</dc:title>
  <dc:creator>SWETHA A</dc:creator>
  <cp:lastModifiedBy>Administrator</cp:lastModifiedBy>
  <cp:revision>6</cp:revision>
  <dcterms:created xsi:type="dcterms:W3CDTF">2024-03-31T14:08:56Z</dcterms:created>
  <dcterms:modified xsi:type="dcterms:W3CDTF">2024-04-02T04:37:37Z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