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6858000" cy="9144000"/>
  <p:embeddedFontLst>
    <p:embeddedFont>
      <p:font typeface="Open Sans ExtraBold"/>
      <p:bold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ExtraBold-boldItalic.fntdata"/><Relationship Id="rId25" Type="http://schemas.openxmlformats.org/officeDocument/2006/relationships/font" Target="fonts/OpenSansExtraBo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18e25d326f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g318e25d326f_0_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318e25d326f_0_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44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lvl1pPr indent="-381000" lvl="0" marL="457200" algn="l">
              <a:lnSpc>
                <a:spcPct val="114000"/>
              </a:lnSpc>
              <a:spcBef>
                <a:spcPts val="480"/>
              </a:spcBef>
              <a:spcAft>
                <a:spcPts val="0"/>
              </a:spcAft>
              <a:buClr>
                <a:schemeClr val="dk1"/>
              </a:buClr>
              <a:buSzPts val="2400"/>
              <a:buFont typeface="Noto Sans Symbols"/>
              <a:buChar char="▪"/>
              <a:defRPr sz="2400">
                <a:latin typeface="Calibri"/>
                <a:ea typeface="Calibri"/>
                <a:cs typeface="Calibri"/>
                <a:sym typeface="Calibri"/>
              </a:defRPr>
            </a:lvl1pPr>
            <a:lvl2pPr indent="-355600" lvl="1" marL="914400" algn="l">
              <a:lnSpc>
                <a:spcPct val="114000"/>
              </a:lnSpc>
              <a:spcBef>
                <a:spcPts val="400"/>
              </a:spcBef>
              <a:spcAft>
                <a:spcPts val="0"/>
              </a:spcAft>
              <a:buClr>
                <a:schemeClr val="dk1"/>
              </a:buClr>
              <a:buSzPts val="2000"/>
              <a:buFont typeface="Arial"/>
              <a:buChar char="•"/>
              <a:defRPr sz="2000">
                <a:latin typeface="Calibri"/>
                <a:ea typeface="Calibri"/>
                <a:cs typeface="Calibri"/>
                <a:sym typeface="Calibri"/>
              </a:defRPr>
            </a:lvl2pPr>
            <a:lvl3pPr indent="-342900" lvl="2" marL="1371600" algn="l">
              <a:lnSpc>
                <a:spcPct val="114000"/>
              </a:lnSpc>
              <a:spcBef>
                <a:spcPts val="360"/>
              </a:spcBef>
              <a:spcAft>
                <a:spcPts val="0"/>
              </a:spcAft>
              <a:buClr>
                <a:schemeClr val="dk1"/>
              </a:buClr>
              <a:buSzPts val="1800"/>
              <a:buChar char="•"/>
              <a:defRPr sz="1800">
                <a:latin typeface="Calibri"/>
                <a:ea typeface="Calibri"/>
                <a:cs typeface="Calibri"/>
                <a:sym typeface="Calibri"/>
              </a:defRPr>
            </a:lvl3pPr>
            <a:lvl4pPr indent="-330200" lvl="3" marL="1828800" algn="l">
              <a:lnSpc>
                <a:spcPct val="114000"/>
              </a:lnSpc>
              <a:spcBef>
                <a:spcPts val="320"/>
              </a:spcBef>
              <a:spcAft>
                <a:spcPts val="0"/>
              </a:spcAft>
              <a:buClr>
                <a:schemeClr val="dk1"/>
              </a:buClr>
              <a:buSzPts val="1600"/>
              <a:buChar char="–"/>
              <a:defRPr sz="1600">
                <a:latin typeface="Calibri"/>
                <a:ea typeface="Calibri"/>
                <a:cs typeface="Calibri"/>
                <a:sym typeface="Calibri"/>
              </a:defRPr>
            </a:lvl4pPr>
            <a:lvl5pPr indent="-330200" lvl="4" marL="2286000" algn="l">
              <a:lnSpc>
                <a:spcPct val="114000"/>
              </a:lnSpc>
              <a:spcBef>
                <a:spcPts val="320"/>
              </a:spcBef>
              <a:spcAft>
                <a:spcPts val="0"/>
              </a:spcAft>
              <a:buClr>
                <a:schemeClr val="dk1"/>
              </a:buClr>
              <a:buSzPts val="1600"/>
              <a:buChar char="»"/>
              <a:defRPr sz="1600">
                <a:latin typeface="Calibri"/>
                <a:ea typeface="Calibri"/>
                <a:cs typeface="Calibri"/>
                <a:sym typeface="Calibri"/>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3"/>
          <p:cNvSpPr/>
          <p:nvPr/>
        </p:nvSpPr>
        <p:spPr>
          <a:xfrm>
            <a:off x="0" y="6477000"/>
            <a:ext cx="4572000" cy="381000"/>
          </a:xfrm>
          <a:prstGeom prst="rect">
            <a:avLst/>
          </a:prstGeom>
          <a:solidFill>
            <a:srgbClr val="34495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FFFFFF"/>
                </a:solidFill>
                <a:latin typeface="Calibri"/>
                <a:ea typeface="Calibri"/>
                <a:cs typeface="Calibri"/>
                <a:sym typeface="Calibri"/>
              </a:rPr>
              <a:t>Department of Computer</a:t>
            </a:r>
            <a:r>
              <a:rPr lang="en-US" sz="1600">
                <a:solidFill>
                  <a:srgbClr val="FFFFFF"/>
                </a:solidFill>
                <a:latin typeface="Calibri"/>
                <a:ea typeface="Calibri"/>
                <a:cs typeface="Calibri"/>
                <a:sym typeface="Calibri"/>
              </a:rPr>
              <a:t> Science and Engineering</a:t>
            </a:r>
            <a:endParaRPr sz="1600">
              <a:solidFill>
                <a:srgbClr val="FFFFFF"/>
              </a:solidFill>
              <a:latin typeface="Calibri"/>
              <a:ea typeface="Calibri"/>
              <a:cs typeface="Calibri"/>
              <a:sym typeface="Calibri"/>
            </a:endParaRPr>
          </a:p>
        </p:txBody>
      </p:sp>
      <p:cxnSp>
        <p:nvCxnSpPr>
          <p:cNvPr id="23" name="Google Shape;23;p3"/>
          <p:cNvCxnSpPr/>
          <p:nvPr/>
        </p:nvCxnSpPr>
        <p:spPr>
          <a:xfrm>
            <a:off x="190500" y="914400"/>
            <a:ext cx="8763000" cy="0"/>
          </a:xfrm>
          <a:prstGeom prst="straightConnector1">
            <a:avLst/>
          </a:prstGeom>
          <a:noFill/>
          <a:ln cap="flat" cmpd="sng" w="9525">
            <a:solidFill>
              <a:srgbClr val="D8D8D8"/>
            </a:solidFill>
            <a:prstDash val="solid"/>
            <a:round/>
            <a:headEnd len="sm" w="sm" type="none"/>
            <a:tailEnd len="sm" w="sm" type="none"/>
          </a:ln>
        </p:spPr>
      </p:cxnSp>
      <p:sp>
        <p:nvSpPr>
          <p:cNvPr id="24" name="Google Shape;24;p3"/>
          <p:cNvSpPr/>
          <p:nvPr/>
        </p:nvSpPr>
        <p:spPr>
          <a:xfrm>
            <a:off x="4572000" y="6477490"/>
            <a:ext cx="4572000" cy="381000"/>
          </a:xfrm>
          <a:prstGeom prst="rect">
            <a:avLst/>
          </a:prstGeom>
          <a:solidFill>
            <a:srgbClr val="34495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FFFFFF"/>
                </a:solidFill>
                <a:latin typeface="Calibri"/>
                <a:ea typeface="Calibri"/>
                <a:cs typeface="Calibri"/>
                <a:sym typeface="Calibri"/>
              </a:rPr>
              <a:t>Rajalakshmi Engineering College 		</a:t>
            </a:r>
            <a:fld id="{00000000-1234-1234-1234-123412341234}" type="slidenum">
              <a:rPr lang="en-US" sz="1600">
                <a:solidFill>
                  <a:srgbClr val="FFFFFF"/>
                </a:solidFill>
                <a:latin typeface="Calibri"/>
                <a:ea typeface="Calibri"/>
                <a:cs typeface="Calibri"/>
                <a:sym typeface="Calibri"/>
              </a:rPr>
              <a:t>‹#›</a:t>
            </a:fld>
            <a:endParaRPr sz="1600">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Open Sans ExtraBold"/>
              <a:buNone/>
              <a:defRPr>
                <a:latin typeface="Open Sans ExtraBold"/>
                <a:ea typeface="Open Sans ExtraBold"/>
                <a:cs typeface="Open Sans ExtraBold"/>
                <a:sym typeface="Open Sans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www.moneycontrol.com/personal-finance/tools/budget-calculator.html" TargetMode="External"/><Relationship Id="rId4" Type="http://schemas.openxmlformats.org/officeDocument/2006/relationships/hyperlink" Target="https://www.nerdwallet.com/article/finance/budget-worksheet" TargetMode="External"/><Relationship Id="rId10" Type="http://schemas.openxmlformats.org/officeDocument/2006/relationships/hyperlink" Target="https://app.gravitywrite.com/tools/budget-planner" TargetMode="External"/><Relationship Id="rId9" Type="http://schemas.openxmlformats.org/officeDocument/2006/relationships/hyperlink" Target="https://app.gravitywrite.com/tools/budget-planner" TargetMode="External"/><Relationship Id="rId5" Type="http://schemas.openxmlformats.org/officeDocument/2006/relationships/hyperlink" Target="https://www.nerdwallet.com/article/finance/budget-worksheet" TargetMode="External"/><Relationship Id="rId6" Type="http://schemas.openxmlformats.org/officeDocument/2006/relationships/hyperlink" Target="https://www.moneyhelper.org.uk/en/everyday-money/budgeting/budget-planner" TargetMode="External"/><Relationship Id="rId7" Type="http://schemas.openxmlformats.org/officeDocument/2006/relationships/hyperlink" Target="https://www.thebalancemoney.com/budgeting-calculator-5120904" TargetMode="External"/><Relationship Id="rId8" Type="http://schemas.openxmlformats.org/officeDocument/2006/relationships/hyperlink" Target="https://www.thebalancemoney.com/budgeting-calculator-5120904"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b="-30897" l="-776" r="776" t="63278"/>
          <a:stretch/>
        </p:blipFill>
        <p:spPr>
          <a:xfrm>
            <a:off x="-72010" y="-2532"/>
            <a:ext cx="9216010" cy="3231811"/>
          </a:xfrm>
          <a:prstGeom prst="rect">
            <a:avLst/>
          </a:prstGeom>
          <a:noFill/>
          <a:ln>
            <a:noFill/>
          </a:ln>
        </p:spPr>
      </p:pic>
      <p:grpSp>
        <p:nvGrpSpPr>
          <p:cNvPr id="89" name="Google Shape;89;p13"/>
          <p:cNvGrpSpPr/>
          <p:nvPr/>
        </p:nvGrpSpPr>
        <p:grpSpPr>
          <a:xfrm>
            <a:off x="-14748" y="986564"/>
            <a:ext cx="9158748" cy="5149141"/>
            <a:chOff x="-14748" y="986564"/>
            <a:chExt cx="9158748" cy="5149141"/>
          </a:xfrm>
        </p:grpSpPr>
        <p:sp>
          <p:nvSpPr>
            <p:cNvPr id="90" name="Google Shape;90;p13"/>
            <p:cNvSpPr txBox="1"/>
            <p:nvPr/>
          </p:nvSpPr>
          <p:spPr>
            <a:xfrm>
              <a:off x="177781" y="4812105"/>
              <a:ext cx="43221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220701297</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Name:Swetha R</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Guide Name:Ms. U. Farjana</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CSE E-3rd year</a:t>
              </a:r>
              <a:endParaRPr b="1" sz="2000">
                <a:solidFill>
                  <a:schemeClr val="dk1"/>
                </a:solidFill>
                <a:latin typeface="Calibri"/>
                <a:ea typeface="Calibri"/>
                <a:cs typeface="Calibri"/>
                <a:sym typeface="Calibri"/>
              </a:endParaRPr>
            </a:p>
          </p:txBody>
        </p:sp>
        <p:grpSp>
          <p:nvGrpSpPr>
            <p:cNvPr id="91" name="Google Shape;91;p13"/>
            <p:cNvGrpSpPr/>
            <p:nvPr/>
          </p:nvGrpSpPr>
          <p:grpSpPr>
            <a:xfrm>
              <a:off x="-14748" y="986564"/>
              <a:ext cx="9158748" cy="3628907"/>
              <a:chOff x="-14748" y="986564"/>
              <a:chExt cx="9158748" cy="3628907"/>
            </a:xfrm>
          </p:grpSpPr>
          <p:sp>
            <p:nvSpPr>
              <p:cNvPr id="92" name="Google Shape;92;p13"/>
              <p:cNvSpPr/>
              <p:nvPr/>
            </p:nvSpPr>
            <p:spPr>
              <a:xfrm>
                <a:off x="5003203" y="1761199"/>
                <a:ext cx="4140797" cy="2622445"/>
              </a:xfrm>
              <a:custGeom>
                <a:rect b="b" l="l" r="r" t="t"/>
                <a:pathLst>
                  <a:path extrusionOk="0" h="2622445" w="4140797">
                    <a:moveTo>
                      <a:pt x="1" y="0"/>
                    </a:moveTo>
                    <a:lnTo>
                      <a:pt x="4140797" y="0"/>
                    </a:lnTo>
                    <a:lnTo>
                      <a:pt x="4140797" y="2622445"/>
                    </a:lnTo>
                    <a:lnTo>
                      <a:pt x="0" y="2622445"/>
                    </a:lnTo>
                    <a:lnTo>
                      <a:pt x="1311223" y="1311222"/>
                    </a:lnTo>
                    <a:lnTo>
                      <a:pt x="1" y="0"/>
                    </a:lnTo>
                    <a:close/>
                  </a:path>
                </a:pathLst>
              </a:custGeom>
              <a:solidFill>
                <a:srgbClr val="00AAA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 name="Google Shape;93;p13"/>
              <p:cNvSpPr/>
              <p:nvPr/>
            </p:nvSpPr>
            <p:spPr>
              <a:xfrm>
                <a:off x="0" y="1529371"/>
                <a:ext cx="5743977" cy="3086100"/>
              </a:xfrm>
              <a:prstGeom prst="homePlate">
                <a:avLst>
                  <a:gd fmla="val 50000" name="adj"/>
                </a:avLst>
              </a:prstGeom>
              <a:solidFill>
                <a:srgbClr val="59595B"/>
              </a:solidFill>
              <a:ln cap="flat" cmpd="sng" w="25400">
                <a:solidFill>
                  <a:srgbClr val="59595B"/>
                </a:solidFill>
                <a:prstDash val="solid"/>
                <a:round/>
                <a:headEnd len="sm" w="sm" type="none"/>
                <a:tailEnd len="sm" w="sm" type="none"/>
              </a:ln>
              <a:effectLst>
                <a:outerShdw blurRad="50800" rotWithShape="0" algn="l" dist="381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94" name="Google Shape;94;p13"/>
              <p:cNvGrpSpPr/>
              <p:nvPr/>
            </p:nvGrpSpPr>
            <p:grpSpPr>
              <a:xfrm>
                <a:off x="-14748" y="986564"/>
                <a:ext cx="4014973" cy="1075928"/>
                <a:chOff x="-19391" y="1011603"/>
                <a:chExt cx="5278947" cy="1075928"/>
              </a:xfrm>
            </p:grpSpPr>
            <p:sp>
              <p:nvSpPr>
                <p:cNvPr id="95" name="Google Shape;95;p13"/>
                <p:cNvSpPr/>
                <p:nvPr/>
              </p:nvSpPr>
              <p:spPr>
                <a:xfrm>
                  <a:off x="-19391" y="1011603"/>
                  <a:ext cx="5278947" cy="1075928"/>
                </a:xfrm>
                <a:prstGeom prst="homePlate">
                  <a:avLst>
                    <a:gd fmla="val 50000" name="adj"/>
                  </a:avLst>
                </a:prstGeom>
                <a:solidFill>
                  <a:srgbClr val="00AAAD"/>
                </a:solidFill>
                <a:ln>
                  <a:noFill/>
                </a:ln>
                <a:effectLst>
                  <a:outerShdw blurRad="50800" rotWithShape="0" algn="l" dist="381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 name="Google Shape;96;p13"/>
                <p:cNvSpPr txBox="1"/>
                <p:nvPr/>
              </p:nvSpPr>
              <p:spPr>
                <a:xfrm>
                  <a:off x="237041" y="1195624"/>
                  <a:ext cx="4181886" cy="707886"/>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Introduction to </a:t>
                  </a:r>
                  <a:endParaRPr/>
                </a:p>
                <a:p>
                  <a:pPr indent="0" lvl="0" marL="0" marR="0" rtl="0" algn="ctr">
                    <a:spcBef>
                      <a:spcPts val="0"/>
                    </a:spcBef>
                    <a:spcAft>
                      <a:spcPts val="0"/>
                    </a:spcAft>
                    <a:buNone/>
                  </a:pPr>
                  <a:r>
                    <a:rPr b="1" lang="en-US" sz="2000">
                      <a:solidFill>
                        <a:schemeClr val="lt1"/>
                      </a:solidFill>
                      <a:latin typeface="Calibri"/>
                      <a:ea typeface="Calibri"/>
                      <a:cs typeface="Calibri"/>
                      <a:sym typeface="Calibri"/>
                    </a:rPr>
                    <a:t>Robotic Process Automation </a:t>
                  </a:r>
                  <a:endParaRPr b="1" sz="2000">
                    <a:solidFill>
                      <a:schemeClr val="lt1"/>
                    </a:solidFill>
                    <a:latin typeface="Calibri"/>
                    <a:ea typeface="Calibri"/>
                    <a:cs typeface="Calibri"/>
                    <a:sym typeface="Calibri"/>
                  </a:endParaRPr>
                </a:p>
              </p:txBody>
            </p:sp>
          </p:grpSp>
          <p:sp>
            <p:nvSpPr>
              <p:cNvPr id="97" name="Google Shape;97;p13"/>
              <p:cNvSpPr txBox="1"/>
              <p:nvPr/>
            </p:nvSpPr>
            <p:spPr>
              <a:xfrm>
                <a:off x="177782" y="2100903"/>
                <a:ext cx="4188156"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400">
                    <a:solidFill>
                      <a:schemeClr val="lt1"/>
                    </a:solidFill>
                    <a:latin typeface="Calibri"/>
                    <a:ea typeface="Calibri"/>
                    <a:cs typeface="Calibri"/>
                    <a:sym typeface="Calibri"/>
                  </a:rPr>
                  <a:t>Title of the Project</a:t>
                </a:r>
                <a:endParaRPr/>
              </a:p>
            </p:txBody>
          </p:sp>
          <p:sp>
            <p:nvSpPr>
              <p:cNvPr id="98" name="Google Shape;98;p13"/>
              <p:cNvSpPr/>
              <p:nvPr/>
            </p:nvSpPr>
            <p:spPr>
              <a:xfrm>
                <a:off x="4652237" y="1529372"/>
                <a:ext cx="1672363" cy="3086099"/>
              </a:xfrm>
              <a:custGeom>
                <a:rect b="b" l="l" r="r" t="t"/>
                <a:pathLst>
                  <a:path extrusionOk="0" h="3086099" w="1672363">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rotWithShape="0" algn="l" dist="381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pic>
        <p:nvPicPr>
          <p:cNvPr id="99" name="Google Shape;99;p13"/>
          <p:cNvPicPr preferRelativeResize="0"/>
          <p:nvPr/>
        </p:nvPicPr>
        <p:blipFill rotWithShape="1">
          <a:blip r:embed="rId4">
            <a:alphaModFix/>
          </a:blip>
          <a:srcRect b="0" l="0" r="0" t="0"/>
          <a:stretch/>
        </p:blipFill>
        <p:spPr>
          <a:xfrm>
            <a:off x="7128284" y="4441459"/>
            <a:ext cx="1813542" cy="154151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Process Design</a:t>
            </a:r>
            <a:endParaRPr>
              <a:latin typeface="Calibri"/>
              <a:ea typeface="Calibri"/>
              <a:cs typeface="Calibri"/>
              <a:sym typeface="Calibri"/>
            </a:endParaRPr>
          </a:p>
        </p:txBody>
      </p:sp>
      <p:sp>
        <p:nvSpPr>
          <p:cNvPr id="162" name="Google Shape;162;p22"/>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b="1" lang="en-US" sz="1900">
                <a:latin typeface="Arial"/>
                <a:ea typeface="Arial"/>
                <a:cs typeface="Arial"/>
                <a:sym typeface="Arial"/>
              </a:rPr>
              <a:t>Main Process:</a:t>
            </a:r>
            <a:endParaRPr b="1" sz="1900">
              <a:latin typeface="Arial"/>
              <a:ea typeface="Arial"/>
              <a:cs typeface="Arial"/>
              <a:sym typeface="Arial"/>
            </a:endParaRPr>
          </a:p>
          <a:p>
            <a:pPr indent="-349250" lvl="0" marL="457200" rtl="0" algn="l">
              <a:lnSpc>
                <a:spcPct val="115000"/>
              </a:lnSpc>
              <a:spcBef>
                <a:spcPts val="1200"/>
              </a:spcBef>
              <a:spcAft>
                <a:spcPts val="0"/>
              </a:spcAft>
              <a:buSzPts val="1900"/>
              <a:buFont typeface="Arial"/>
              <a:buAutoNum type="arabicPeriod"/>
            </a:pPr>
            <a:r>
              <a:rPr lang="en-US" sz="1900">
                <a:latin typeface="Arial"/>
                <a:ea typeface="Arial"/>
                <a:cs typeface="Arial"/>
                <a:sym typeface="Arial"/>
              </a:rPr>
              <a:t>Input Data Collection</a:t>
            </a:r>
            <a:endParaRPr sz="1900">
              <a:latin typeface="Arial"/>
              <a:ea typeface="Arial"/>
              <a:cs typeface="Arial"/>
              <a:sym typeface="Arial"/>
            </a:endParaRPr>
          </a:p>
          <a:p>
            <a:pPr indent="-349250" lvl="0" marL="457200" rtl="0" algn="l">
              <a:lnSpc>
                <a:spcPct val="115000"/>
              </a:lnSpc>
              <a:spcBef>
                <a:spcPts val="0"/>
              </a:spcBef>
              <a:spcAft>
                <a:spcPts val="0"/>
              </a:spcAft>
              <a:buSzPts val="1900"/>
              <a:buFont typeface="Arial"/>
              <a:buAutoNum type="arabicPeriod"/>
            </a:pPr>
            <a:r>
              <a:rPr lang="en-US" sz="1900">
                <a:latin typeface="Arial"/>
                <a:ea typeface="Arial"/>
                <a:cs typeface="Arial"/>
                <a:sym typeface="Arial"/>
              </a:rPr>
              <a:t>Data Validation</a:t>
            </a:r>
            <a:endParaRPr sz="1900">
              <a:latin typeface="Arial"/>
              <a:ea typeface="Arial"/>
              <a:cs typeface="Arial"/>
              <a:sym typeface="Arial"/>
            </a:endParaRPr>
          </a:p>
          <a:p>
            <a:pPr indent="-349250" lvl="0" marL="457200" rtl="0" algn="l">
              <a:lnSpc>
                <a:spcPct val="115000"/>
              </a:lnSpc>
              <a:spcBef>
                <a:spcPts val="0"/>
              </a:spcBef>
              <a:spcAft>
                <a:spcPts val="0"/>
              </a:spcAft>
              <a:buSzPts val="1900"/>
              <a:buFont typeface="Arial"/>
              <a:buAutoNum type="arabicPeriod"/>
            </a:pPr>
            <a:r>
              <a:rPr lang="en-US" sz="1900">
                <a:latin typeface="Arial"/>
                <a:ea typeface="Arial"/>
                <a:cs typeface="Arial"/>
                <a:sym typeface="Arial"/>
              </a:rPr>
              <a:t>Expense Categorization</a:t>
            </a:r>
            <a:endParaRPr sz="1900">
              <a:latin typeface="Arial"/>
              <a:ea typeface="Arial"/>
              <a:cs typeface="Arial"/>
              <a:sym typeface="Arial"/>
            </a:endParaRPr>
          </a:p>
          <a:p>
            <a:pPr indent="-349250" lvl="0" marL="457200" rtl="0" algn="l">
              <a:lnSpc>
                <a:spcPct val="115000"/>
              </a:lnSpc>
              <a:spcBef>
                <a:spcPts val="0"/>
              </a:spcBef>
              <a:spcAft>
                <a:spcPts val="0"/>
              </a:spcAft>
              <a:buSzPts val="1900"/>
              <a:buFont typeface="Arial"/>
              <a:buAutoNum type="arabicPeriod"/>
            </a:pPr>
            <a:r>
              <a:rPr lang="en-US" sz="1900">
                <a:latin typeface="Arial"/>
                <a:ea typeface="Arial"/>
                <a:cs typeface="Arial"/>
                <a:sym typeface="Arial"/>
              </a:rPr>
              <a:t>Budget Calculation</a:t>
            </a:r>
            <a:endParaRPr sz="1900">
              <a:latin typeface="Arial"/>
              <a:ea typeface="Arial"/>
              <a:cs typeface="Arial"/>
              <a:sym typeface="Arial"/>
            </a:endParaRPr>
          </a:p>
          <a:p>
            <a:pPr indent="-349250" lvl="0" marL="457200" rtl="0" algn="l">
              <a:lnSpc>
                <a:spcPct val="115000"/>
              </a:lnSpc>
              <a:spcBef>
                <a:spcPts val="0"/>
              </a:spcBef>
              <a:spcAft>
                <a:spcPts val="0"/>
              </a:spcAft>
              <a:buSzPts val="1900"/>
              <a:buFont typeface="Arial"/>
              <a:buAutoNum type="arabicPeriod"/>
            </a:pPr>
            <a:r>
              <a:rPr lang="en-US" sz="1900">
                <a:latin typeface="Arial"/>
                <a:ea typeface="Arial"/>
                <a:cs typeface="Arial"/>
                <a:sym typeface="Arial"/>
              </a:rPr>
              <a:t>Report Generation</a:t>
            </a:r>
            <a:endParaRPr sz="1900">
              <a:latin typeface="Arial"/>
              <a:ea typeface="Arial"/>
              <a:cs typeface="Arial"/>
              <a:sym typeface="Arial"/>
            </a:endParaRPr>
          </a:p>
          <a:p>
            <a:pPr indent="-349250" lvl="0" marL="457200" rtl="0" algn="l">
              <a:lnSpc>
                <a:spcPct val="115000"/>
              </a:lnSpc>
              <a:spcBef>
                <a:spcPts val="0"/>
              </a:spcBef>
              <a:spcAft>
                <a:spcPts val="0"/>
              </a:spcAft>
              <a:buSzPts val="1900"/>
              <a:buFont typeface="Arial"/>
              <a:buAutoNum type="arabicPeriod"/>
            </a:pPr>
            <a:r>
              <a:rPr lang="en-US" sz="1900">
                <a:latin typeface="Arial"/>
                <a:ea typeface="Arial"/>
                <a:cs typeface="Arial"/>
                <a:sym typeface="Arial"/>
              </a:rPr>
              <a:t>Alert Notification</a:t>
            </a:r>
            <a:endParaRPr sz="1900">
              <a:latin typeface="Arial"/>
              <a:ea typeface="Arial"/>
              <a:cs typeface="Arial"/>
              <a:sym typeface="Arial"/>
            </a:endParaRPr>
          </a:p>
          <a:p>
            <a:pPr indent="0" lvl="0" marL="0" rtl="0" algn="l">
              <a:lnSpc>
                <a:spcPct val="115000"/>
              </a:lnSpc>
              <a:spcBef>
                <a:spcPts val="1200"/>
              </a:spcBef>
              <a:spcAft>
                <a:spcPts val="0"/>
              </a:spcAft>
              <a:buNone/>
            </a:pPr>
            <a:r>
              <a:rPr b="1" lang="en-US" sz="1900">
                <a:latin typeface="Arial"/>
                <a:ea typeface="Arial"/>
                <a:cs typeface="Arial"/>
                <a:sym typeface="Arial"/>
              </a:rPr>
              <a:t>Sub-Process:</a:t>
            </a:r>
            <a:endParaRPr sz="1900">
              <a:latin typeface="Arial"/>
              <a:ea typeface="Arial"/>
              <a:cs typeface="Arial"/>
              <a:sym typeface="Arial"/>
            </a:endParaRPr>
          </a:p>
          <a:p>
            <a:pPr indent="-349250" lvl="0" marL="457200" rtl="0" algn="l">
              <a:lnSpc>
                <a:spcPct val="115000"/>
              </a:lnSpc>
              <a:spcBef>
                <a:spcPts val="1200"/>
              </a:spcBef>
              <a:spcAft>
                <a:spcPts val="0"/>
              </a:spcAft>
              <a:buSzPts val="1900"/>
              <a:buFont typeface="Arial"/>
              <a:buAutoNum type="arabicPeriod"/>
            </a:pPr>
            <a:r>
              <a:rPr lang="en-US" sz="1900">
                <a:latin typeface="Arial"/>
                <a:ea typeface="Arial"/>
                <a:cs typeface="Arial"/>
                <a:sym typeface="Arial"/>
              </a:rPr>
              <a:t>Calculate Total Expenses</a:t>
            </a:r>
            <a:endParaRPr sz="1900">
              <a:latin typeface="Arial"/>
              <a:ea typeface="Arial"/>
              <a:cs typeface="Arial"/>
              <a:sym typeface="Arial"/>
            </a:endParaRPr>
          </a:p>
          <a:p>
            <a:pPr indent="-349250" lvl="0" marL="457200" rtl="0" algn="l">
              <a:lnSpc>
                <a:spcPct val="115000"/>
              </a:lnSpc>
              <a:spcBef>
                <a:spcPts val="0"/>
              </a:spcBef>
              <a:spcAft>
                <a:spcPts val="0"/>
              </a:spcAft>
              <a:buSzPts val="1900"/>
              <a:buFont typeface="Arial"/>
              <a:buAutoNum type="arabicPeriod"/>
            </a:pPr>
            <a:r>
              <a:rPr lang="en-US" sz="1900">
                <a:latin typeface="Arial"/>
                <a:ea typeface="Arial"/>
                <a:cs typeface="Arial"/>
                <a:sym typeface="Arial"/>
              </a:rPr>
              <a:t>Determine Savings</a:t>
            </a:r>
            <a:endParaRPr sz="1900">
              <a:latin typeface="Arial"/>
              <a:ea typeface="Arial"/>
              <a:cs typeface="Arial"/>
              <a:sym typeface="Arial"/>
            </a:endParaRPr>
          </a:p>
          <a:p>
            <a:pPr indent="-349250" lvl="0" marL="457200" rtl="0" algn="l">
              <a:lnSpc>
                <a:spcPct val="115000"/>
              </a:lnSpc>
              <a:spcBef>
                <a:spcPts val="0"/>
              </a:spcBef>
              <a:spcAft>
                <a:spcPts val="0"/>
              </a:spcAft>
              <a:buSzPts val="1900"/>
              <a:buFont typeface="Arial"/>
              <a:buAutoNum type="arabicPeriod"/>
            </a:pPr>
            <a:r>
              <a:rPr lang="en-US" sz="1900">
                <a:latin typeface="Arial"/>
                <a:ea typeface="Arial"/>
                <a:cs typeface="Arial"/>
                <a:sym typeface="Arial"/>
              </a:rPr>
              <a:t>Update Financial Data</a:t>
            </a:r>
            <a:endParaRPr sz="1900">
              <a:latin typeface="Arial"/>
              <a:ea typeface="Arial"/>
              <a:cs typeface="Arial"/>
              <a:sym typeface="Arial"/>
            </a:endParaRPr>
          </a:p>
          <a:p>
            <a:pPr indent="-349250" lvl="0" marL="457200" rtl="0" algn="l">
              <a:lnSpc>
                <a:spcPct val="115000"/>
              </a:lnSpc>
              <a:spcBef>
                <a:spcPts val="0"/>
              </a:spcBef>
              <a:spcAft>
                <a:spcPts val="0"/>
              </a:spcAft>
              <a:buSzPts val="1900"/>
              <a:buFont typeface="Arial"/>
              <a:buAutoNum type="arabicPeriod"/>
            </a:pPr>
            <a:r>
              <a:rPr lang="en-US" sz="1900">
                <a:latin typeface="Arial"/>
                <a:ea typeface="Arial"/>
                <a:cs typeface="Arial"/>
                <a:sym typeface="Arial"/>
              </a:rPr>
              <a:t>Check for Overspending</a:t>
            </a:r>
            <a:endParaRPr sz="1900">
              <a:latin typeface="Arial"/>
              <a:ea typeface="Arial"/>
              <a:cs typeface="Arial"/>
              <a:sym typeface="Arial"/>
            </a:endParaRPr>
          </a:p>
          <a:p>
            <a:pPr indent="0" lvl="0" marL="342900" rtl="0" algn="l">
              <a:lnSpc>
                <a:spcPct val="114000"/>
              </a:lnSpc>
              <a:spcBef>
                <a:spcPts val="12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Implementation</a:t>
            </a:r>
            <a:endParaRPr>
              <a:latin typeface="Calibri"/>
              <a:ea typeface="Calibri"/>
              <a:cs typeface="Calibri"/>
              <a:sym typeface="Calibri"/>
            </a:endParaRPr>
          </a:p>
        </p:txBody>
      </p:sp>
      <p:sp>
        <p:nvSpPr>
          <p:cNvPr id="169" name="Google Shape;169;p23"/>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0" lvl="0" marL="0" rtl="0" algn="l">
              <a:spcBef>
                <a:spcPts val="480"/>
              </a:spcBef>
              <a:spcAft>
                <a:spcPts val="0"/>
              </a:spcAft>
              <a:buNone/>
            </a:pPr>
            <a:r>
              <a:rPr lang="en-US"/>
              <a:t>→ </a:t>
            </a:r>
            <a:r>
              <a:rPr lang="en-US"/>
              <a:t>Start </a:t>
            </a:r>
            <a:endParaRPr/>
          </a:p>
          <a:p>
            <a:pPr indent="0" lvl="0" marL="0" rtl="0" algn="l">
              <a:spcBef>
                <a:spcPts val="480"/>
              </a:spcBef>
              <a:spcAft>
                <a:spcPts val="0"/>
              </a:spcAft>
              <a:buNone/>
            </a:pPr>
            <a:r>
              <a:rPr lang="en-US"/>
              <a:t>→ Read Excel Data </a:t>
            </a:r>
            <a:endParaRPr/>
          </a:p>
          <a:p>
            <a:pPr indent="0" lvl="0" marL="0" rtl="0" algn="l">
              <a:spcBef>
                <a:spcPts val="480"/>
              </a:spcBef>
              <a:spcAft>
                <a:spcPts val="0"/>
              </a:spcAft>
              <a:buNone/>
            </a:pPr>
            <a:r>
              <a:rPr lang="en-US"/>
              <a:t>→ Validate Data</a:t>
            </a:r>
            <a:endParaRPr/>
          </a:p>
          <a:p>
            <a:pPr indent="0" lvl="0" marL="0" rtl="0" algn="l">
              <a:spcBef>
                <a:spcPts val="480"/>
              </a:spcBef>
              <a:spcAft>
                <a:spcPts val="0"/>
              </a:spcAft>
              <a:buNone/>
            </a:pPr>
            <a:r>
              <a:rPr lang="en-US"/>
              <a:t> → Calculate Income, Expenses, and Budget</a:t>
            </a:r>
            <a:endParaRPr/>
          </a:p>
          <a:p>
            <a:pPr indent="0" lvl="0" marL="0" rtl="0" algn="l">
              <a:spcBef>
                <a:spcPts val="480"/>
              </a:spcBef>
              <a:spcAft>
                <a:spcPts val="0"/>
              </a:spcAft>
              <a:buNone/>
            </a:pPr>
            <a:r>
              <a:rPr lang="en-US"/>
              <a:t> → Categorize Expenses </a:t>
            </a:r>
            <a:endParaRPr/>
          </a:p>
          <a:p>
            <a:pPr indent="0" lvl="0" marL="0" rtl="0" algn="l">
              <a:spcBef>
                <a:spcPts val="480"/>
              </a:spcBef>
              <a:spcAft>
                <a:spcPts val="0"/>
              </a:spcAft>
              <a:buNone/>
            </a:pPr>
            <a:r>
              <a:rPr lang="en-US"/>
              <a:t>→ Detect Overspending (if yes, send alert email)</a:t>
            </a:r>
            <a:endParaRPr/>
          </a:p>
          <a:p>
            <a:pPr indent="0" lvl="0" marL="0" rtl="0" algn="l">
              <a:spcBef>
                <a:spcPts val="480"/>
              </a:spcBef>
              <a:spcAft>
                <a:spcPts val="0"/>
              </a:spcAft>
              <a:buNone/>
            </a:pPr>
            <a:r>
              <a:rPr lang="en-US"/>
              <a:t> → Generate Report </a:t>
            </a:r>
            <a:endParaRPr/>
          </a:p>
          <a:p>
            <a:pPr indent="0" lvl="0" marL="0" rtl="0" algn="l">
              <a:spcBef>
                <a:spcPts val="480"/>
              </a:spcBef>
              <a:spcAft>
                <a:spcPts val="0"/>
              </a:spcAft>
              <a:buNone/>
            </a:pPr>
            <a:r>
              <a:rPr lang="en-US"/>
              <a:t>→ Send Report via Email</a:t>
            </a:r>
            <a:endParaRPr/>
          </a:p>
          <a:p>
            <a:pPr indent="0" lvl="0" marL="0" rtl="0" algn="l">
              <a:spcBef>
                <a:spcPts val="480"/>
              </a:spcBef>
              <a:spcAft>
                <a:spcPts val="0"/>
              </a:spcAft>
              <a:buNone/>
            </a:pPr>
            <a:r>
              <a:rPr lang="en-US"/>
              <a:t> → End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Testing</a:t>
            </a:r>
            <a:endParaRPr>
              <a:latin typeface="Calibri"/>
              <a:ea typeface="Calibri"/>
              <a:cs typeface="Calibri"/>
              <a:sym typeface="Calibri"/>
            </a:endParaRPr>
          </a:p>
        </p:txBody>
      </p:sp>
      <p:pic>
        <p:nvPicPr>
          <p:cNvPr id="176" name="Google Shape;176;p24"/>
          <p:cNvPicPr preferRelativeResize="0"/>
          <p:nvPr/>
        </p:nvPicPr>
        <p:blipFill>
          <a:blip r:embed="rId3">
            <a:alphaModFix/>
          </a:blip>
          <a:stretch>
            <a:fillRect/>
          </a:stretch>
        </p:blipFill>
        <p:spPr>
          <a:xfrm>
            <a:off x="276225" y="1936075"/>
            <a:ext cx="8591550" cy="3571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Testing</a:t>
            </a:r>
            <a:endParaRPr>
              <a:latin typeface="Calibri"/>
              <a:ea typeface="Calibri"/>
              <a:cs typeface="Calibri"/>
              <a:sym typeface="Calibri"/>
            </a:endParaRPr>
          </a:p>
        </p:txBody>
      </p:sp>
      <p:pic>
        <p:nvPicPr>
          <p:cNvPr id="183" name="Google Shape;183;p25"/>
          <p:cNvPicPr preferRelativeResize="0"/>
          <p:nvPr/>
        </p:nvPicPr>
        <p:blipFill>
          <a:blip r:embed="rId3">
            <a:alphaModFix/>
          </a:blip>
          <a:stretch>
            <a:fillRect/>
          </a:stretch>
        </p:blipFill>
        <p:spPr>
          <a:xfrm>
            <a:off x="2205350" y="1205363"/>
            <a:ext cx="5762625" cy="4962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Conclusions</a:t>
            </a:r>
            <a:endParaRPr>
              <a:latin typeface="Calibri"/>
              <a:ea typeface="Calibri"/>
              <a:cs typeface="Calibri"/>
              <a:sym typeface="Calibri"/>
            </a:endParaRPr>
          </a:p>
        </p:txBody>
      </p:sp>
      <p:sp>
        <p:nvSpPr>
          <p:cNvPr id="190" name="Google Shape;190;p26"/>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lnSpcReduction="20000"/>
          </a:bodyPr>
          <a:lstStyle/>
          <a:p>
            <a:pPr indent="0" lvl="0" marL="0" rtl="0" algn="just">
              <a:lnSpc>
                <a:spcPct val="115000"/>
              </a:lnSpc>
              <a:spcBef>
                <a:spcPts val="1200"/>
              </a:spcBef>
              <a:spcAft>
                <a:spcPts val="0"/>
              </a:spcAft>
              <a:buNone/>
            </a:pPr>
            <a:r>
              <a:rPr lang="en-US" sz="2200">
                <a:latin typeface="Arial"/>
                <a:ea typeface="Arial"/>
                <a:cs typeface="Arial"/>
                <a:sym typeface="Arial"/>
              </a:rPr>
              <a:t>The </a:t>
            </a:r>
            <a:r>
              <a:rPr b="1" lang="en-US" sz="2200">
                <a:latin typeface="Arial"/>
                <a:ea typeface="Arial"/>
                <a:cs typeface="Arial"/>
                <a:sym typeface="Arial"/>
              </a:rPr>
              <a:t>Bot</a:t>
            </a:r>
            <a:r>
              <a:rPr lang="en-US" sz="2200">
                <a:latin typeface="Arial"/>
                <a:ea typeface="Arial"/>
                <a:cs typeface="Arial"/>
                <a:sym typeface="Arial"/>
              </a:rPr>
              <a:t> developed using </a:t>
            </a:r>
            <a:r>
              <a:rPr b="1" lang="en-US" sz="2200">
                <a:latin typeface="Arial"/>
                <a:ea typeface="Arial"/>
                <a:cs typeface="Arial"/>
                <a:sym typeface="Arial"/>
              </a:rPr>
              <a:t>UiPath Studio</a:t>
            </a:r>
            <a:r>
              <a:rPr lang="en-US" sz="2200">
                <a:latin typeface="Arial"/>
                <a:ea typeface="Arial"/>
                <a:cs typeface="Arial"/>
                <a:sym typeface="Arial"/>
              </a:rPr>
              <a:t> offers a robust and automated solution for managing personal or business finances. By automating the process of collecting income and expense data, calculating total expenses, checking for overspending, and generating detailed reports, this bot significantly streamlines financial management tasks. The use of </a:t>
            </a:r>
            <a:r>
              <a:rPr b="1" lang="en-US" sz="2200">
                <a:latin typeface="Arial"/>
                <a:ea typeface="Arial"/>
                <a:cs typeface="Arial"/>
                <a:sym typeface="Arial"/>
              </a:rPr>
              <a:t>Robotic Process Automation (RPA)</a:t>
            </a:r>
            <a:r>
              <a:rPr lang="en-US" sz="2200">
                <a:latin typeface="Arial"/>
                <a:ea typeface="Arial"/>
                <a:cs typeface="Arial"/>
                <a:sym typeface="Arial"/>
              </a:rPr>
              <a:t> ensures efficiency, accuracy, and consistency, reducing the likelihood of human error and saving time on routine financial tasks.</a:t>
            </a:r>
            <a:endParaRPr sz="2200">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lang="en-US" sz="2200">
                <a:latin typeface="Arial"/>
                <a:ea typeface="Arial"/>
                <a:cs typeface="Arial"/>
                <a:sym typeface="Arial"/>
              </a:rPr>
              <a:t>The </a:t>
            </a:r>
            <a:r>
              <a:rPr b="1" lang="en-US" sz="2200">
                <a:latin typeface="Arial"/>
                <a:ea typeface="Arial"/>
                <a:cs typeface="Arial"/>
                <a:sym typeface="Arial"/>
              </a:rPr>
              <a:t>Monthly Finance Tracker</a:t>
            </a:r>
            <a:r>
              <a:rPr lang="en-US" sz="2200">
                <a:latin typeface="Arial"/>
                <a:ea typeface="Arial"/>
                <a:cs typeface="Arial"/>
                <a:sym typeface="Arial"/>
              </a:rPr>
              <a:t> </a:t>
            </a:r>
            <a:r>
              <a:rPr b="1" lang="en-US" sz="2200">
                <a:latin typeface="Arial"/>
                <a:ea typeface="Arial"/>
                <a:cs typeface="Arial"/>
                <a:sym typeface="Arial"/>
              </a:rPr>
              <a:t>Bot</a:t>
            </a:r>
            <a:r>
              <a:rPr lang="en-US" sz="2200">
                <a:latin typeface="Arial"/>
                <a:ea typeface="Arial"/>
                <a:cs typeface="Arial"/>
                <a:sym typeface="Arial"/>
              </a:rPr>
              <a:t> demonstrates the power of RPA to automate and optimize everyday financial processes. It empowers users with valuable insights, ensuring they stay within budget while providing transparency and control over their finances.</a:t>
            </a:r>
            <a:endParaRPr sz="2200">
              <a:latin typeface="Arial"/>
              <a:ea typeface="Arial"/>
              <a:cs typeface="Arial"/>
              <a:sym typeface="Arial"/>
            </a:endParaRPr>
          </a:p>
          <a:p>
            <a:pPr indent="0" lvl="0" marL="0" rtl="0" algn="l">
              <a:lnSpc>
                <a:spcPct val="114000"/>
              </a:lnSpc>
              <a:spcBef>
                <a:spcPts val="1200"/>
              </a:spcBef>
              <a:spcAft>
                <a:spcPts val="0"/>
              </a:spcAft>
              <a:buNone/>
            </a:pPr>
            <a:r>
              <a:t/>
            </a:r>
            <a:endParaRPr/>
          </a:p>
          <a:p>
            <a:pPr indent="-190500" lvl="0" marL="342900" rtl="0" algn="l">
              <a:lnSpc>
                <a:spcPct val="114000"/>
              </a:lnSpc>
              <a:spcBef>
                <a:spcPts val="480"/>
              </a:spcBef>
              <a:spcAft>
                <a:spcPts val="0"/>
              </a:spcAft>
              <a:buClr>
                <a:schemeClr val="dk1"/>
              </a:buClr>
              <a:buSzPts val="2400"/>
              <a:buFont typeface="Noto Sans Symbols"/>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Future Enhancement</a:t>
            </a:r>
            <a:endParaRPr>
              <a:latin typeface="Calibri"/>
              <a:ea typeface="Calibri"/>
              <a:cs typeface="Calibri"/>
              <a:sym typeface="Calibri"/>
            </a:endParaRPr>
          </a:p>
        </p:txBody>
      </p:sp>
      <p:sp>
        <p:nvSpPr>
          <p:cNvPr id="197" name="Google Shape;197;p27"/>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115000"/>
              </a:lnSpc>
              <a:spcBef>
                <a:spcPts val="1200"/>
              </a:spcBef>
              <a:spcAft>
                <a:spcPts val="0"/>
              </a:spcAft>
              <a:buClr>
                <a:schemeClr val="dk1"/>
              </a:buClr>
              <a:buSzPts val="1100"/>
              <a:buFont typeface="Arial"/>
              <a:buNone/>
            </a:pPr>
            <a:r>
              <a:rPr lang="en-US" sz="2100">
                <a:latin typeface="Arial"/>
                <a:ea typeface="Arial"/>
                <a:cs typeface="Arial"/>
                <a:sym typeface="Arial"/>
              </a:rPr>
              <a:t>Future enhancements for the </a:t>
            </a:r>
            <a:r>
              <a:rPr b="1" lang="en-US" sz="2100">
                <a:latin typeface="Arial"/>
                <a:ea typeface="Arial"/>
                <a:cs typeface="Arial"/>
                <a:sym typeface="Arial"/>
              </a:rPr>
              <a:t>Monthly Finance Tracker Bot</a:t>
            </a:r>
            <a:r>
              <a:rPr lang="en-US" sz="2100">
                <a:latin typeface="Arial"/>
                <a:ea typeface="Arial"/>
                <a:cs typeface="Arial"/>
                <a:sym typeface="Arial"/>
              </a:rPr>
              <a:t> include multi-month or yearly budgeting to track long-term trends and expense categorization for better analysis. Add budget threshold alerts to notify users when spending exceeds limits. Integrate financial APIs for real-time data synchronization with bank accounts or external tools like Google Sheets. Introduce data visualization with pie charts or graphs for insights. Incorporate predictive analytics using machine learning to forecast future expenses and savings, helping users make informed financial decisions.</a:t>
            </a:r>
            <a:endParaRPr sz="2100">
              <a:latin typeface="Arial"/>
              <a:ea typeface="Arial"/>
              <a:cs typeface="Arial"/>
              <a:sym typeface="Arial"/>
            </a:endParaRPr>
          </a:p>
          <a:p>
            <a:pPr indent="0" lvl="0" marL="342900" rtl="0" algn="l">
              <a:lnSpc>
                <a:spcPct val="114000"/>
              </a:lnSpc>
              <a:spcBef>
                <a:spcPts val="1200"/>
              </a:spcBef>
              <a:spcAft>
                <a:spcPts val="0"/>
              </a:spcAft>
              <a:buNone/>
            </a:pPr>
            <a:r>
              <a:t/>
            </a:r>
            <a:endParaRPr/>
          </a:p>
          <a:p>
            <a:pPr indent="-190500" lvl="0" marL="342900" rtl="0" algn="l">
              <a:lnSpc>
                <a:spcPct val="114000"/>
              </a:lnSpc>
              <a:spcBef>
                <a:spcPts val="480"/>
              </a:spcBef>
              <a:spcAft>
                <a:spcPts val="0"/>
              </a:spcAft>
              <a:buClr>
                <a:schemeClr val="dk1"/>
              </a:buClr>
              <a:buSzPts val="2400"/>
              <a:buFont typeface="Noto Sans Symbols"/>
              <a:buNone/>
            </a:pPr>
            <a:r>
              <a:t/>
            </a:r>
            <a:endParaRPr/>
          </a:p>
          <a:p>
            <a:pPr indent="-190500" lvl="0" marL="342900" rtl="0" algn="l">
              <a:lnSpc>
                <a:spcPct val="114000"/>
              </a:lnSpc>
              <a:spcBef>
                <a:spcPts val="480"/>
              </a:spcBef>
              <a:spcAft>
                <a:spcPts val="0"/>
              </a:spcAft>
              <a:buClr>
                <a:schemeClr val="dk1"/>
              </a:buClr>
              <a:buSzPts val="2400"/>
              <a:buFont typeface="Noto Sans Symbols"/>
              <a:buNone/>
            </a:pPr>
            <a:r>
              <a:t/>
            </a:r>
            <a:endParaRPr/>
          </a:p>
          <a:p>
            <a:pPr indent="-190500" lvl="0" marL="342900" rtl="0" algn="l">
              <a:lnSpc>
                <a:spcPct val="114000"/>
              </a:lnSpc>
              <a:spcBef>
                <a:spcPts val="480"/>
              </a:spcBef>
              <a:spcAft>
                <a:spcPts val="0"/>
              </a:spcAft>
              <a:buClr>
                <a:schemeClr val="dk1"/>
              </a:buClr>
              <a:buSzPts val="2400"/>
              <a:buFont typeface="Noto Sans Symbols"/>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References</a:t>
            </a:r>
            <a:endParaRPr>
              <a:latin typeface="Calibri"/>
              <a:ea typeface="Calibri"/>
              <a:cs typeface="Calibri"/>
              <a:sym typeface="Calibri"/>
            </a:endParaRPr>
          </a:p>
        </p:txBody>
      </p:sp>
      <p:sp>
        <p:nvSpPr>
          <p:cNvPr id="204" name="Google Shape;204;p28"/>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0" lvl="0" marL="0" rtl="0" algn="ctr">
              <a:lnSpc>
                <a:spcPct val="115000"/>
              </a:lnSpc>
              <a:spcBef>
                <a:spcPts val="1200"/>
              </a:spcBef>
              <a:spcAft>
                <a:spcPts val="0"/>
              </a:spcAft>
              <a:buClr>
                <a:schemeClr val="dk1"/>
              </a:buClr>
              <a:buSzPts val="1100"/>
              <a:buFont typeface="Arial"/>
              <a:buNone/>
            </a:pPr>
            <a:r>
              <a:rPr b="1" lang="en-US" sz="1400">
                <a:latin typeface="Arial"/>
                <a:ea typeface="Arial"/>
                <a:cs typeface="Arial"/>
                <a:sym typeface="Arial"/>
              </a:rPr>
              <a:t> </a:t>
            </a:r>
            <a:endParaRPr b="1" sz="1400">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b="1" lang="en-US" sz="1400">
                <a:latin typeface="Arial"/>
                <a:ea typeface="Arial"/>
                <a:cs typeface="Arial"/>
                <a:sym typeface="Arial"/>
              </a:rPr>
              <a:t>[1]</a:t>
            </a:r>
            <a:r>
              <a:rPr lang="en-US" sz="1400" u="sng">
                <a:solidFill>
                  <a:schemeClr val="hlink"/>
                </a:solidFill>
                <a:latin typeface="Arial"/>
                <a:ea typeface="Arial"/>
                <a:cs typeface="Arial"/>
                <a:sym typeface="Arial"/>
                <a:hlinkClick r:id="rId3"/>
              </a:rPr>
              <a:t>https://www.moneycontrol.com/personal-finance/tools/budget-calculator.html</a:t>
            </a:r>
            <a:endParaRPr sz="1400" u="sng">
              <a:solidFill>
                <a:schemeClr val="hlink"/>
              </a:solidFill>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b="1" lang="en-US" sz="1400">
                <a:latin typeface="Arial"/>
                <a:ea typeface="Arial"/>
                <a:cs typeface="Arial"/>
                <a:sym typeface="Arial"/>
              </a:rPr>
              <a:t>[2]</a:t>
            </a:r>
            <a:r>
              <a:rPr lang="en-US" sz="1400">
                <a:uFill>
                  <a:noFill/>
                </a:uFill>
                <a:latin typeface="Arial"/>
                <a:ea typeface="Arial"/>
                <a:cs typeface="Arial"/>
                <a:sym typeface="Arial"/>
                <a:hlinkClick r:id="rId4"/>
              </a:rPr>
              <a:t> </a:t>
            </a:r>
            <a:r>
              <a:rPr lang="en-US" sz="1400" u="sng">
                <a:solidFill>
                  <a:schemeClr val="hlink"/>
                </a:solidFill>
                <a:latin typeface="Arial"/>
                <a:ea typeface="Arial"/>
                <a:cs typeface="Arial"/>
                <a:sym typeface="Arial"/>
                <a:hlinkClick r:id="rId5"/>
              </a:rPr>
              <a:t>https://www.nerdwallet.com/article/finance/budget-worksheet</a:t>
            </a:r>
            <a:endParaRPr sz="1400" u="sng">
              <a:solidFill>
                <a:schemeClr val="hlink"/>
              </a:solidFill>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b="1" lang="en-US" sz="1400">
                <a:latin typeface="Arial"/>
                <a:ea typeface="Arial"/>
                <a:cs typeface="Arial"/>
                <a:sym typeface="Arial"/>
              </a:rPr>
              <a:t>[3]</a:t>
            </a:r>
            <a:r>
              <a:rPr lang="en-US" sz="1400" u="sng">
                <a:solidFill>
                  <a:schemeClr val="hlink"/>
                </a:solidFill>
                <a:latin typeface="Arial"/>
                <a:ea typeface="Arial"/>
                <a:cs typeface="Arial"/>
                <a:sym typeface="Arial"/>
                <a:hlinkClick r:id="rId6"/>
              </a:rPr>
              <a:t>https://www.moneyhelper.org.uk/en/everyday-money/budgeting/budget-planner</a:t>
            </a:r>
            <a:endParaRPr sz="1400" u="sng">
              <a:solidFill>
                <a:schemeClr val="hlink"/>
              </a:solidFill>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b="1" lang="en-US" sz="1400">
                <a:latin typeface="Arial"/>
                <a:ea typeface="Arial"/>
                <a:cs typeface="Arial"/>
                <a:sym typeface="Arial"/>
              </a:rPr>
              <a:t>[4]</a:t>
            </a:r>
            <a:r>
              <a:rPr lang="en-US" sz="1400">
                <a:uFill>
                  <a:noFill/>
                </a:uFill>
                <a:latin typeface="Arial"/>
                <a:ea typeface="Arial"/>
                <a:cs typeface="Arial"/>
                <a:sym typeface="Arial"/>
                <a:hlinkClick r:id="rId7"/>
              </a:rPr>
              <a:t> </a:t>
            </a:r>
            <a:r>
              <a:rPr lang="en-US" sz="1400" u="sng">
                <a:solidFill>
                  <a:schemeClr val="hlink"/>
                </a:solidFill>
                <a:latin typeface="Arial"/>
                <a:ea typeface="Arial"/>
                <a:cs typeface="Arial"/>
                <a:sym typeface="Arial"/>
                <a:hlinkClick r:id="rId8"/>
              </a:rPr>
              <a:t>https://www.thebalancemoney.com/budgeting-calculator-5120904</a:t>
            </a:r>
            <a:endParaRPr sz="1400" u="sng">
              <a:solidFill>
                <a:schemeClr val="hlink"/>
              </a:solidFill>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b="1" lang="en-US" sz="1400">
                <a:latin typeface="Arial"/>
                <a:ea typeface="Arial"/>
                <a:cs typeface="Arial"/>
                <a:sym typeface="Arial"/>
              </a:rPr>
              <a:t>[5]</a:t>
            </a:r>
            <a:r>
              <a:rPr lang="en-US" sz="1400">
                <a:uFill>
                  <a:noFill/>
                </a:uFill>
                <a:latin typeface="Arial"/>
                <a:ea typeface="Arial"/>
                <a:cs typeface="Arial"/>
                <a:sym typeface="Arial"/>
                <a:hlinkClick r:id="rId9"/>
              </a:rPr>
              <a:t> </a:t>
            </a:r>
            <a:r>
              <a:rPr lang="en-US" sz="1400" u="sng">
                <a:solidFill>
                  <a:schemeClr val="hlink"/>
                </a:solidFill>
                <a:latin typeface="Arial"/>
                <a:ea typeface="Arial"/>
                <a:cs typeface="Arial"/>
                <a:sym typeface="Arial"/>
                <a:hlinkClick r:id="rId10"/>
              </a:rPr>
              <a:t>https://app.gravitywrite.com/tools/budget-planner</a:t>
            </a:r>
            <a:endParaRPr sz="1400" u="sng">
              <a:solidFill>
                <a:schemeClr val="hlink"/>
              </a:solidFill>
              <a:latin typeface="Arial"/>
              <a:ea typeface="Arial"/>
              <a:cs typeface="Arial"/>
              <a:sym typeface="Arial"/>
            </a:endParaRPr>
          </a:p>
          <a:p>
            <a:pPr indent="0" lvl="0" marL="342900" rtl="0" algn="l">
              <a:lnSpc>
                <a:spcPct val="114000"/>
              </a:lnSpc>
              <a:spcBef>
                <a:spcPts val="12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p:nvPr/>
        </p:nvSpPr>
        <p:spPr>
          <a:xfrm>
            <a:off x="2532822" y="2321005"/>
            <a:ext cx="4078361" cy="15696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9600">
                <a:solidFill>
                  <a:schemeClr val="dk1"/>
                </a:solidFill>
                <a:latin typeface="Calibri"/>
                <a:ea typeface="Calibri"/>
                <a:cs typeface="Calibri"/>
                <a:sym typeface="Calibri"/>
              </a:rPr>
              <a:t>Queries</a:t>
            </a:r>
            <a:endParaRPr sz="96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p:nvPr/>
        </p:nvSpPr>
        <p:spPr>
          <a:xfrm>
            <a:off x="727460" y="2321005"/>
            <a:ext cx="7689093" cy="15696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9600">
                <a:solidFill>
                  <a:schemeClr val="dk1"/>
                </a:solidFill>
                <a:latin typeface="Calibri"/>
                <a:ea typeface="Calibri"/>
                <a:cs typeface="Calibri"/>
                <a:sym typeface="Calibri"/>
              </a:rPr>
              <a:t>Demonstration</a:t>
            </a:r>
            <a:endParaRPr sz="96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p:nvPr/>
        </p:nvSpPr>
        <p:spPr>
          <a:xfrm>
            <a:off x="1844234" y="2321005"/>
            <a:ext cx="5455532" cy="15696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9600">
                <a:solidFill>
                  <a:schemeClr val="dk1"/>
                </a:solidFill>
                <a:latin typeface="Calibri"/>
                <a:ea typeface="Calibri"/>
                <a:cs typeface="Calibri"/>
                <a:sym typeface="Calibri"/>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4"/>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Abstract</a:t>
            </a:r>
            <a:endParaRPr>
              <a:latin typeface="Calibri"/>
              <a:ea typeface="Calibri"/>
              <a:cs typeface="Calibri"/>
              <a:sym typeface="Calibri"/>
            </a:endParaRPr>
          </a:p>
        </p:txBody>
      </p:sp>
      <p:sp>
        <p:nvSpPr>
          <p:cNvPr id="106" name="Google Shape;106;p14"/>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0" lvl="0" marL="342900" rtl="0" algn="l">
              <a:spcBef>
                <a:spcPts val="0"/>
              </a:spcBef>
              <a:spcAft>
                <a:spcPts val="0"/>
              </a:spcAft>
              <a:buNone/>
            </a:pPr>
            <a:r>
              <a:t/>
            </a:r>
            <a:endParaRPr/>
          </a:p>
          <a:p>
            <a:pPr indent="0" lvl="0" marL="342900" rtl="0" algn="l">
              <a:spcBef>
                <a:spcPts val="0"/>
              </a:spcBef>
              <a:spcAft>
                <a:spcPts val="0"/>
              </a:spcAft>
              <a:buNone/>
            </a:pPr>
            <a:r>
              <a:rPr b="1" lang="en-US"/>
              <a:t>Core features:</a:t>
            </a:r>
            <a:endParaRPr b="1"/>
          </a:p>
          <a:p>
            <a:pPr indent="-381000" lvl="0" marL="457200" rtl="0" algn="l">
              <a:spcBef>
                <a:spcPts val="0"/>
              </a:spcBef>
              <a:spcAft>
                <a:spcPts val="0"/>
              </a:spcAft>
              <a:buSzPts val="2400"/>
              <a:buChar char="▪"/>
            </a:pPr>
            <a:r>
              <a:rPr lang="en-US"/>
              <a:t> Expense tracking </a:t>
            </a:r>
            <a:endParaRPr/>
          </a:p>
          <a:p>
            <a:pPr indent="-381000" lvl="0" marL="457200" rtl="0" algn="l">
              <a:spcBef>
                <a:spcPts val="0"/>
              </a:spcBef>
              <a:spcAft>
                <a:spcPts val="0"/>
              </a:spcAft>
              <a:buSzPts val="2400"/>
              <a:buChar char="▪"/>
            </a:pPr>
            <a:r>
              <a:rPr lang="en-US"/>
              <a:t> Budget analysis </a:t>
            </a:r>
            <a:endParaRPr/>
          </a:p>
          <a:p>
            <a:pPr indent="-381000" lvl="0" marL="457200" rtl="0" algn="l">
              <a:spcBef>
                <a:spcPts val="0"/>
              </a:spcBef>
              <a:spcAft>
                <a:spcPts val="0"/>
              </a:spcAft>
              <a:buSzPts val="2400"/>
              <a:buChar char="▪"/>
            </a:pPr>
            <a:r>
              <a:rPr lang="en-US"/>
              <a:t> Savings tracking</a:t>
            </a:r>
            <a:endParaRPr/>
          </a:p>
          <a:p>
            <a:pPr indent="-381000" lvl="0" marL="457200" rtl="0" algn="l">
              <a:spcBef>
                <a:spcPts val="0"/>
              </a:spcBef>
              <a:spcAft>
                <a:spcPts val="0"/>
              </a:spcAft>
              <a:buSzPts val="2400"/>
              <a:buChar char="▪"/>
            </a:pPr>
            <a:r>
              <a:rPr lang="en-US"/>
              <a:t> Notifications</a:t>
            </a:r>
            <a:endParaRPr/>
          </a:p>
          <a:p>
            <a:pPr indent="0" lvl="0" marL="342900" rtl="0" algn="l">
              <a:spcBef>
                <a:spcPts val="0"/>
              </a:spcBef>
              <a:spcAft>
                <a:spcPts val="0"/>
              </a:spcAft>
              <a:buNone/>
            </a:pPr>
            <a:r>
              <a:rPr b="1" lang="en-US"/>
              <a:t>Objective: </a:t>
            </a:r>
            <a:endParaRPr b="1"/>
          </a:p>
          <a:p>
            <a:pPr indent="-381000" lvl="0" marL="457200" rtl="0" algn="l">
              <a:spcBef>
                <a:spcPts val="0"/>
              </a:spcBef>
              <a:spcAft>
                <a:spcPts val="0"/>
              </a:spcAft>
              <a:buSzPts val="2400"/>
              <a:buChar char="▪"/>
            </a:pPr>
            <a:r>
              <a:rPr lang="en-US"/>
              <a:t>Simplify financial management</a:t>
            </a:r>
            <a:endParaRPr/>
          </a:p>
          <a:p>
            <a:pPr indent="-381000" lvl="0" marL="457200" rtl="0" algn="l">
              <a:spcBef>
                <a:spcPts val="0"/>
              </a:spcBef>
              <a:spcAft>
                <a:spcPts val="0"/>
              </a:spcAft>
              <a:buSzPts val="2400"/>
              <a:buChar char="▪"/>
            </a:pPr>
            <a:r>
              <a:rPr lang="en-US"/>
              <a:t>Reduce manual effort</a:t>
            </a:r>
            <a:endParaRPr/>
          </a:p>
          <a:p>
            <a:pPr indent="-381000" lvl="0" marL="457200" rtl="0" algn="l">
              <a:spcBef>
                <a:spcPts val="0"/>
              </a:spcBef>
              <a:spcAft>
                <a:spcPts val="0"/>
              </a:spcAft>
              <a:buSzPts val="2400"/>
              <a:buChar char="▪"/>
            </a:pPr>
            <a:r>
              <a:rPr lang="en-US"/>
              <a:t>Improve accuracy</a:t>
            </a:r>
            <a:endParaRPr/>
          </a:p>
          <a:p>
            <a:pPr indent="0" lvl="0" marL="342900" rtl="0" algn="l">
              <a:lnSpc>
                <a:spcPct val="114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Need for the Proposed System</a:t>
            </a:r>
            <a:endParaRPr>
              <a:latin typeface="Calibri"/>
              <a:ea typeface="Calibri"/>
              <a:cs typeface="Calibri"/>
              <a:sym typeface="Calibri"/>
            </a:endParaRPr>
          </a:p>
        </p:txBody>
      </p:sp>
      <p:sp>
        <p:nvSpPr>
          <p:cNvPr id="113" name="Google Shape;113;p15"/>
          <p:cNvSpPr txBox="1"/>
          <p:nvPr>
            <p:ph idx="1" type="body"/>
          </p:nvPr>
        </p:nvSpPr>
        <p:spPr>
          <a:xfrm>
            <a:off x="190500" y="981850"/>
            <a:ext cx="8763000" cy="5334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t/>
            </a:r>
            <a:endParaRPr sz="2100">
              <a:latin typeface="Arial"/>
              <a:ea typeface="Arial"/>
              <a:cs typeface="Arial"/>
              <a:sym typeface="Arial"/>
            </a:endParaRPr>
          </a:p>
          <a:p>
            <a:pPr indent="-361950" lvl="0" marL="457200" rtl="0" algn="l">
              <a:lnSpc>
                <a:spcPct val="115000"/>
              </a:lnSpc>
              <a:spcBef>
                <a:spcPts val="1200"/>
              </a:spcBef>
              <a:spcAft>
                <a:spcPts val="0"/>
              </a:spcAft>
              <a:buSzPts val="2100"/>
              <a:buFont typeface="Arial"/>
              <a:buChar char="●"/>
            </a:pPr>
            <a:r>
              <a:rPr lang="en-US" sz="2100">
                <a:latin typeface="Arial"/>
                <a:ea typeface="Arial"/>
                <a:cs typeface="Arial"/>
                <a:sym typeface="Arial"/>
              </a:rPr>
              <a:t>Manual budgeting is time-consuming and prone to errors.</a:t>
            </a:r>
            <a:endParaRPr sz="2100">
              <a:latin typeface="Arial"/>
              <a:ea typeface="Arial"/>
              <a:cs typeface="Arial"/>
              <a:sym typeface="Arial"/>
            </a:endParaRPr>
          </a:p>
          <a:p>
            <a:pPr indent="-361950" lvl="0" marL="457200" rtl="0" algn="l">
              <a:lnSpc>
                <a:spcPct val="115000"/>
              </a:lnSpc>
              <a:spcBef>
                <a:spcPts val="0"/>
              </a:spcBef>
              <a:spcAft>
                <a:spcPts val="0"/>
              </a:spcAft>
              <a:buSzPts val="2100"/>
              <a:buFont typeface="Arial"/>
              <a:buChar char="●"/>
            </a:pPr>
            <a:r>
              <a:rPr lang="en-US" sz="2100">
                <a:latin typeface="Arial"/>
                <a:ea typeface="Arial"/>
                <a:cs typeface="Arial"/>
                <a:sym typeface="Arial"/>
              </a:rPr>
              <a:t>Lack of real-time alerts for overspending.</a:t>
            </a:r>
            <a:endParaRPr sz="2100">
              <a:latin typeface="Arial"/>
              <a:ea typeface="Arial"/>
              <a:cs typeface="Arial"/>
              <a:sym typeface="Arial"/>
            </a:endParaRPr>
          </a:p>
          <a:p>
            <a:pPr indent="-361950" lvl="0" marL="457200" rtl="0" algn="l">
              <a:lnSpc>
                <a:spcPct val="115000"/>
              </a:lnSpc>
              <a:spcBef>
                <a:spcPts val="0"/>
              </a:spcBef>
              <a:spcAft>
                <a:spcPts val="0"/>
              </a:spcAft>
              <a:buSzPts val="2100"/>
              <a:buFont typeface="Arial"/>
              <a:buChar char="●"/>
            </a:pPr>
            <a:r>
              <a:rPr lang="en-US" sz="2100">
                <a:latin typeface="Arial"/>
                <a:ea typeface="Arial"/>
                <a:cs typeface="Arial"/>
                <a:sym typeface="Arial"/>
              </a:rPr>
              <a:t>Difficulty in tracking categorized expenses efficiently.</a:t>
            </a:r>
            <a:endParaRPr sz="2100">
              <a:latin typeface="Arial"/>
              <a:ea typeface="Arial"/>
              <a:cs typeface="Arial"/>
              <a:sym typeface="Arial"/>
            </a:endParaRPr>
          </a:p>
          <a:p>
            <a:pPr indent="-361950" lvl="0" marL="457200" rtl="0" algn="l">
              <a:lnSpc>
                <a:spcPct val="115000"/>
              </a:lnSpc>
              <a:spcBef>
                <a:spcPts val="0"/>
              </a:spcBef>
              <a:spcAft>
                <a:spcPts val="0"/>
              </a:spcAft>
              <a:buSzPts val="2100"/>
              <a:buFont typeface="Arial"/>
              <a:buChar char="●"/>
            </a:pPr>
            <a:r>
              <a:rPr lang="en-US" sz="2100">
                <a:latin typeface="Arial"/>
                <a:ea typeface="Arial"/>
                <a:cs typeface="Arial"/>
                <a:sym typeface="Arial"/>
              </a:rPr>
              <a:t>No integrated solution for generating insights and reports.</a:t>
            </a:r>
            <a:endParaRPr sz="2100">
              <a:latin typeface="Arial"/>
              <a:ea typeface="Arial"/>
              <a:cs typeface="Arial"/>
              <a:sym typeface="Arial"/>
            </a:endParaRPr>
          </a:p>
          <a:p>
            <a:pPr indent="0" lvl="0" marL="0" rtl="0" algn="l">
              <a:lnSpc>
                <a:spcPct val="114000"/>
              </a:lnSpc>
              <a:spcBef>
                <a:spcPts val="1200"/>
              </a:spcBef>
              <a:spcAft>
                <a:spcPts val="0"/>
              </a:spcAft>
              <a:buNone/>
            </a:pPr>
            <a:r>
              <a:t/>
            </a:r>
            <a:endParaRPr sz="3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Advantages of the Proposed System</a:t>
            </a:r>
            <a:endParaRPr>
              <a:latin typeface="Calibri"/>
              <a:ea typeface="Calibri"/>
              <a:cs typeface="Calibri"/>
              <a:sym typeface="Calibri"/>
            </a:endParaRPr>
          </a:p>
        </p:txBody>
      </p:sp>
      <p:sp>
        <p:nvSpPr>
          <p:cNvPr id="120" name="Google Shape;120;p16"/>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None/>
            </a:pPr>
            <a:r>
              <a:t/>
            </a:r>
            <a:endParaRPr/>
          </a:p>
          <a:p>
            <a:pPr indent="-387350" lvl="1" marL="914400" rtl="0" algn="l">
              <a:lnSpc>
                <a:spcPct val="114000"/>
              </a:lnSpc>
              <a:spcBef>
                <a:spcPts val="0"/>
              </a:spcBef>
              <a:spcAft>
                <a:spcPts val="0"/>
              </a:spcAft>
              <a:buSzPts val="2500"/>
              <a:buChar char="•"/>
            </a:pPr>
            <a:r>
              <a:rPr lang="en-US" sz="2500"/>
              <a:t>Automates budgeting and expense tracking.</a:t>
            </a:r>
            <a:endParaRPr sz="2500"/>
          </a:p>
          <a:p>
            <a:pPr indent="-387350" lvl="1" marL="914400" rtl="0" algn="l">
              <a:lnSpc>
                <a:spcPct val="114000"/>
              </a:lnSpc>
              <a:spcBef>
                <a:spcPts val="0"/>
              </a:spcBef>
              <a:spcAft>
                <a:spcPts val="0"/>
              </a:spcAft>
              <a:buSzPts val="2500"/>
              <a:buChar char="•"/>
            </a:pPr>
            <a:r>
              <a:rPr lang="en-US" sz="2500"/>
              <a:t>Provides categorized expense summaries and insights.</a:t>
            </a:r>
            <a:endParaRPr sz="2500"/>
          </a:p>
          <a:p>
            <a:pPr indent="-387350" lvl="1" marL="914400" rtl="0" algn="l">
              <a:lnSpc>
                <a:spcPct val="114000"/>
              </a:lnSpc>
              <a:spcBef>
                <a:spcPts val="0"/>
              </a:spcBef>
              <a:spcAft>
                <a:spcPts val="0"/>
              </a:spcAft>
              <a:buSzPts val="2500"/>
              <a:buChar char="•"/>
            </a:pPr>
            <a:r>
              <a:rPr lang="en-US" sz="2500"/>
              <a:t>Alerts users for overspending and generates monthly reports.</a:t>
            </a:r>
            <a:endParaRPr sz="2500"/>
          </a:p>
          <a:p>
            <a:pPr indent="-387350" lvl="1" marL="914400" rtl="0" algn="l">
              <a:lnSpc>
                <a:spcPct val="114000"/>
              </a:lnSpc>
              <a:spcBef>
                <a:spcPts val="0"/>
              </a:spcBef>
              <a:spcAft>
                <a:spcPts val="0"/>
              </a:spcAft>
              <a:buSzPts val="2500"/>
              <a:buChar char="•"/>
            </a:pPr>
            <a:r>
              <a:rPr lang="en-US" sz="2500"/>
              <a:t>Reduces manual effort and minimizes human errors.</a:t>
            </a:r>
            <a:endParaRPr sz="2500"/>
          </a:p>
          <a:p>
            <a:pPr indent="0" lvl="0" marL="457200" rtl="0" algn="l">
              <a:lnSpc>
                <a:spcPct val="114000"/>
              </a:lnSpc>
              <a:spcBef>
                <a:spcPts val="0"/>
              </a:spcBef>
              <a:spcAft>
                <a:spcPts val="0"/>
              </a:spcAft>
              <a:buNone/>
            </a:pPr>
            <a:r>
              <a:t/>
            </a:r>
            <a:endParaRPr sz="2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Literature Survey</a:t>
            </a:r>
            <a:endParaRPr>
              <a:latin typeface="Calibri"/>
              <a:ea typeface="Calibri"/>
              <a:cs typeface="Calibri"/>
              <a:sym typeface="Calibri"/>
            </a:endParaRPr>
          </a:p>
        </p:txBody>
      </p:sp>
      <p:sp>
        <p:nvSpPr>
          <p:cNvPr id="127" name="Google Shape;127;p17"/>
          <p:cNvSpPr txBox="1"/>
          <p:nvPr>
            <p:ph idx="1" type="body"/>
          </p:nvPr>
        </p:nvSpPr>
        <p:spPr>
          <a:xfrm>
            <a:off x="138000" y="914400"/>
            <a:ext cx="8763000" cy="5334000"/>
          </a:xfrm>
          <a:prstGeom prst="rect">
            <a:avLst/>
          </a:prstGeom>
          <a:noFill/>
          <a:ln>
            <a:noFill/>
          </a:ln>
        </p:spPr>
        <p:txBody>
          <a:bodyPr anchorCtr="0" anchor="t" bIns="45700" lIns="91425" spcFirstLastPara="1" rIns="91425" wrap="square" tIns="45700">
            <a:normAutofit/>
          </a:bodyPr>
          <a:lstStyle/>
          <a:p>
            <a:pPr indent="-361950" lvl="0" marL="457200" rtl="0" algn="l">
              <a:spcBef>
                <a:spcPts val="480"/>
              </a:spcBef>
              <a:spcAft>
                <a:spcPts val="0"/>
              </a:spcAft>
              <a:buSzPts val="2100"/>
              <a:buFont typeface="Arial"/>
              <a:buChar char="▪"/>
            </a:pPr>
            <a:r>
              <a:rPr b="1" lang="en-US" sz="2100">
                <a:latin typeface="Arial"/>
                <a:ea typeface="Arial"/>
                <a:cs typeface="Arial"/>
                <a:sym typeface="Arial"/>
              </a:rPr>
              <a:t>RPA</a:t>
            </a:r>
            <a:r>
              <a:rPr lang="en-US" sz="2100">
                <a:latin typeface="Arial"/>
                <a:ea typeface="Arial"/>
                <a:cs typeface="Arial"/>
                <a:sym typeface="Arial"/>
              </a:rPr>
              <a:t> automates financial tasks, improving efficiency and accuracy (</a:t>
            </a:r>
            <a:r>
              <a:rPr b="1" lang="en-US" sz="2100">
                <a:latin typeface="Arial"/>
                <a:ea typeface="Arial"/>
                <a:cs typeface="Arial"/>
                <a:sym typeface="Arial"/>
              </a:rPr>
              <a:t>Avasarala &amp; Raja, 2020</a:t>
            </a:r>
            <a:r>
              <a:rPr lang="en-US" sz="2100">
                <a:latin typeface="Arial"/>
                <a:ea typeface="Arial"/>
                <a:cs typeface="Arial"/>
                <a:sym typeface="Arial"/>
              </a:rPr>
              <a:t>).</a:t>
            </a:r>
            <a:endParaRPr sz="2100">
              <a:latin typeface="Arial"/>
              <a:ea typeface="Arial"/>
              <a:cs typeface="Arial"/>
              <a:sym typeface="Arial"/>
            </a:endParaRPr>
          </a:p>
          <a:p>
            <a:pPr indent="-361950" lvl="0" marL="457200" rtl="0" algn="l">
              <a:spcBef>
                <a:spcPts val="0"/>
              </a:spcBef>
              <a:spcAft>
                <a:spcPts val="0"/>
              </a:spcAft>
              <a:buSzPts val="2100"/>
              <a:buFont typeface="Arial"/>
              <a:buChar char="▪"/>
            </a:pPr>
            <a:r>
              <a:rPr b="1" lang="en-US" sz="2100">
                <a:latin typeface="Arial"/>
                <a:ea typeface="Arial"/>
                <a:cs typeface="Arial"/>
                <a:sym typeface="Arial"/>
              </a:rPr>
              <a:t>AI</a:t>
            </a:r>
            <a:r>
              <a:rPr lang="en-US" sz="2100">
                <a:latin typeface="Arial"/>
                <a:ea typeface="Arial"/>
                <a:cs typeface="Arial"/>
                <a:sym typeface="Arial"/>
              </a:rPr>
              <a:t> enhances budgeting and forecasting (</a:t>
            </a:r>
            <a:r>
              <a:rPr b="1" lang="en-US" sz="2100">
                <a:latin typeface="Arial"/>
                <a:ea typeface="Arial"/>
                <a:cs typeface="Arial"/>
                <a:sym typeface="Arial"/>
              </a:rPr>
              <a:t>Chakraborty &amp; Jain, 2020</a:t>
            </a:r>
            <a:r>
              <a:rPr lang="en-US" sz="2100">
                <a:latin typeface="Arial"/>
                <a:ea typeface="Arial"/>
                <a:cs typeface="Arial"/>
                <a:sym typeface="Arial"/>
              </a:rPr>
              <a:t>).</a:t>
            </a:r>
            <a:endParaRPr sz="2100">
              <a:latin typeface="Arial"/>
              <a:ea typeface="Arial"/>
              <a:cs typeface="Arial"/>
              <a:sym typeface="Arial"/>
            </a:endParaRPr>
          </a:p>
          <a:p>
            <a:pPr indent="-361950" lvl="0" marL="457200" rtl="0" algn="l">
              <a:spcBef>
                <a:spcPts val="0"/>
              </a:spcBef>
              <a:spcAft>
                <a:spcPts val="0"/>
              </a:spcAft>
              <a:buSzPts val="2100"/>
              <a:buFont typeface="Arial"/>
              <a:buChar char="▪"/>
            </a:pPr>
            <a:r>
              <a:rPr b="1" lang="en-US" sz="2100">
                <a:latin typeface="Arial"/>
                <a:ea typeface="Arial"/>
                <a:cs typeface="Arial"/>
                <a:sym typeface="Arial"/>
              </a:rPr>
              <a:t>Excel</a:t>
            </a:r>
            <a:r>
              <a:rPr lang="en-US" sz="2100">
                <a:latin typeface="Arial"/>
                <a:ea typeface="Arial"/>
                <a:cs typeface="Arial"/>
                <a:sym typeface="Arial"/>
              </a:rPr>
              <a:t> integration with automation simplifies data handling (</a:t>
            </a:r>
            <a:r>
              <a:rPr b="1" lang="en-US" sz="2100">
                <a:latin typeface="Arial"/>
                <a:ea typeface="Arial"/>
                <a:cs typeface="Arial"/>
                <a:sym typeface="Arial"/>
              </a:rPr>
              <a:t>Li et al., 2021</a:t>
            </a:r>
            <a:r>
              <a:rPr lang="en-US" sz="2100">
                <a:latin typeface="Arial"/>
                <a:ea typeface="Arial"/>
                <a:cs typeface="Arial"/>
                <a:sym typeface="Arial"/>
              </a:rPr>
              <a:t>).</a:t>
            </a:r>
            <a:endParaRPr sz="2100">
              <a:latin typeface="Arial"/>
              <a:ea typeface="Arial"/>
              <a:cs typeface="Arial"/>
              <a:sym typeface="Arial"/>
            </a:endParaRPr>
          </a:p>
          <a:p>
            <a:pPr indent="-361950" lvl="0" marL="457200" rtl="0" algn="l">
              <a:spcBef>
                <a:spcPts val="0"/>
              </a:spcBef>
              <a:spcAft>
                <a:spcPts val="0"/>
              </a:spcAft>
              <a:buSzPts val="2100"/>
              <a:buFont typeface="Arial"/>
              <a:buChar char="▪"/>
            </a:pPr>
            <a:r>
              <a:rPr b="1" lang="en-US" sz="2100">
                <a:latin typeface="Arial"/>
                <a:ea typeface="Arial"/>
                <a:cs typeface="Arial"/>
                <a:sym typeface="Arial"/>
              </a:rPr>
              <a:t>Alerts</a:t>
            </a:r>
            <a:r>
              <a:rPr lang="en-US" sz="2100">
                <a:latin typeface="Arial"/>
                <a:ea typeface="Arial"/>
                <a:cs typeface="Arial"/>
                <a:sym typeface="Arial"/>
              </a:rPr>
              <a:t> and </a:t>
            </a:r>
            <a:r>
              <a:rPr b="1" lang="en-US" sz="2100">
                <a:latin typeface="Arial"/>
                <a:ea typeface="Arial"/>
                <a:cs typeface="Arial"/>
                <a:sym typeface="Arial"/>
              </a:rPr>
              <a:t>APIs</a:t>
            </a:r>
            <a:r>
              <a:rPr lang="en-US" sz="2100">
                <a:latin typeface="Arial"/>
                <a:ea typeface="Arial"/>
                <a:cs typeface="Arial"/>
                <a:sym typeface="Arial"/>
              </a:rPr>
              <a:t> improve budgeting accuracy and real-time data syncing (</a:t>
            </a:r>
            <a:r>
              <a:rPr b="1" lang="en-US" sz="2100">
                <a:latin typeface="Arial"/>
                <a:ea typeface="Arial"/>
                <a:cs typeface="Arial"/>
                <a:sym typeface="Arial"/>
              </a:rPr>
              <a:t>Singh et al., 2019</a:t>
            </a:r>
            <a:r>
              <a:rPr lang="en-US" sz="2100">
                <a:latin typeface="Arial"/>
                <a:ea typeface="Arial"/>
                <a:cs typeface="Arial"/>
                <a:sym typeface="Arial"/>
              </a:rPr>
              <a:t>, </a:t>
            </a:r>
            <a:r>
              <a:rPr b="1" lang="en-US" sz="2100">
                <a:latin typeface="Arial"/>
                <a:ea typeface="Arial"/>
                <a:cs typeface="Arial"/>
                <a:sym typeface="Arial"/>
              </a:rPr>
              <a:t>Martin &amp; Evans, 2021</a:t>
            </a:r>
            <a:r>
              <a:rPr lang="en-US" sz="2100">
                <a:latin typeface="Arial"/>
                <a:ea typeface="Arial"/>
                <a:cs typeface="Arial"/>
                <a:sym typeface="Arial"/>
              </a:rPr>
              <a:t>).</a:t>
            </a:r>
            <a:endParaRPr sz="2100">
              <a:latin typeface="Arial"/>
              <a:ea typeface="Arial"/>
              <a:cs typeface="Arial"/>
              <a:sym typeface="Arial"/>
            </a:endParaRPr>
          </a:p>
          <a:p>
            <a:pPr indent="-190500" lvl="0" marL="342900" rtl="0" algn="l">
              <a:lnSpc>
                <a:spcPct val="114000"/>
              </a:lnSpc>
              <a:spcBef>
                <a:spcPts val="480"/>
              </a:spcBef>
              <a:spcAft>
                <a:spcPts val="0"/>
              </a:spcAft>
              <a:buClr>
                <a:schemeClr val="dk1"/>
              </a:buClr>
              <a:buSzPts val="2400"/>
              <a:buFont typeface="Noto Sans Symbols"/>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Main Objective</a:t>
            </a:r>
            <a:endParaRPr>
              <a:latin typeface="Calibri"/>
              <a:ea typeface="Calibri"/>
              <a:cs typeface="Calibri"/>
              <a:sym typeface="Calibri"/>
            </a:endParaRPr>
          </a:p>
        </p:txBody>
      </p:sp>
      <p:sp>
        <p:nvSpPr>
          <p:cNvPr id="134" name="Google Shape;134;p18"/>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361950" lvl="0" marL="457200" rtl="0" algn="l">
              <a:spcBef>
                <a:spcPts val="0"/>
              </a:spcBef>
              <a:spcAft>
                <a:spcPts val="0"/>
              </a:spcAft>
              <a:buSzPts val="2100"/>
              <a:buFont typeface="Arial"/>
              <a:buChar char="▪"/>
            </a:pPr>
            <a:r>
              <a:rPr b="1" lang="en-US" sz="2100">
                <a:latin typeface="Arial"/>
                <a:ea typeface="Arial"/>
                <a:cs typeface="Arial"/>
                <a:sym typeface="Arial"/>
              </a:rPr>
              <a:t>Automate personal budgeting</a:t>
            </a:r>
            <a:r>
              <a:rPr lang="en-US" sz="2100">
                <a:latin typeface="Arial"/>
                <a:ea typeface="Arial"/>
                <a:cs typeface="Arial"/>
                <a:sym typeface="Arial"/>
              </a:rPr>
              <a:t>: Streamline income, expense tracking, and savings calculations.</a:t>
            </a:r>
            <a:endParaRPr sz="2100">
              <a:latin typeface="Arial"/>
              <a:ea typeface="Arial"/>
              <a:cs typeface="Arial"/>
              <a:sym typeface="Arial"/>
            </a:endParaRPr>
          </a:p>
          <a:p>
            <a:pPr indent="-361950" lvl="0" marL="457200" rtl="0" algn="l">
              <a:spcBef>
                <a:spcPts val="0"/>
              </a:spcBef>
              <a:spcAft>
                <a:spcPts val="0"/>
              </a:spcAft>
              <a:buSzPts val="2100"/>
              <a:buFont typeface="Arial"/>
              <a:buChar char="▪"/>
            </a:pPr>
            <a:r>
              <a:rPr b="1" lang="en-US" sz="2100">
                <a:latin typeface="Arial"/>
                <a:ea typeface="Arial"/>
                <a:cs typeface="Arial"/>
                <a:sym typeface="Arial"/>
              </a:rPr>
              <a:t>Improve financial decision-making</a:t>
            </a:r>
            <a:r>
              <a:rPr lang="en-US" sz="2100">
                <a:latin typeface="Arial"/>
                <a:ea typeface="Arial"/>
                <a:cs typeface="Arial"/>
                <a:sym typeface="Arial"/>
              </a:rPr>
              <a:t>: Provide insights and alerts to help users stay within budget.</a:t>
            </a:r>
            <a:endParaRPr sz="2100">
              <a:latin typeface="Arial"/>
              <a:ea typeface="Arial"/>
              <a:cs typeface="Arial"/>
              <a:sym typeface="Arial"/>
            </a:endParaRPr>
          </a:p>
          <a:p>
            <a:pPr indent="-361950" lvl="0" marL="457200" rtl="0" algn="l">
              <a:spcBef>
                <a:spcPts val="0"/>
              </a:spcBef>
              <a:spcAft>
                <a:spcPts val="0"/>
              </a:spcAft>
              <a:buSzPts val="2100"/>
              <a:buFont typeface="Arial"/>
              <a:buChar char="▪"/>
            </a:pPr>
            <a:r>
              <a:rPr b="1" lang="en-US" sz="2100">
                <a:latin typeface="Arial"/>
                <a:ea typeface="Arial"/>
                <a:cs typeface="Arial"/>
                <a:sym typeface="Arial"/>
              </a:rPr>
              <a:t>Enhance accuracy and efficiency</a:t>
            </a:r>
            <a:r>
              <a:rPr lang="en-US" sz="2100">
                <a:latin typeface="Arial"/>
                <a:ea typeface="Arial"/>
                <a:cs typeface="Arial"/>
                <a:sym typeface="Arial"/>
              </a:rPr>
              <a:t>: Use RPA to minimize human errors and reduce manual effort.</a:t>
            </a:r>
            <a:endParaRPr sz="2100">
              <a:latin typeface="Arial"/>
              <a:ea typeface="Arial"/>
              <a:cs typeface="Arial"/>
              <a:sym typeface="Arial"/>
            </a:endParaRPr>
          </a:p>
          <a:p>
            <a:pPr indent="-361950" lvl="0" marL="457200" rtl="0" algn="l">
              <a:spcBef>
                <a:spcPts val="0"/>
              </a:spcBef>
              <a:spcAft>
                <a:spcPts val="0"/>
              </a:spcAft>
              <a:buSzPts val="2100"/>
              <a:buFont typeface="Arial"/>
              <a:buChar char="▪"/>
            </a:pPr>
            <a:r>
              <a:rPr b="1" lang="en-US" sz="2100">
                <a:latin typeface="Arial"/>
                <a:ea typeface="Arial"/>
                <a:cs typeface="Arial"/>
                <a:sym typeface="Arial"/>
              </a:rPr>
              <a:t>Provide user-friendly financial reports</a:t>
            </a:r>
            <a:r>
              <a:rPr lang="en-US" sz="2100">
                <a:latin typeface="Arial"/>
                <a:ea typeface="Arial"/>
                <a:cs typeface="Arial"/>
                <a:sym typeface="Arial"/>
              </a:rPr>
              <a:t>: Offer real-time visualizations and detailed financial summaries for informed decisions.</a:t>
            </a:r>
            <a:endParaRPr sz="2100">
              <a:latin typeface="Arial"/>
              <a:ea typeface="Arial"/>
              <a:cs typeface="Arial"/>
              <a:sym typeface="Arial"/>
            </a:endParaRPr>
          </a:p>
          <a:p>
            <a:pPr indent="0" lvl="0" marL="342900" rtl="0" algn="l">
              <a:lnSpc>
                <a:spcPct val="114000"/>
              </a:lnSpc>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System Requirements</a:t>
            </a:r>
            <a:endParaRPr>
              <a:latin typeface="Calibri"/>
              <a:ea typeface="Calibri"/>
              <a:cs typeface="Calibri"/>
              <a:sym typeface="Calibri"/>
            </a:endParaRPr>
          </a:p>
        </p:txBody>
      </p:sp>
      <p:sp>
        <p:nvSpPr>
          <p:cNvPr id="141" name="Google Shape;141;p19"/>
          <p:cNvSpPr txBox="1"/>
          <p:nvPr>
            <p:ph idx="1" type="body"/>
          </p:nvPr>
        </p:nvSpPr>
        <p:spPr>
          <a:xfrm>
            <a:off x="190500" y="914275"/>
            <a:ext cx="8763000" cy="53340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15000"/>
              </a:lnSpc>
              <a:spcBef>
                <a:spcPts val="1200"/>
              </a:spcBef>
              <a:spcAft>
                <a:spcPts val="0"/>
              </a:spcAft>
              <a:buClr>
                <a:schemeClr val="dk1"/>
              </a:buClr>
              <a:buSzPct val="40390"/>
              <a:buFont typeface="Arial"/>
              <a:buNone/>
            </a:pPr>
            <a:r>
              <a:rPr b="1" lang="en-US" sz="2723">
                <a:latin typeface="Arial"/>
                <a:ea typeface="Arial"/>
                <a:cs typeface="Arial"/>
                <a:sym typeface="Arial"/>
              </a:rPr>
              <a:t>Software Requirements:</a:t>
            </a:r>
            <a:endParaRPr b="1" sz="2723">
              <a:latin typeface="Arial"/>
              <a:ea typeface="Arial"/>
              <a:cs typeface="Arial"/>
              <a:sym typeface="Arial"/>
            </a:endParaRPr>
          </a:p>
          <a:p>
            <a:pPr indent="-375595" lvl="0" marL="457200" rtl="0" algn="l">
              <a:lnSpc>
                <a:spcPct val="115000"/>
              </a:lnSpc>
              <a:spcBef>
                <a:spcPts val="1200"/>
              </a:spcBef>
              <a:spcAft>
                <a:spcPts val="0"/>
              </a:spcAft>
              <a:buSzPct val="100000"/>
              <a:buFont typeface="Arial"/>
              <a:buAutoNum type="arabicPeriod"/>
            </a:pPr>
            <a:r>
              <a:rPr lang="en-US" sz="2723">
                <a:latin typeface="Arial"/>
                <a:ea typeface="Arial"/>
                <a:cs typeface="Arial"/>
                <a:sym typeface="Arial"/>
              </a:rPr>
              <a:t>UiPath Studio</a:t>
            </a:r>
            <a:endParaRPr sz="2723">
              <a:latin typeface="Arial"/>
              <a:ea typeface="Arial"/>
              <a:cs typeface="Arial"/>
              <a:sym typeface="Arial"/>
            </a:endParaRPr>
          </a:p>
          <a:p>
            <a:pPr indent="-375595" lvl="0" marL="457200" rtl="0" algn="l">
              <a:lnSpc>
                <a:spcPct val="115000"/>
              </a:lnSpc>
              <a:spcBef>
                <a:spcPts val="0"/>
              </a:spcBef>
              <a:spcAft>
                <a:spcPts val="0"/>
              </a:spcAft>
              <a:buSzPct val="100000"/>
              <a:buFont typeface="Arial"/>
              <a:buAutoNum type="arabicPeriod"/>
            </a:pPr>
            <a:r>
              <a:rPr lang="en-US" sz="2723">
                <a:latin typeface="Arial"/>
                <a:ea typeface="Arial"/>
                <a:cs typeface="Arial"/>
                <a:sym typeface="Arial"/>
              </a:rPr>
              <a:t>Microsoft Excel</a:t>
            </a:r>
            <a:endParaRPr sz="2723">
              <a:latin typeface="Arial"/>
              <a:ea typeface="Arial"/>
              <a:cs typeface="Arial"/>
              <a:sym typeface="Arial"/>
            </a:endParaRPr>
          </a:p>
          <a:p>
            <a:pPr indent="-375595" lvl="0" marL="457200" rtl="0" algn="l">
              <a:lnSpc>
                <a:spcPct val="115000"/>
              </a:lnSpc>
              <a:spcBef>
                <a:spcPts val="0"/>
              </a:spcBef>
              <a:spcAft>
                <a:spcPts val="0"/>
              </a:spcAft>
              <a:buSzPct val="100000"/>
              <a:buFont typeface="Arial"/>
              <a:buAutoNum type="arabicPeriod"/>
            </a:pPr>
            <a:r>
              <a:rPr lang="en-US" sz="2723">
                <a:latin typeface="Arial"/>
                <a:ea typeface="Arial"/>
                <a:cs typeface="Arial"/>
                <a:sym typeface="Arial"/>
              </a:rPr>
              <a:t>RPA Platforms (UiPath Orchestrator)</a:t>
            </a:r>
            <a:endParaRPr sz="2723">
              <a:latin typeface="Arial"/>
              <a:ea typeface="Arial"/>
              <a:cs typeface="Arial"/>
              <a:sym typeface="Arial"/>
            </a:endParaRPr>
          </a:p>
          <a:p>
            <a:pPr indent="-375595" lvl="0" marL="457200" rtl="0" algn="l">
              <a:lnSpc>
                <a:spcPct val="115000"/>
              </a:lnSpc>
              <a:spcBef>
                <a:spcPts val="0"/>
              </a:spcBef>
              <a:spcAft>
                <a:spcPts val="0"/>
              </a:spcAft>
              <a:buSzPct val="100000"/>
              <a:buFont typeface="Arial"/>
              <a:buAutoNum type="arabicPeriod"/>
            </a:pPr>
            <a:r>
              <a:rPr lang="en-US" sz="2723">
                <a:latin typeface="Arial"/>
                <a:ea typeface="Arial"/>
                <a:cs typeface="Arial"/>
                <a:sym typeface="Arial"/>
              </a:rPr>
              <a:t>Email Service (SMTP)</a:t>
            </a:r>
            <a:endParaRPr sz="2723">
              <a:latin typeface="Arial"/>
              <a:ea typeface="Arial"/>
              <a:cs typeface="Arial"/>
              <a:sym typeface="Arial"/>
            </a:endParaRPr>
          </a:p>
          <a:p>
            <a:pPr indent="-375595" lvl="0" marL="457200" rtl="0" algn="l">
              <a:lnSpc>
                <a:spcPct val="115000"/>
              </a:lnSpc>
              <a:spcBef>
                <a:spcPts val="0"/>
              </a:spcBef>
              <a:spcAft>
                <a:spcPts val="0"/>
              </a:spcAft>
              <a:buSzPct val="100000"/>
              <a:buFont typeface="Arial"/>
              <a:buAutoNum type="arabicPeriod"/>
            </a:pPr>
            <a:r>
              <a:rPr lang="en-US" sz="2723">
                <a:latin typeface="Arial"/>
                <a:ea typeface="Arial"/>
                <a:cs typeface="Arial"/>
                <a:sym typeface="Arial"/>
              </a:rPr>
              <a:t>Web Browser (Google Chrome, Microsoft Edge)</a:t>
            </a:r>
            <a:endParaRPr sz="2723">
              <a:latin typeface="Arial"/>
              <a:ea typeface="Arial"/>
              <a:cs typeface="Arial"/>
              <a:sym typeface="Arial"/>
            </a:endParaRPr>
          </a:p>
          <a:p>
            <a:pPr indent="0" lvl="0" marL="457200" rtl="0" algn="l">
              <a:lnSpc>
                <a:spcPct val="115000"/>
              </a:lnSpc>
              <a:spcBef>
                <a:spcPts val="1200"/>
              </a:spcBef>
              <a:spcAft>
                <a:spcPts val="0"/>
              </a:spcAft>
              <a:buNone/>
            </a:pPr>
            <a:r>
              <a:rPr b="1" lang="en-US" sz="2723">
                <a:latin typeface="Arial"/>
                <a:ea typeface="Arial"/>
                <a:cs typeface="Arial"/>
                <a:sym typeface="Arial"/>
              </a:rPr>
              <a:t>Hardware Requirements:</a:t>
            </a:r>
            <a:endParaRPr b="1" sz="2723">
              <a:latin typeface="Arial"/>
              <a:ea typeface="Arial"/>
              <a:cs typeface="Arial"/>
              <a:sym typeface="Arial"/>
            </a:endParaRPr>
          </a:p>
          <a:p>
            <a:pPr indent="-375595" lvl="0" marL="457200" rtl="0" algn="l">
              <a:lnSpc>
                <a:spcPct val="115000"/>
              </a:lnSpc>
              <a:spcBef>
                <a:spcPts val="1200"/>
              </a:spcBef>
              <a:spcAft>
                <a:spcPts val="0"/>
              </a:spcAft>
              <a:buSzPct val="100000"/>
              <a:buFont typeface="Arial"/>
              <a:buAutoNum type="arabicPeriod"/>
            </a:pPr>
            <a:r>
              <a:rPr lang="en-US" sz="2723">
                <a:latin typeface="Arial"/>
                <a:ea typeface="Arial"/>
                <a:cs typeface="Arial"/>
                <a:sym typeface="Arial"/>
              </a:rPr>
              <a:t>Processor</a:t>
            </a:r>
            <a:endParaRPr sz="2723">
              <a:latin typeface="Arial"/>
              <a:ea typeface="Arial"/>
              <a:cs typeface="Arial"/>
              <a:sym typeface="Arial"/>
            </a:endParaRPr>
          </a:p>
          <a:p>
            <a:pPr indent="-375595" lvl="0" marL="457200" rtl="0" algn="l">
              <a:lnSpc>
                <a:spcPct val="115000"/>
              </a:lnSpc>
              <a:spcBef>
                <a:spcPts val="0"/>
              </a:spcBef>
              <a:spcAft>
                <a:spcPts val="0"/>
              </a:spcAft>
              <a:buSzPct val="100000"/>
              <a:buFont typeface="Arial"/>
              <a:buAutoNum type="arabicPeriod"/>
            </a:pPr>
            <a:r>
              <a:rPr lang="en-US" sz="2723">
                <a:latin typeface="Arial"/>
                <a:ea typeface="Arial"/>
                <a:cs typeface="Arial"/>
                <a:sym typeface="Arial"/>
              </a:rPr>
              <a:t>RAM</a:t>
            </a:r>
            <a:endParaRPr sz="2723">
              <a:latin typeface="Arial"/>
              <a:ea typeface="Arial"/>
              <a:cs typeface="Arial"/>
              <a:sym typeface="Arial"/>
            </a:endParaRPr>
          </a:p>
          <a:p>
            <a:pPr indent="-375595" lvl="0" marL="457200" rtl="0" algn="l">
              <a:lnSpc>
                <a:spcPct val="115000"/>
              </a:lnSpc>
              <a:spcBef>
                <a:spcPts val="0"/>
              </a:spcBef>
              <a:spcAft>
                <a:spcPts val="0"/>
              </a:spcAft>
              <a:buSzPct val="100000"/>
              <a:buFont typeface="Arial"/>
              <a:buAutoNum type="arabicPeriod"/>
            </a:pPr>
            <a:r>
              <a:rPr lang="en-US" sz="2723">
                <a:latin typeface="Arial"/>
                <a:ea typeface="Arial"/>
                <a:cs typeface="Arial"/>
                <a:sym typeface="Arial"/>
              </a:rPr>
              <a:t>Storage</a:t>
            </a:r>
            <a:endParaRPr sz="2723">
              <a:latin typeface="Arial"/>
              <a:ea typeface="Arial"/>
              <a:cs typeface="Arial"/>
              <a:sym typeface="Arial"/>
            </a:endParaRPr>
          </a:p>
          <a:p>
            <a:pPr indent="-375595" lvl="0" marL="457200" rtl="0" algn="l">
              <a:lnSpc>
                <a:spcPct val="115000"/>
              </a:lnSpc>
              <a:spcBef>
                <a:spcPts val="0"/>
              </a:spcBef>
              <a:spcAft>
                <a:spcPts val="0"/>
              </a:spcAft>
              <a:buSzPct val="100000"/>
              <a:buFont typeface="Arial"/>
              <a:buAutoNum type="arabicPeriod"/>
            </a:pPr>
            <a:r>
              <a:rPr lang="en-US" sz="2723">
                <a:latin typeface="Arial"/>
                <a:ea typeface="Arial"/>
                <a:cs typeface="Arial"/>
                <a:sym typeface="Arial"/>
              </a:rPr>
              <a:t>Operating System (Windows 10 or later)</a:t>
            </a:r>
            <a:endParaRPr sz="2723">
              <a:latin typeface="Arial"/>
              <a:ea typeface="Arial"/>
              <a:cs typeface="Arial"/>
              <a:sym typeface="Arial"/>
            </a:endParaRPr>
          </a:p>
          <a:p>
            <a:pPr indent="-375595" lvl="0" marL="457200" rtl="0" algn="l">
              <a:lnSpc>
                <a:spcPct val="115000"/>
              </a:lnSpc>
              <a:spcBef>
                <a:spcPts val="0"/>
              </a:spcBef>
              <a:spcAft>
                <a:spcPts val="0"/>
              </a:spcAft>
              <a:buSzPct val="100000"/>
              <a:buFont typeface="Arial"/>
              <a:buAutoNum type="arabicPeriod"/>
            </a:pPr>
            <a:r>
              <a:rPr lang="en-US" sz="2723">
                <a:latin typeface="Arial"/>
                <a:ea typeface="Arial"/>
                <a:cs typeface="Arial"/>
                <a:sym typeface="Arial"/>
              </a:rPr>
              <a:t>Internet (Required)</a:t>
            </a:r>
            <a:endParaRPr sz="2723">
              <a:latin typeface="Arial"/>
              <a:ea typeface="Arial"/>
              <a:cs typeface="Arial"/>
              <a:sym typeface="Arial"/>
            </a:endParaRPr>
          </a:p>
          <a:p>
            <a:pPr indent="0" lvl="0" marL="342900" rtl="0" algn="l">
              <a:lnSpc>
                <a:spcPct val="114000"/>
              </a:lnSpc>
              <a:spcBef>
                <a:spcPts val="12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Functional Description</a:t>
            </a:r>
            <a:endParaRPr>
              <a:latin typeface="Calibri"/>
              <a:ea typeface="Calibri"/>
              <a:cs typeface="Calibri"/>
              <a:sym typeface="Calibri"/>
            </a:endParaRPr>
          </a:p>
        </p:txBody>
      </p:sp>
      <p:sp>
        <p:nvSpPr>
          <p:cNvPr id="148" name="Google Shape;148;p20"/>
          <p:cNvSpPr txBox="1"/>
          <p:nvPr>
            <p:ph idx="1" type="body"/>
          </p:nvPr>
        </p:nvSpPr>
        <p:spPr>
          <a:xfrm>
            <a:off x="251750" y="999350"/>
            <a:ext cx="8763000" cy="5334000"/>
          </a:xfrm>
          <a:prstGeom prst="rect">
            <a:avLst/>
          </a:prstGeom>
          <a:noFill/>
          <a:ln>
            <a:noFill/>
          </a:ln>
        </p:spPr>
        <p:txBody>
          <a:bodyPr anchorCtr="0" anchor="t" bIns="45700" lIns="91425" spcFirstLastPara="1" rIns="91425" wrap="square" tIns="45700">
            <a:normAutofit/>
          </a:bodyPr>
          <a:lstStyle/>
          <a:p>
            <a:pPr indent="-361950" lvl="0" marL="457200" rtl="0" algn="l">
              <a:spcBef>
                <a:spcPts val="480"/>
              </a:spcBef>
              <a:spcAft>
                <a:spcPts val="0"/>
              </a:spcAft>
              <a:buSzPts val="2100"/>
              <a:buFont typeface="Arial"/>
              <a:buChar char="▪"/>
            </a:pPr>
            <a:r>
              <a:rPr b="1" lang="en-US" sz="2100">
                <a:latin typeface="Arial"/>
                <a:ea typeface="Arial"/>
                <a:cs typeface="Arial"/>
                <a:sym typeface="Arial"/>
              </a:rPr>
              <a:t>User Input</a:t>
            </a:r>
            <a:endParaRPr b="1" sz="2100">
              <a:latin typeface="Arial"/>
              <a:ea typeface="Arial"/>
              <a:cs typeface="Arial"/>
              <a:sym typeface="Arial"/>
            </a:endParaRPr>
          </a:p>
          <a:p>
            <a:pPr indent="-361950" lvl="0" marL="457200" rtl="0" algn="l">
              <a:spcBef>
                <a:spcPts val="0"/>
              </a:spcBef>
              <a:spcAft>
                <a:spcPts val="0"/>
              </a:spcAft>
              <a:buSzPts val="2100"/>
              <a:buFont typeface="Arial"/>
              <a:buChar char="▪"/>
            </a:pPr>
            <a:r>
              <a:rPr b="1" lang="en-US" sz="2100">
                <a:latin typeface="Arial"/>
                <a:ea typeface="Arial"/>
                <a:cs typeface="Arial"/>
                <a:sym typeface="Arial"/>
              </a:rPr>
              <a:t>File Validation</a:t>
            </a:r>
            <a:endParaRPr b="1" sz="2100">
              <a:latin typeface="Arial"/>
              <a:ea typeface="Arial"/>
              <a:cs typeface="Arial"/>
              <a:sym typeface="Arial"/>
            </a:endParaRPr>
          </a:p>
          <a:p>
            <a:pPr indent="-361950" lvl="0" marL="457200" rtl="0" algn="l">
              <a:spcBef>
                <a:spcPts val="0"/>
              </a:spcBef>
              <a:spcAft>
                <a:spcPts val="0"/>
              </a:spcAft>
              <a:buSzPts val="2100"/>
              <a:buFont typeface="Arial"/>
              <a:buChar char="▪"/>
            </a:pPr>
            <a:r>
              <a:rPr b="1" lang="en-US" sz="2100">
                <a:latin typeface="Arial"/>
                <a:ea typeface="Arial"/>
                <a:cs typeface="Arial"/>
                <a:sym typeface="Arial"/>
              </a:rPr>
              <a:t>Data Processing</a:t>
            </a:r>
            <a:endParaRPr sz="2100">
              <a:latin typeface="Arial"/>
              <a:ea typeface="Arial"/>
              <a:cs typeface="Arial"/>
              <a:sym typeface="Arial"/>
            </a:endParaRPr>
          </a:p>
          <a:p>
            <a:pPr indent="-361950" lvl="1" marL="914400" rtl="0" algn="l">
              <a:lnSpc>
                <a:spcPct val="115000"/>
              </a:lnSpc>
              <a:spcBef>
                <a:spcPts val="0"/>
              </a:spcBef>
              <a:spcAft>
                <a:spcPts val="0"/>
              </a:spcAft>
              <a:buSzPts val="2100"/>
              <a:buFont typeface="Arial"/>
              <a:buChar char="•"/>
            </a:pPr>
            <a:r>
              <a:rPr lang="en-US" sz="2100">
                <a:latin typeface="Arial"/>
                <a:ea typeface="Arial"/>
                <a:cs typeface="Arial"/>
                <a:sym typeface="Arial"/>
              </a:rPr>
              <a:t>Expense Calculation</a:t>
            </a:r>
            <a:endParaRPr sz="2100">
              <a:latin typeface="Arial"/>
              <a:ea typeface="Arial"/>
              <a:cs typeface="Arial"/>
              <a:sym typeface="Arial"/>
            </a:endParaRPr>
          </a:p>
          <a:p>
            <a:pPr indent="-361950" lvl="1" marL="914400" rtl="0" algn="l">
              <a:lnSpc>
                <a:spcPct val="115000"/>
              </a:lnSpc>
              <a:spcBef>
                <a:spcPts val="0"/>
              </a:spcBef>
              <a:spcAft>
                <a:spcPts val="0"/>
              </a:spcAft>
              <a:buSzPts val="2100"/>
              <a:buFont typeface="Arial"/>
              <a:buChar char="•"/>
            </a:pPr>
            <a:r>
              <a:rPr lang="en-US" sz="2100">
                <a:latin typeface="Arial"/>
                <a:ea typeface="Arial"/>
                <a:cs typeface="Arial"/>
                <a:sym typeface="Arial"/>
              </a:rPr>
              <a:t>Savings Calculation</a:t>
            </a:r>
            <a:endParaRPr sz="2100">
              <a:latin typeface="Arial"/>
              <a:ea typeface="Arial"/>
              <a:cs typeface="Arial"/>
              <a:sym typeface="Arial"/>
            </a:endParaRPr>
          </a:p>
          <a:p>
            <a:pPr indent="-361950" lvl="1" marL="914400" rtl="0" algn="l">
              <a:lnSpc>
                <a:spcPct val="115000"/>
              </a:lnSpc>
              <a:spcBef>
                <a:spcPts val="0"/>
              </a:spcBef>
              <a:spcAft>
                <a:spcPts val="0"/>
              </a:spcAft>
              <a:buSzPts val="2100"/>
              <a:buFont typeface="Arial"/>
              <a:buChar char="•"/>
            </a:pPr>
            <a:r>
              <a:rPr lang="en-US" sz="2100">
                <a:latin typeface="Arial"/>
                <a:ea typeface="Arial"/>
                <a:cs typeface="Arial"/>
                <a:sym typeface="Arial"/>
              </a:rPr>
              <a:t>Threshold Monitoring</a:t>
            </a:r>
            <a:endParaRPr sz="2100">
              <a:latin typeface="Arial"/>
              <a:ea typeface="Arial"/>
              <a:cs typeface="Arial"/>
              <a:sym typeface="Arial"/>
            </a:endParaRPr>
          </a:p>
          <a:p>
            <a:pPr indent="-361950" lvl="0" marL="457200" rtl="0" algn="l">
              <a:lnSpc>
                <a:spcPct val="115000"/>
              </a:lnSpc>
              <a:spcBef>
                <a:spcPts val="0"/>
              </a:spcBef>
              <a:spcAft>
                <a:spcPts val="0"/>
              </a:spcAft>
              <a:buSzPts val="2100"/>
              <a:buFont typeface="Arial"/>
              <a:buChar char="▪"/>
            </a:pPr>
            <a:r>
              <a:rPr b="1" lang="en-US" sz="2100">
                <a:latin typeface="Arial"/>
                <a:ea typeface="Arial"/>
                <a:cs typeface="Arial"/>
                <a:sym typeface="Arial"/>
              </a:rPr>
              <a:t>Reporting</a:t>
            </a:r>
            <a:endParaRPr sz="2100">
              <a:latin typeface="Arial"/>
              <a:ea typeface="Arial"/>
              <a:cs typeface="Arial"/>
              <a:sym typeface="Arial"/>
            </a:endParaRPr>
          </a:p>
          <a:p>
            <a:pPr indent="-361950" lvl="1" marL="914400" rtl="0" algn="l">
              <a:lnSpc>
                <a:spcPct val="115000"/>
              </a:lnSpc>
              <a:spcBef>
                <a:spcPts val="0"/>
              </a:spcBef>
              <a:spcAft>
                <a:spcPts val="0"/>
              </a:spcAft>
              <a:buSzPts val="2100"/>
              <a:buFont typeface="Arial"/>
              <a:buChar char="•"/>
            </a:pPr>
            <a:r>
              <a:rPr lang="en-US" sz="2100">
                <a:latin typeface="Arial"/>
                <a:ea typeface="Arial"/>
                <a:cs typeface="Arial"/>
                <a:sym typeface="Arial"/>
              </a:rPr>
              <a:t>Financial Report Generation</a:t>
            </a:r>
            <a:endParaRPr sz="2100">
              <a:latin typeface="Arial"/>
              <a:ea typeface="Arial"/>
              <a:cs typeface="Arial"/>
              <a:sym typeface="Arial"/>
            </a:endParaRPr>
          </a:p>
          <a:p>
            <a:pPr indent="-361950" lvl="1" marL="914400" rtl="0" algn="l">
              <a:lnSpc>
                <a:spcPct val="115000"/>
              </a:lnSpc>
              <a:spcBef>
                <a:spcPts val="0"/>
              </a:spcBef>
              <a:spcAft>
                <a:spcPts val="0"/>
              </a:spcAft>
              <a:buSzPts val="2100"/>
              <a:buFont typeface="Arial"/>
              <a:buChar char="•"/>
            </a:pPr>
            <a:r>
              <a:rPr lang="en-US" sz="2100">
                <a:latin typeface="Arial"/>
                <a:ea typeface="Arial"/>
                <a:cs typeface="Arial"/>
                <a:sym typeface="Arial"/>
              </a:rPr>
              <a:t>Email Notifications</a:t>
            </a:r>
            <a:endParaRPr sz="2100">
              <a:latin typeface="Arial"/>
              <a:ea typeface="Arial"/>
              <a:cs typeface="Arial"/>
              <a:sym typeface="Arial"/>
            </a:endParaRPr>
          </a:p>
          <a:p>
            <a:pPr indent="-361950" lvl="0" marL="457200" rtl="0" algn="l">
              <a:lnSpc>
                <a:spcPct val="115000"/>
              </a:lnSpc>
              <a:spcBef>
                <a:spcPts val="0"/>
              </a:spcBef>
              <a:spcAft>
                <a:spcPts val="0"/>
              </a:spcAft>
              <a:buSzPts val="2100"/>
              <a:buFont typeface="Arial"/>
              <a:buChar char="▪"/>
            </a:pPr>
            <a:r>
              <a:rPr b="1" lang="en-US" sz="2100">
                <a:latin typeface="Arial"/>
                <a:ea typeface="Arial"/>
                <a:cs typeface="Arial"/>
                <a:sym typeface="Arial"/>
              </a:rPr>
              <a:t>Output</a:t>
            </a:r>
            <a:endParaRPr sz="3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Architecture Design</a:t>
            </a:r>
            <a:endParaRPr>
              <a:latin typeface="Calibri"/>
              <a:ea typeface="Calibri"/>
              <a:cs typeface="Calibri"/>
              <a:sym typeface="Calibri"/>
            </a:endParaRPr>
          </a:p>
        </p:txBody>
      </p:sp>
      <p:pic>
        <p:nvPicPr>
          <p:cNvPr id="155" name="Google Shape;155;p21"/>
          <p:cNvPicPr preferRelativeResize="0"/>
          <p:nvPr/>
        </p:nvPicPr>
        <p:blipFill>
          <a:blip r:embed="rId3">
            <a:alphaModFix/>
          </a:blip>
          <a:stretch>
            <a:fillRect/>
          </a:stretch>
        </p:blipFill>
        <p:spPr>
          <a:xfrm>
            <a:off x="152400" y="2102525"/>
            <a:ext cx="8839204" cy="356071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