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414" y="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jkee\Downloads\Finalize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jkee\Downloads\Finalized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[Finalized.xlsx]Sheet3!PivotTable1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Sheet3!$A$6:$A$15</c:f>
              <c:multiLvlStrCache>
                <c:ptCount val="5"/>
                <c:lvl>
                  <c:pt idx="0">
                    <c:v>4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5</c:v>
                  </c:pt>
                </c:lvl>
                <c:lvl>
                  <c:pt idx="0">
                    <c:v>High</c:v>
                  </c:pt>
                  <c:pt idx="1">
                    <c:v>Low</c:v>
                  </c:pt>
                  <c:pt idx="3">
                    <c:v>Medium</c:v>
                  </c:pt>
                  <c:pt idx="4">
                    <c:v>Very high</c:v>
                  </c:pt>
                </c:lvl>
              </c:multiLvlStrCache>
            </c:multiLvlStrRef>
          </c:cat>
          <c:val>
            <c:numRef>
              <c:f>Sheet3!$B$6:$B$15</c:f>
              <c:numCache>
                <c:formatCode>General</c:formatCode>
                <c:ptCount val="5"/>
                <c:pt idx="0">
                  <c:v>207.0</c:v>
                </c:pt>
                <c:pt idx="1">
                  <c:v>133.0</c:v>
                </c:pt>
                <c:pt idx="2">
                  <c:v>248.0</c:v>
                </c:pt>
                <c:pt idx="3">
                  <c:v>953.0</c:v>
                </c:pt>
                <c:pt idx="4">
                  <c:v>141.0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Sheet3!$A$6:$A$15</c:f>
              <c:multiLvlStrCache>
                <c:ptCount val="5"/>
                <c:lvl>
                  <c:pt idx="0">
                    <c:v>4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5</c:v>
                  </c:pt>
                </c:lvl>
                <c:lvl>
                  <c:pt idx="0">
                    <c:v>High</c:v>
                  </c:pt>
                  <c:pt idx="1">
                    <c:v>Low</c:v>
                  </c:pt>
                  <c:pt idx="3">
                    <c:v>Medium</c:v>
                  </c:pt>
                  <c:pt idx="4">
                    <c:v>Very high</c:v>
                  </c:pt>
                </c:lvl>
              </c:multiLvlStrCache>
            </c:multiLvlStrRef>
          </c:cat>
          <c:val>
            <c:numRef>
              <c:f>Sheet3!$C$6:$C$15</c:f>
              <c:numCache>
                <c:formatCode>General</c:formatCode>
                <c:ptCount val="5"/>
                <c:pt idx="0">
                  <c:v>212.0</c:v>
                </c:pt>
                <c:pt idx="1">
                  <c:v>138.0</c:v>
                </c:pt>
                <c:pt idx="2">
                  <c:v>262.0</c:v>
                </c:pt>
                <c:pt idx="3">
                  <c:v>577.0</c:v>
                </c:pt>
                <c:pt idx="4">
                  <c:v>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5838992"/>
        <c:axId val="1115844272"/>
      </c:barChart>
      <c:catAx>
        <c:axId val="111583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44272"/>
        <c:crosses val="autoZero"/>
        <c:auto val="1"/>
        <c:lblAlgn val="ctr"/>
        <c:lblOffset val="100"/>
        <c:noMultiLvlLbl val="0"/>
      </c:catAx>
      <c:valAx>
        <c:axId val="111584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83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[Finalized.xlsx]Sheet3!PivotTable1</c:name>
    <c:fmtId val="28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Sheet3!$B$4:$B$5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multiLvlStrRef>
              <c:f>Sheet3!$A$6:$A$15</c:f>
              <c:multiLvlStrCache>
                <c:ptCount val="5"/>
                <c:lvl>
                  <c:pt idx="0">
                    <c:v>4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5</c:v>
                  </c:pt>
                </c:lvl>
                <c:lvl>
                  <c:pt idx="0">
                    <c:v>High</c:v>
                  </c:pt>
                  <c:pt idx="1">
                    <c:v>Low</c:v>
                  </c:pt>
                  <c:pt idx="3">
                    <c:v>Medium</c:v>
                  </c:pt>
                  <c:pt idx="4">
                    <c:v>Very high</c:v>
                  </c:pt>
                </c:lvl>
              </c:multiLvlStrCache>
            </c:multiLvlStrRef>
          </c:cat>
          <c:val>
            <c:numRef>
              <c:f>Sheet3!$B$6:$B$15</c:f>
              <c:numCache>
                <c:formatCode>General</c:formatCode>
                <c:ptCount val="5"/>
                <c:pt idx="0">
                  <c:v>207.0</c:v>
                </c:pt>
                <c:pt idx="1">
                  <c:v>133.0</c:v>
                </c:pt>
                <c:pt idx="2">
                  <c:v>248.0</c:v>
                </c:pt>
                <c:pt idx="3">
                  <c:v>953.0</c:v>
                </c:pt>
                <c:pt idx="4">
                  <c:v>141.0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multiLvlStrRef>
              <c:f>Sheet3!$A$6:$A$15</c:f>
              <c:multiLvlStrCache>
                <c:ptCount val="5"/>
                <c:lvl>
                  <c:pt idx="0">
                    <c:v>4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5</c:v>
                  </c:pt>
                </c:lvl>
                <c:lvl>
                  <c:pt idx="0">
                    <c:v>High</c:v>
                  </c:pt>
                  <c:pt idx="1">
                    <c:v>Low</c:v>
                  </c:pt>
                  <c:pt idx="3">
                    <c:v>Medium</c:v>
                  </c:pt>
                  <c:pt idx="4">
                    <c:v>Very high</c:v>
                  </c:pt>
                </c:lvl>
              </c:multiLvlStrCache>
            </c:multiLvlStrRef>
          </c:cat>
          <c:val>
            <c:numRef>
              <c:f>Sheet3!$C$6:$C$15</c:f>
              <c:numCache>
                <c:formatCode>General</c:formatCode>
                <c:ptCount val="5"/>
                <c:pt idx="0">
                  <c:v>212.0</c:v>
                </c:pt>
                <c:pt idx="1">
                  <c:v>138.0</c:v>
                </c:pt>
                <c:pt idx="2">
                  <c:v>262.0</c:v>
                </c:pt>
                <c:pt idx="3">
                  <c:v>577.0</c:v>
                </c:pt>
                <c:pt idx="4">
                  <c:v>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2798304"/>
            <a:ext cx="9193468" cy="27779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Swetha D</a:t>
            </a:r>
          </a:p>
          <a:p>
            <a:pPr>
              <a:lnSpc>
                <a:spcPct val="2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122203107(UNM14512022H48)</a:t>
            </a:r>
          </a:p>
          <a:p>
            <a:pPr>
              <a:lnSpc>
                <a:spcPct val="2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B.com (Corporate Secretaryship)</a:t>
            </a:r>
          </a:p>
          <a:p>
            <a:pPr>
              <a:lnSpc>
                <a:spcPct val="2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 Mahalashmi Women's College of Arts and Science</a:t>
            </a:r>
          </a:p>
          <a:p>
            <a:pPr>
              <a:lnSpc>
                <a:spcPct val="2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TextBox 2"/>
          <p:cNvSpPr txBox="1"/>
          <p:nvPr/>
        </p:nvSpPr>
        <p:spPr>
          <a:xfrm>
            <a:off x="533400" y="982341"/>
            <a:ext cx="8613819" cy="544405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Summarising: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b="1"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is created to summarise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Column : Gender code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Rows: Performance Level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Values: Business Unit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Filter: First Name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b="1"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3D Pie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914400" y="13716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838200" y="1219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TextBox 3"/>
          <p:cNvSpPr txBox="1"/>
          <p:nvPr/>
        </p:nvSpPr>
        <p:spPr>
          <a:xfrm>
            <a:off x="609600" y="1600201"/>
            <a:ext cx="8541543" cy="3885936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data analytics solution to improve employee performance evaluations and drive business outcomes.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 performers and underperformers, enabling targeted development initiatives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Uncovered areas for improvement, informing training programs and resource allocation 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key performance indicators (KPIs) and benchmarks for future evaluation 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Enhanced the accuracy and objectivity of performance assessments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61874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200000"/>
              </a:lnSpc>
            </a:pPr>
            <a:endParaRPr b="0" dirty="0" sz="2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b="0" dirty="0" sz="2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b="0" dirty="0" sz="2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b="0" dirty="0" sz="2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b="0" dirty="0" sz="2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dirty="0" sz="20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b="0" dirty="0" sz="2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b="0" dirty="0" sz="2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0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b="0" dirty="0" sz="2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200000"/>
              </a:lnSpc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lang="en-IN" spc="-20"/>
              <a:t>P</a:t>
            </a:r>
            <a:r>
              <a:rPr dirty="0" sz="4250" lang="en-IN" spc="15"/>
              <a:t>ROB</a:t>
            </a:r>
            <a:r>
              <a:rPr dirty="0" sz="4250" lang="en-IN" spc="55"/>
              <a:t>L</a:t>
            </a:r>
            <a:r>
              <a:rPr dirty="0" sz="4250" lang="en-IN" spc="-20"/>
              <a:t>E</a:t>
            </a:r>
            <a:r>
              <a:rPr dirty="0" sz="4250" lang="en-IN" spc="20"/>
              <a:t>M</a:t>
            </a:r>
            <a:r>
              <a:rPr dirty="0" sz="4250" lang="en-IN"/>
              <a:t>	</a:t>
            </a:r>
            <a:r>
              <a:rPr dirty="0" sz="4250" lang="en-IN" spc="10"/>
              <a:t>S</a:t>
            </a:r>
            <a:r>
              <a:rPr dirty="0" sz="4250" lang="en-IN" spc="-370"/>
              <a:t>T</a:t>
            </a:r>
            <a:r>
              <a:rPr dirty="0" sz="4250" lang="en-IN" spc="-375"/>
              <a:t>A</a:t>
            </a:r>
            <a:r>
              <a:rPr dirty="0" sz="4250" lang="en-IN" spc="15"/>
              <a:t>T</a:t>
            </a:r>
            <a:r>
              <a:rPr dirty="0" sz="4250" lang="en-IN" spc="-10"/>
              <a:t>E</a:t>
            </a:r>
            <a:r>
              <a:rPr dirty="0" sz="4250" lang="en-IN" spc="-20"/>
              <a:t>ME</a:t>
            </a:r>
            <a:r>
              <a:rPr dirty="0" sz="4250" lang="en-IN" spc="10"/>
              <a:t>NT</a:t>
            </a:r>
            <a:endParaRPr dirty="0"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12"/>
          <p:cNvSpPr txBox="1"/>
          <p:nvPr/>
        </p:nvSpPr>
        <p:spPr>
          <a:xfrm>
            <a:off x="834072" y="1371600"/>
            <a:ext cx="5566728" cy="529209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employee performance evaluation process is manual, time-consuming, and lacks standardized criteria, resulting in inconsistent and subjective assessments. 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to:- 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Inaccurate identification of top performers and underperformers- 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allocation of training and development resources- 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Limited visibility into departmental and organizational performance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990600" y="2133600"/>
            <a:ext cx="7924800" cy="2743315"/>
          </a:xfrm>
          <a:prstGeom prst="rect"/>
          <a:noFill/>
        </p:spPr>
        <p:txBody>
          <a:bodyPr rtlCol="0" wrap="square">
            <a:spAutoFit/>
          </a:bodyPr>
          <a:p>
            <a:pPr algn="l"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 a data-driven approach to evaluate employee performance levels</a:t>
            </a:r>
          </a:p>
          <a:p>
            <a:pPr algn="l"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performers, underperformers, and areas for improvement </a:t>
            </a:r>
          </a:p>
          <a:p>
            <a:pPr algn="l"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Inform training and development initiatives- Enhance overall organizational performance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8" name="TextBox 8"/>
          <p:cNvSpPr txBox="1"/>
          <p:nvPr/>
        </p:nvSpPr>
        <p:spPr>
          <a:xfrm>
            <a:off x="3429000" y="1676400"/>
            <a:ext cx="5718219" cy="3435812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 companies</a:t>
            </a:r>
          </a:p>
          <a:p>
            <a:pPr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</a:p>
          <a:p>
            <a:pPr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pPr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</a:t>
            </a:r>
          </a:p>
          <a:p>
            <a:pPr indent="-285750" marL="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TextBox 9"/>
          <p:cNvSpPr txBox="1"/>
          <p:nvPr/>
        </p:nvSpPr>
        <p:spPr>
          <a:xfrm>
            <a:off x="2971800" y="1600200"/>
            <a:ext cx="6175419" cy="27779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and objectivity in performance evaluations- 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Enhanced employee development and growth opportunities- 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Increased organizational performance and productivity- Data-driven decision 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TextBox 3"/>
          <p:cNvSpPr txBox="1"/>
          <p:nvPr/>
        </p:nvSpPr>
        <p:spPr>
          <a:xfrm>
            <a:off x="838200" y="1676400"/>
            <a:ext cx="8309019" cy="3338735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Totally 26 features were available in that 4 were considered.</a:t>
            </a: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200000"/>
              </a:lnSpc>
              <a:buFont typeface="+mj-lt"/>
              <a:buAutoNum type="arabicPeriod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indent="-342900" marL="342900">
              <a:lnSpc>
                <a:spcPct val="200000"/>
              </a:lnSpc>
              <a:buFont typeface="+mj-lt"/>
              <a:buAutoNum type="arabicPeriod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indent="-342900" marL="342900">
              <a:lnSpc>
                <a:spcPct val="200000"/>
              </a:lnSpc>
              <a:buFont typeface="+mj-lt"/>
              <a:buAutoNum type="arabicPeriod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indent="-342900" marL="342900">
              <a:lnSpc>
                <a:spcPct val="200000"/>
              </a:lnSpc>
              <a:buFont typeface="+mj-lt"/>
              <a:buAutoNum type="arabicPeriod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TextBox 10"/>
          <p:cNvSpPr txBox="1"/>
          <p:nvPr/>
        </p:nvSpPr>
        <p:spPr>
          <a:xfrm>
            <a:off x="838200" y="1669958"/>
            <a:ext cx="8162924" cy="1365117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250000"/>
              </a:lnSpc>
            </a:pPr>
            <a:r>
              <a:rPr dirty="0" i="1" lang="en-IN" u="sng"/>
              <a:t>Formula :</a:t>
            </a:r>
            <a:r>
              <a:rPr dirty="0" lang="en-IN"/>
              <a:t> </a:t>
            </a:r>
          </a:p>
          <a:p>
            <a:pPr>
              <a:lnSpc>
                <a:spcPct val="250000"/>
              </a:lnSpc>
            </a:pPr>
            <a:r>
              <a:rPr b="1" dirty="0" lang="en-IN"/>
              <a:t>=IFS(I8&gt;=5,"Very high",I8&gt;=4,"High",I8&gt;=3,"Medium",TRUE,"Low")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J, Keerthana</cp:lastModifiedBy>
  <dcterms:created xsi:type="dcterms:W3CDTF">2024-03-29T04:07:22Z</dcterms:created>
  <dcterms:modified xsi:type="dcterms:W3CDTF">2024-09-05T04:52:09Z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26d78dab7e4546b0ad9dcd861f027f78</vt:lpwstr>
  </property>
</Properties>
</file>