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A6662E-FAF4-44BC-88B5-85A7CBFB6D30}" type="datetime1">
              <a:rPr lang="en-US" smtClean="0"/>
              <a:pPr/>
              <a:t>12/22/2020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91576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12/22/2020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6284395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09225677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04845776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94548644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18167688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75851025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59632-1575-4E14-B53B-3DC3D5ED3947}" type="datetime1">
              <a:rPr lang="en-US" smtClean="0"/>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344852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A6868-2568-4CC9-B302-F37117B01A6E}" type="datetime1">
              <a:rPr lang="en-US" smtClean="0"/>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8843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5F08A-1E71-4B2B-BB49-E743F2903911}" type="datetime1">
              <a:rPr lang="en-US" smtClean="0"/>
              <a:t>12/22/2020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26627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17D9E-721A-44BB-8863-9873FE64DA75}" type="datetime1">
              <a:rPr lang="en-US" smtClean="0"/>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7539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1DA2F-80B8-49CF-99FB-5ABCA53A607A}" type="datetime1">
              <a:rPr lang="en-US" smtClean="0"/>
              <a:t>12/22/2020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21330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852172-E6C9-4B6C-929A-A9DE3837BBF1}" type="datetime1">
              <a:rPr lang="en-US" smtClean="0"/>
              <a:t>12/22/2020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98758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B41CFF-90C9-47B3-9DA1-F2BF8D839F7E}" type="datetime1">
              <a:rPr lang="en-US" smtClean="0"/>
              <a:t>12/22/2020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80212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048FA-06AB-4884-A69B-986B96E68A24}" type="datetime1">
              <a:rPr lang="en-US" smtClean="0"/>
              <a:t>12/22/2020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58588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DB7ABA-0172-4F9C-889D-567164F66BCD}" type="datetime1">
              <a:rPr lang="en-US" smtClean="0"/>
              <a:t>12/22/2020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46997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AC6A5B-8AE7-4A41-B5A7-9ADC6686DC18}" type="datetime1">
              <a:rPr lang="en-US" smtClean="0"/>
              <a:t>12/22/2020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23570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7E0CF6C-748E-4B7A-BC8B-3011EF78ED13}" type="datetime1">
              <a:rPr lang="en-US" smtClean="0"/>
              <a:pPr/>
              <a:t>12/22/2020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48194079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22BB18-8CC8-41A2-80FE-2327A188CFDB}"/>
              </a:ext>
            </a:extLst>
          </p:cNvPr>
          <p:cNvPicPr>
            <a:picLocks noChangeAspect="1"/>
          </p:cNvPicPr>
          <p:nvPr/>
        </p:nvPicPr>
        <p:blipFill rotWithShape="1">
          <a:blip r:embed="rId2">
            <a:alphaModFix amt="70000"/>
          </a:blip>
          <a:srcRect t="8902" r="-1" b="-1"/>
          <a:stretch/>
        </p:blipFill>
        <p:spPr>
          <a:xfrm>
            <a:off x="20" y="10"/>
            <a:ext cx="12188932" cy="6856614"/>
          </a:xfrm>
          <a:prstGeom prst="rect">
            <a:avLst/>
          </a:prstGeom>
        </p:spPr>
      </p:pic>
      <p:sp>
        <p:nvSpPr>
          <p:cNvPr id="5" name="TextBox 4">
            <a:extLst>
              <a:ext uri="{FF2B5EF4-FFF2-40B4-BE49-F238E27FC236}">
                <a16:creationId xmlns:a16="http://schemas.microsoft.com/office/drawing/2014/main" id="{86103330-8749-4454-B40A-02766C0A6177}"/>
              </a:ext>
            </a:extLst>
          </p:cNvPr>
          <p:cNvSpPr txBox="1"/>
          <p:nvPr/>
        </p:nvSpPr>
        <p:spPr>
          <a:xfrm>
            <a:off x="795130" y="1351722"/>
            <a:ext cx="5772647" cy="2308324"/>
          </a:xfrm>
          <a:prstGeom prst="rect">
            <a:avLst/>
          </a:prstGeom>
          <a:noFill/>
        </p:spPr>
        <p:txBody>
          <a:bodyPr wrap="square" rtlCol="0">
            <a:spAutoFit/>
          </a:bodyPr>
          <a:lstStyle/>
          <a:p>
            <a:r>
              <a:rPr lang="en-IN" sz="4800" b="1"/>
              <a:t>DOORWAY GROCERY CATALOGUE</a:t>
            </a:r>
          </a:p>
        </p:txBody>
      </p:sp>
    </p:spTree>
    <p:extLst>
      <p:ext uri="{BB962C8B-B14F-4D97-AF65-F5344CB8AC3E}">
        <p14:creationId xmlns:p14="http://schemas.microsoft.com/office/powerpoint/2010/main" val="4083874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718123-8698-47A7-AA88-A0A822FF2B6D}"/>
              </a:ext>
            </a:extLst>
          </p:cNvPr>
          <p:cNvSpPr txBox="1"/>
          <p:nvPr/>
        </p:nvSpPr>
        <p:spPr>
          <a:xfrm>
            <a:off x="2035534" y="532737"/>
            <a:ext cx="3896139" cy="369332"/>
          </a:xfrm>
          <a:prstGeom prst="rect">
            <a:avLst/>
          </a:prstGeom>
          <a:noFill/>
        </p:spPr>
        <p:txBody>
          <a:bodyPr wrap="square" rtlCol="0">
            <a:spAutoFit/>
          </a:bodyPr>
          <a:lstStyle/>
          <a:p>
            <a:r>
              <a:rPr lang="en-IN" b="1"/>
              <a:t>CONCLUSION AND FUTURE WORK</a:t>
            </a:r>
          </a:p>
        </p:txBody>
      </p:sp>
      <p:sp>
        <p:nvSpPr>
          <p:cNvPr id="3" name="TextBox 2">
            <a:extLst>
              <a:ext uri="{FF2B5EF4-FFF2-40B4-BE49-F238E27FC236}">
                <a16:creationId xmlns:a16="http://schemas.microsoft.com/office/drawing/2014/main" id="{D5808DA1-384B-4EB8-AD4F-26DF297D4938}"/>
              </a:ext>
            </a:extLst>
          </p:cNvPr>
          <p:cNvSpPr txBox="1"/>
          <p:nvPr/>
        </p:nvSpPr>
        <p:spPr>
          <a:xfrm>
            <a:off x="2107096" y="1804946"/>
            <a:ext cx="6687047" cy="369332"/>
          </a:xfrm>
          <a:prstGeom prst="rect">
            <a:avLst/>
          </a:prstGeom>
          <a:noFill/>
        </p:spPr>
        <p:txBody>
          <a:bodyPr wrap="square" rtlCol="0">
            <a:spAutoFit/>
          </a:bodyPr>
          <a:lstStyle/>
          <a:p>
            <a:r>
              <a:rPr lang="en-IN"/>
              <a:t>We conclude that this application is useful for offline shopping.</a:t>
            </a:r>
          </a:p>
        </p:txBody>
      </p:sp>
      <p:sp>
        <p:nvSpPr>
          <p:cNvPr id="4" name="Flowchart: Connector 3">
            <a:extLst>
              <a:ext uri="{FF2B5EF4-FFF2-40B4-BE49-F238E27FC236}">
                <a16:creationId xmlns:a16="http://schemas.microsoft.com/office/drawing/2014/main" id="{BC44FBB5-836A-40FF-B810-4BFA98F37C9D}"/>
              </a:ext>
            </a:extLst>
          </p:cNvPr>
          <p:cNvSpPr/>
          <p:nvPr/>
        </p:nvSpPr>
        <p:spPr>
          <a:xfrm flipV="1">
            <a:off x="1967949" y="1989612"/>
            <a:ext cx="139147"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Connector 4">
            <a:extLst>
              <a:ext uri="{FF2B5EF4-FFF2-40B4-BE49-F238E27FC236}">
                <a16:creationId xmlns:a16="http://schemas.microsoft.com/office/drawing/2014/main" id="{11978F08-3030-4198-9F17-3A02E5A383BA}"/>
              </a:ext>
            </a:extLst>
          </p:cNvPr>
          <p:cNvSpPr/>
          <p:nvPr/>
        </p:nvSpPr>
        <p:spPr>
          <a:xfrm flipV="1">
            <a:off x="1989153" y="3216102"/>
            <a:ext cx="139147"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Connector 5">
            <a:extLst>
              <a:ext uri="{FF2B5EF4-FFF2-40B4-BE49-F238E27FC236}">
                <a16:creationId xmlns:a16="http://schemas.microsoft.com/office/drawing/2014/main" id="{5A1C7429-3E1D-4F85-82E1-6EF0EE39A067}"/>
              </a:ext>
            </a:extLst>
          </p:cNvPr>
          <p:cNvSpPr/>
          <p:nvPr/>
        </p:nvSpPr>
        <p:spPr>
          <a:xfrm>
            <a:off x="1989153" y="2646255"/>
            <a:ext cx="139147"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09DC2EB8-B2BA-498B-8938-D3CF69ED2414}"/>
              </a:ext>
            </a:extLst>
          </p:cNvPr>
          <p:cNvSpPr txBox="1"/>
          <p:nvPr/>
        </p:nvSpPr>
        <p:spPr>
          <a:xfrm>
            <a:off x="2194560" y="2194965"/>
            <a:ext cx="4564049" cy="646331"/>
          </a:xfrm>
          <a:prstGeom prst="rect">
            <a:avLst/>
          </a:prstGeom>
          <a:noFill/>
        </p:spPr>
        <p:txBody>
          <a:bodyPr wrap="square" rtlCol="0">
            <a:spAutoFit/>
          </a:bodyPr>
          <a:lstStyle/>
          <a:p>
            <a:endParaRPr lang="en-IN"/>
          </a:p>
          <a:p>
            <a:r>
              <a:rPr lang="en-IN"/>
              <a:t>It can be operated very easily</a:t>
            </a:r>
          </a:p>
        </p:txBody>
      </p:sp>
      <p:sp>
        <p:nvSpPr>
          <p:cNvPr id="8" name="TextBox 7">
            <a:extLst>
              <a:ext uri="{FF2B5EF4-FFF2-40B4-BE49-F238E27FC236}">
                <a16:creationId xmlns:a16="http://schemas.microsoft.com/office/drawing/2014/main" id="{596E471D-AB32-4A2F-A824-1F748F6AB5B7}"/>
              </a:ext>
            </a:extLst>
          </p:cNvPr>
          <p:cNvSpPr txBox="1"/>
          <p:nvPr/>
        </p:nvSpPr>
        <p:spPr>
          <a:xfrm>
            <a:off x="2194560" y="3077155"/>
            <a:ext cx="6965343" cy="646331"/>
          </a:xfrm>
          <a:prstGeom prst="rect">
            <a:avLst/>
          </a:prstGeom>
          <a:noFill/>
        </p:spPr>
        <p:txBody>
          <a:bodyPr wrap="square" rtlCol="0">
            <a:spAutoFit/>
          </a:bodyPr>
          <a:lstStyle/>
          <a:p>
            <a:r>
              <a:rPr lang="en-IN"/>
              <a:t>Future work is that we want to add some features like search with price range,showing similar products.</a:t>
            </a:r>
          </a:p>
        </p:txBody>
      </p:sp>
    </p:spTree>
    <p:extLst>
      <p:ext uri="{BB962C8B-B14F-4D97-AF65-F5344CB8AC3E}">
        <p14:creationId xmlns:p14="http://schemas.microsoft.com/office/powerpoint/2010/main" val="2564942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4B28F0-999E-4F53-AF34-9ADA9AD0C65C}"/>
              </a:ext>
            </a:extLst>
          </p:cNvPr>
          <p:cNvSpPr txBox="1"/>
          <p:nvPr/>
        </p:nvSpPr>
        <p:spPr>
          <a:xfrm>
            <a:off x="2456953" y="1812897"/>
            <a:ext cx="5963478" cy="2800767"/>
          </a:xfrm>
          <a:prstGeom prst="rect">
            <a:avLst/>
          </a:prstGeom>
          <a:noFill/>
        </p:spPr>
        <p:txBody>
          <a:bodyPr wrap="square" rtlCol="0">
            <a:spAutoFit/>
          </a:bodyPr>
          <a:lstStyle/>
          <a:p>
            <a:r>
              <a:rPr lang="en-IN" sz="8800"/>
              <a:t>THANK YOU</a:t>
            </a:r>
          </a:p>
        </p:txBody>
      </p:sp>
      <p:sp>
        <p:nvSpPr>
          <p:cNvPr id="3" name="TextBox 2">
            <a:extLst>
              <a:ext uri="{FF2B5EF4-FFF2-40B4-BE49-F238E27FC236}">
                <a16:creationId xmlns:a16="http://schemas.microsoft.com/office/drawing/2014/main" id="{26A67566-C63E-4EBD-9C34-329F662A2800}"/>
              </a:ext>
            </a:extLst>
          </p:cNvPr>
          <p:cNvSpPr txBox="1"/>
          <p:nvPr/>
        </p:nvSpPr>
        <p:spPr>
          <a:xfrm>
            <a:off x="7808181" y="4613664"/>
            <a:ext cx="2520563" cy="892552"/>
          </a:xfrm>
          <a:prstGeom prst="rect">
            <a:avLst/>
          </a:prstGeom>
          <a:noFill/>
        </p:spPr>
        <p:txBody>
          <a:bodyPr wrap="square" rtlCol="0">
            <a:spAutoFit/>
          </a:bodyPr>
          <a:lstStyle/>
          <a:p>
            <a:r>
              <a:rPr lang="en-IN"/>
              <a:t>TEAM</a:t>
            </a:r>
          </a:p>
          <a:p>
            <a:r>
              <a:rPr lang="en-IN"/>
              <a:t>V.SWETHA-118</a:t>
            </a:r>
          </a:p>
          <a:p>
            <a:r>
              <a:rPr lang="en-IN" sz="1600"/>
              <a:t>K.RUSHITHA-090</a:t>
            </a:r>
          </a:p>
        </p:txBody>
      </p:sp>
    </p:spTree>
    <p:extLst>
      <p:ext uri="{BB962C8B-B14F-4D97-AF65-F5344CB8AC3E}">
        <p14:creationId xmlns:p14="http://schemas.microsoft.com/office/powerpoint/2010/main" val="863271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74FD0F-3C5E-4DF6-8A1D-A4D8D15EACBF}"/>
              </a:ext>
            </a:extLst>
          </p:cNvPr>
          <p:cNvSpPr txBox="1"/>
          <p:nvPr/>
        </p:nvSpPr>
        <p:spPr>
          <a:xfrm>
            <a:off x="2115046" y="763325"/>
            <a:ext cx="9122798" cy="5632311"/>
          </a:xfrm>
          <a:prstGeom prst="rect">
            <a:avLst/>
          </a:prstGeom>
          <a:noFill/>
        </p:spPr>
        <p:txBody>
          <a:bodyPr wrap="square">
            <a:spAutoFit/>
          </a:bodyPr>
          <a:lstStyle/>
          <a:p>
            <a:pPr algn="l"/>
            <a:r>
              <a:rPr lang="en-US" b="0" i="0">
                <a:solidFill>
                  <a:srgbClr val="000000"/>
                </a:solidFill>
                <a:effectLst/>
                <a:latin typeface="Times New Roman" panose="02020603050405020304" pitchFamily="18" charset="0"/>
              </a:rPr>
              <a:t>Grocery shopping is one of the most frequently occurring tasks in our daily life, and it is observed that most of the people prefer supermarkets in order to purchase their required items.</a:t>
            </a:r>
          </a:p>
          <a:p>
            <a:pPr algn="l"/>
            <a:endParaRPr lang="en-US">
              <a:solidFill>
                <a:srgbClr val="000000"/>
              </a:solidFill>
              <a:latin typeface="Times New Roman" panose="02020603050405020304" pitchFamily="18" charset="0"/>
            </a:endParaRPr>
          </a:p>
          <a:p>
            <a:pPr algn="l"/>
            <a:r>
              <a:rPr lang="en-US" b="0" i="0">
                <a:solidFill>
                  <a:srgbClr val="000000"/>
                </a:solidFill>
                <a:effectLst/>
                <a:latin typeface="Times New Roman" panose="02020603050405020304" pitchFamily="18" charset="0"/>
              </a:rPr>
              <a:t> In the Supermarkets we usually see huge number of customers rushing around and we go clueless where our available item is present. Yes ,everyone might have experienced this. </a:t>
            </a:r>
          </a:p>
          <a:p>
            <a:pPr algn="l"/>
            <a:endParaRPr lang="en-US">
              <a:solidFill>
                <a:srgbClr val="000000"/>
              </a:solidFill>
              <a:latin typeface="Times New Roman" panose="02020603050405020304" pitchFamily="18" charset="0"/>
            </a:endParaRPr>
          </a:p>
          <a:p>
            <a:pPr algn="l"/>
            <a:r>
              <a:rPr lang="en-US" b="0" i="0">
                <a:solidFill>
                  <a:srgbClr val="000000"/>
                </a:solidFill>
                <a:effectLst/>
                <a:latin typeface="Times New Roman" panose="02020603050405020304" pitchFamily="18" charset="0"/>
              </a:rPr>
              <a:t>As touch screen monitors serve many people and are becoming an integral part of human life.</a:t>
            </a:r>
          </a:p>
          <a:p>
            <a:pPr algn="l"/>
            <a:r>
              <a:rPr lang="en-US" b="0" i="0">
                <a:solidFill>
                  <a:srgbClr val="000000"/>
                </a:solidFill>
                <a:effectLst/>
                <a:latin typeface="Times New Roman" panose="02020603050405020304" pitchFamily="18" charset="0"/>
              </a:rPr>
              <a:t>Digital grocery list can be introduced at the entrance of a supermarket by creating an application which gives the complete list of all the items available in the store. </a:t>
            </a:r>
          </a:p>
          <a:p>
            <a:pPr algn="l"/>
            <a:endParaRPr lang="en-US">
              <a:solidFill>
                <a:srgbClr val="000000"/>
              </a:solidFill>
              <a:latin typeface="Times New Roman" panose="02020603050405020304" pitchFamily="18" charset="0"/>
            </a:endParaRPr>
          </a:p>
          <a:p>
            <a:pPr algn="l"/>
            <a:r>
              <a:rPr lang="en-US" b="0" i="0">
                <a:solidFill>
                  <a:srgbClr val="000000"/>
                </a:solidFill>
                <a:effectLst/>
                <a:latin typeface="Times New Roman" panose="02020603050405020304" pitchFamily="18" charset="0"/>
              </a:rPr>
              <a:t>It is a digital grocery list that can be used by group of members in the store and it will be easy to operate for any individual .The application consists of several modules where the user can approach the item category wise , including the price and discounts on the item, location of the product in the store , availability etc. and many more features can be implemented further .Also we have this special feature in our application where the user/customer can provide a review on the store and he can be rewarded with the prize money which will be later transferred to his account. As it is a console based language we have included few colour effects too.</a:t>
            </a:r>
          </a:p>
          <a:p>
            <a:pPr algn="l"/>
            <a:endParaRPr lang="en-US" b="0" i="0">
              <a:solidFill>
                <a:srgbClr val="000000"/>
              </a:solidFill>
              <a:effectLst/>
              <a:latin typeface="Times New Roman" panose="02020603050405020304" pitchFamily="18" charset="0"/>
            </a:endParaRPr>
          </a:p>
          <a:p>
            <a:pPr algn="l"/>
            <a:r>
              <a:rPr lang="en-US" b="0" i="0">
                <a:solidFill>
                  <a:srgbClr val="000000"/>
                </a:solidFill>
                <a:effectLst/>
                <a:latin typeface="Times New Roman" panose="02020603050405020304" pitchFamily="18" charset="0"/>
              </a:rPr>
              <a:t>The “DOORWAY GROCERY CATALOGUE” is a challenging project and a concept which is not only based on Social lifestyle but also on the technology.</a:t>
            </a:r>
          </a:p>
        </p:txBody>
      </p:sp>
      <p:sp>
        <p:nvSpPr>
          <p:cNvPr id="6" name="Arrow: Right 5">
            <a:extLst>
              <a:ext uri="{FF2B5EF4-FFF2-40B4-BE49-F238E27FC236}">
                <a16:creationId xmlns:a16="http://schemas.microsoft.com/office/drawing/2014/main" id="{7FBFF849-AB03-402C-87BF-907E4D9F1886}"/>
              </a:ext>
            </a:extLst>
          </p:cNvPr>
          <p:cNvSpPr/>
          <p:nvPr/>
        </p:nvSpPr>
        <p:spPr>
          <a:xfrm rot="10800000" flipH="1">
            <a:off x="1976558" y="2556857"/>
            <a:ext cx="135172"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2E208AA2-73BA-4581-9A5C-E7E63B02BC09}"/>
              </a:ext>
            </a:extLst>
          </p:cNvPr>
          <p:cNvSpPr/>
          <p:nvPr/>
        </p:nvSpPr>
        <p:spPr>
          <a:xfrm flipV="1">
            <a:off x="1997102" y="1776463"/>
            <a:ext cx="11794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3B25037A-92CF-4D5D-837C-ADB55E49CAF9}"/>
              </a:ext>
            </a:extLst>
          </p:cNvPr>
          <p:cNvSpPr/>
          <p:nvPr/>
        </p:nvSpPr>
        <p:spPr>
          <a:xfrm rot="10800000" flipH="1" flipV="1">
            <a:off x="1988814" y="914734"/>
            <a:ext cx="117943"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D4DB5C8A-A344-4BF6-AAFE-01EDEF6F7301}"/>
              </a:ext>
            </a:extLst>
          </p:cNvPr>
          <p:cNvSpPr/>
          <p:nvPr/>
        </p:nvSpPr>
        <p:spPr>
          <a:xfrm rot="10800000" flipH="1">
            <a:off x="1956351" y="3670420"/>
            <a:ext cx="135172"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807DEED5-89CB-44C6-A14E-DBEE8C0F12DD}"/>
              </a:ext>
            </a:extLst>
          </p:cNvPr>
          <p:cNvSpPr/>
          <p:nvPr/>
        </p:nvSpPr>
        <p:spPr>
          <a:xfrm rot="10800000" flipH="1">
            <a:off x="1932827" y="5897547"/>
            <a:ext cx="135172"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936FD4C7-D45C-42EA-A985-7B6B869BCCE7}"/>
              </a:ext>
            </a:extLst>
          </p:cNvPr>
          <p:cNvSpPr txBox="1"/>
          <p:nvPr/>
        </p:nvSpPr>
        <p:spPr>
          <a:xfrm>
            <a:off x="1976557" y="223499"/>
            <a:ext cx="1463040" cy="369332"/>
          </a:xfrm>
          <a:prstGeom prst="rect">
            <a:avLst/>
          </a:prstGeom>
          <a:noFill/>
        </p:spPr>
        <p:txBody>
          <a:bodyPr wrap="square" rtlCol="0">
            <a:spAutoFit/>
          </a:bodyPr>
          <a:lstStyle/>
          <a:p>
            <a:r>
              <a:rPr lang="en-IN">
                <a:solidFill>
                  <a:schemeClr val="accent1"/>
                </a:solidFill>
                <a:highlight>
                  <a:srgbClr val="FFFF00"/>
                </a:highlight>
              </a:rPr>
              <a:t>ABSTRACT</a:t>
            </a:r>
          </a:p>
        </p:txBody>
      </p:sp>
    </p:spTree>
    <p:extLst>
      <p:ext uri="{BB962C8B-B14F-4D97-AF65-F5344CB8AC3E}">
        <p14:creationId xmlns:p14="http://schemas.microsoft.com/office/powerpoint/2010/main" val="1914860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4E24E85-D41E-4232-83F1-6B2B775103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175" y="919163"/>
            <a:ext cx="8629650" cy="501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5874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A1C3C4-C13C-418E-B7A3-E830221DFD79}"/>
              </a:ext>
            </a:extLst>
          </p:cNvPr>
          <p:cNvSpPr txBox="1"/>
          <p:nvPr/>
        </p:nvSpPr>
        <p:spPr>
          <a:xfrm>
            <a:off x="3047338" y="891832"/>
            <a:ext cx="6094674" cy="5078313"/>
          </a:xfrm>
          <a:prstGeom prst="rect">
            <a:avLst/>
          </a:prstGeom>
          <a:noFill/>
        </p:spPr>
        <p:txBody>
          <a:bodyPr wrap="square">
            <a:spAutoFit/>
          </a:bodyPr>
          <a:lstStyle/>
          <a:p>
            <a:pPr algn="ctr" rtl="0" fontAlgn="base"/>
            <a:r>
              <a:rPr lang="en-IN" sz="2400" b="1" i="0">
                <a:solidFill>
                  <a:srgbClr val="000000"/>
                </a:solidFill>
                <a:effectLst/>
                <a:latin typeface="Times New Roman" panose="02020603050405020304" pitchFamily="18" charset="0"/>
              </a:rPr>
              <a:t>TECHNOLOGY</a:t>
            </a:r>
            <a:r>
              <a:rPr lang="en-IN" sz="2400" b="0" i="0">
                <a:solidFill>
                  <a:srgbClr val="000000"/>
                </a:solidFill>
                <a:effectLst/>
                <a:latin typeface="Times New Roman" panose="02020603050405020304" pitchFamily="18" charset="0"/>
              </a:rPr>
              <a:t> </a:t>
            </a:r>
            <a:r>
              <a:rPr lang="en-IN" sz="2400" b="1" i="0">
                <a:solidFill>
                  <a:srgbClr val="000000"/>
                </a:solidFill>
                <a:effectLst/>
                <a:latin typeface="Times New Roman" panose="02020603050405020304" pitchFamily="18" charset="0"/>
              </a:rPr>
              <a:t>USED</a:t>
            </a:r>
            <a:endParaRPr lang="en-IN" b="1" i="0">
              <a:solidFill>
                <a:srgbClr val="000000"/>
              </a:solidFill>
              <a:effectLst/>
              <a:latin typeface="Segoe UI" panose="020B0502040204020203" pitchFamily="34" charset="0"/>
            </a:endParaRPr>
          </a:p>
          <a:p>
            <a:pPr algn="l" rtl="0" fontAlgn="base"/>
            <a:r>
              <a:rPr lang="en-IN" sz="2000" b="0" i="0">
                <a:solidFill>
                  <a:srgbClr val="000000"/>
                </a:solidFill>
                <a:effectLst/>
                <a:latin typeface="Times New Roman" panose="02020603050405020304" pitchFamily="18" charset="0"/>
              </a:rPr>
              <a:t>The software and hardware requirements for the project are</a:t>
            </a:r>
            <a:r>
              <a:rPr lang="en-IN" sz="1600" b="0" i="0">
                <a:solidFill>
                  <a:srgbClr val="000000"/>
                </a:solidFill>
                <a:effectLst/>
                <a:latin typeface="Times New Roman" panose="02020603050405020304" pitchFamily="18" charset="0"/>
              </a:rPr>
              <a:t>: </a:t>
            </a:r>
            <a:endParaRPr lang="en-IN" b="0" i="0">
              <a:solidFill>
                <a:srgbClr val="000000"/>
              </a:solidFill>
              <a:effectLst/>
              <a:latin typeface="Segoe UI" panose="020B0502040204020203" pitchFamily="34" charset="0"/>
            </a:endParaRPr>
          </a:p>
          <a:p>
            <a:pPr algn="l" rtl="0" fontAlgn="base"/>
            <a:r>
              <a:rPr lang="en-IN" sz="1600" b="0" i="0">
                <a:solidFill>
                  <a:srgbClr val="000000"/>
                </a:solidFill>
                <a:effectLst/>
                <a:latin typeface="Times New Roman" panose="02020603050405020304" pitchFamily="18" charset="0"/>
              </a:rPr>
              <a:t> </a:t>
            </a:r>
            <a:endParaRPr lang="en-IN" b="0" i="0">
              <a:solidFill>
                <a:srgbClr val="000000"/>
              </a:solidFill>
              <a:effectLst/>
              <a:latin typeface="Segoe UI" panose="020B0502040204020203" pitchFamily="34" charset="0"/>
            </a:endParaRPr>
          </a:p>
          <a:p>
            <a:pPr algn="l" rtl="0" fontAlgn="base"/>
            <a:r>
              <a:rPr lang="en-IN" sz="1600" b="1" i="0">
                <a:solidFill>
                  <a:srgbClr val="000000"/>
                </a:solidFill>
                <a:effectLst/>
                <a:latin typeface="Times New Roman" panose="02020603050405020304" pitchFamily="18" charset="0"/>
              </a:rPr>
              <a:t>HARDWARE REQUIRMENTS</a:t>
            </a:r>
            <a:r>
              <a:rPr lang="en-IN" sz="1600" b="0" i="0">
                <a:solidFill>
                  <a:srgbClr val="000000"/>
                </a:solidFill>
                <a:effectLst/>
                <a:latin typeface="Times New Roman" panose="02020603050405020304" pitchFamily="18" charset="0"/>
              </a:rPr>
              <a:t> </a:t>
            </a:r>
            <a:endParaRPr lang="en-IN" b="0" i="0">
              <a:solidFill>
                <a:srgbClr val="000000"/>
              </a:solidFill>
              <a:effectLst/>
              <a:latin typeface="Segoe UI" panose="020B0502040204020203" pitchFamily="34" charset="0"/>
            </a:endParaRPr>
          </a:p>
          <a:p>
            <a:pPr algn="just" rtl="0" fontAlgn="base">
              <a:buFont typeface="Arial" panose="020B0604020202020204" pitchFamily="34" charset="0"/>
              <a:buChar char="•"/>
            </a:pPr>
            <a:r>
              <a:rPr lang="en-IN" sz="1800" b="0" i="0">
                <a:solidFill>
                  <a:srgbClr val="000000"/>
                </a:solidFill>
                <a:effectLst/>
                <a:latin typeface="Times New Roman" panose="02020603050405020304" pitchFamily="18" charset="0"/>
              </a:rPr>
              <a:t>Processor : Intel (IR) Core(TM) /Ryzen. </a:t>
            </a:r>
          </a:p>
          <a:p>
            <a:pPr algn="just" rtl="0" fontAlgn="base">
              <a:buFont typeface="Arial" panose="020B0604020202020204" pitchFamily="34" charset="0"/>
              <a:buChar char="•"/>
            </a:pPr>
            <a:r>
              <a:rPr lang="en-IN" sz="1800" b="0" i="0">
                <a:solidFill>
                  <a:srgbClr val="000000"/>
                </a:solidFill>
                <a:effectLst/>
                <a:latin typeface="Times New Roman" panose="02020603050405020304" pitchFamily="18" charset="0"/>
              </a:rPr>
              <a:t>Processor Speed : 250 MHz to 833MHz </a:t>
            </a:r>
          </a:p>
          <a:p>
            <a:pPr algn="just" rtl="0" fontAlgn="base">
              <a:buFont typeface="Arial" panose="020B0604020202020204" pitchFamily="34" charset="0"/>
              <a:buChar char="•"/>
            </a:pPr>
            <a:r>
              <a:rPr lang="en-IN" sz="1800" b="0" i="0">
                <a:solidFill>
                  <a:srgbClr val="000000"/>
                </a:solidFill>
                <a:effectLst/>
                <a:latin typeface="Times New Roman" panose="02020603050405020304" pitchFamily="18" charset="0"/>
              </a:rPr>
              <a:t>RAM  : 512MB to 1024 MB </a:t>
            </a:r>
          </a:p>
          <a:p>
            <a:pPr algn="just" rtl="0" fontAlgn="base">
              <a:buFont typeface="Arial" panose="020B0604020202020204" pitchFamily="34" charset="0"/>
              <a:buChar char="•"/>
            </a:pPr>
            <a:r>
              <a:rPr lang="en-IN" sz="1800" b="0" i="0">
                <a:solidFill>
                  <a:srgbClr val="000000"/>
                </a:solidFill>
                <a:effectLst/>
                <a:latin typeface="Times New Roman" panose="02020603050405020304" pitchFamily="18" charset="0"/>
              </a:rPr>
              <a:t>Hard Disk : minimum(2GB ) to 30GB </a:t>
            </a:r>
          </a:p>
          <a:p>
            <a:pPr algn="just" rtl="0" fontAlgn="base">
              <a:buFont typeface="Arial" panose="020B0604020202020204" pitchFamily="34" charset="0"/>
              <a:buChar char="•"/>
            </a:pPr>
            <a:r>
              <a:rPr lang="en-IN" sz="1800" b="0" i="0">
                <a:solidFill>
                  <a:srgbClr val="000000"/>
                </a:solidFill>
                <a:effectLst/>
                <a:latin typeface="Times New Roman" panose="02020603050405020304" pitchFamily="18" charset="0"/>
              </a:rPr>
              <a:t>Standard Input : (QWERT)Key Board  </a:t>
            </a:r>
          </a:p>
          <a:p>
            <a:pPr algn="just" rtl="0" fontAlgn="base">
              <a:buFont typeface="Arial" panose="020B0604020202020204" pitchFamily="34" charset="0"/>
              <a:buChar char="•"/>
            </a:pPr>
            <a:r>
              <a:rPr lang="en-IN" sz="1800" b="0" i="0">
                <a:solidFill>
                  <a:srgbClr val="000000"/>
                </a:solidFill>
                <a:effectLst/>
                <a:latin typeface="Times New Roman" panose="02020603050405020304" pitchFamily="18" charset="0"/>
              </a:rPr>
              <a:t>System Type : 32-bit processing system(can be more) </a:t>
            </a:r>
          </a:p>
          <a:p>
            <a:pPr algn="l" rtl="0" fontAlgn="base"/>
            <a:r>
              <a:rPr lang="en-IN" sz="1600" b="0" i="0">
                <a:solidFill>
                  <a:srgbClr val="000000"/>
                </a:solidFill>
                <a:effectLst/>
                <a:latin typeface="Calibri" panose="020F0502020204030204" pitchFamily="34" charset="0"/>
              </a:rPr>
              <a:t> </a:t>
            </a:r>
            <a:endParaRPr lang="en-IN" b="0" i="0">
              <a:solidFill>
                <a:srgbClr val="000000"/>
              </a:solidFill>
              <a:effectLst/>
              <a:latin typeface="Segoe UI" panose="020B0502040204020203" pitchFamily="34" charset="0"/>
            </a:endParaRPr>
          </a:p>
          <a:p>
            <a:pPr algn="l" rtl="0" fontAlgn="base"/>
            <a:r>
              <a:rPr lang="en-IN" sz="1600" b="1" i="0">
                <a:solidFill>
                  <a:srgbClr val="000000"/>
                </a:solidFill>
                <a:effectLst/>
                <a:latin typeface="Times New Roman" panose="02020603050405020304" pitchFamily="18" charset="0"/>
              </a:rPr>
              <a:t>SOFTWARE REQUIRMNETS</a:t>
            </a:r>
            <a:r>
              <a:rPr lang="en-IN" sz="1600" b="0" i="0">
                <a:solidFill>
                  <a:srgbClr val="000000"/>
                </a:solidFill>
                <a:effectLst/>
                <a:latin typeface="Times New Roman" panose="02020603050405020304" pitchFamily="18" charset="0"/>
              </a:rPr>
              <a:t> </a:t>
            </a:r>
            <a:endParaRPr lang="en-IN" b="0" i="0">
              <a:solidFill>
                <a:srgbClr val="000000"/>
              </a:solidFill>
              <a:effectLst/>
              <a:latin typeface="Segoe UI" panose="020B0502040204020203" pitchFamily="34" charset="0"/>
            </a:endParaRPr>
          </a:p>
          <a:p>
            <a:pPr algn="just" rtl="0" fontAlgn="base">
              <a:buFont typeface="Arial" panose="020B0604020202020204" pitchFamily="34" charset="0"/>
              <a:buChar char="•"/>
            </a:pPr>
            <a:r>
              <a:rPr lang="en-IN" sz="1800" b="0" i="0">
                <a:solidFill>
                  <a:srgbClr val="000000"/>
                </a:solidFill>
                <a:effectLst/>
                <a:latin typeface="Times New Roman" panose="02020603050405020304" pitchFamily="18" charset="0"/>
              </a:rPr>
              <a:t>Software  </a:t>
            </a:r>
            <a:r>
              <a:rPr lang="en-IN" sz="1800" b="1" i="0">
                <a:solidFill>
                  <a:srgbClr val="000000"/>
                </a:solidFill>
                <a:effectLst/>
                <a:latin typeface="Times New Roman" panose="02020603050405020304" pitchFamily="18" charset="0"/>
              </a:rPr>
              <a:t>: </a:t>
            </a:r>
            <a:r>
              <a:rPr lang="en-IN" sz="1800" b="0" i="0">
                <a:solidFill>
                  <a:srgbClr val="000000"/>
                </a:solidFill>
                <a:effectLst/>
                <a:latin typeface="Times New Roman" panose="02020603050405020304" pitchFamily="18" charset="0"/>
              </a:rPr>
              <a:t>gcc compiler  </a:t>
            </a:r>
          </a:p>
          <a:p>
            <a:pPr algn="just" rtl="0" fontAlgn="base">
              <a:buFont typeface="Arial" panose="020B0604020202020204" pitchFamily="34" charset="0"/>
              <a:buChar char="•"/>
            </a:pPr>
            <a:r>
              <a:rPr lang="en-IN" sz="1800" b="0" i="0">
                <a:solidFill>
                  <a:srgbClr val="000000"/>
                </a:solidFill>
                <a:effectLst/>
                <a:latin typeface="Times New Roman" panose="02020603050405020304" pitchFamily="18" charset="0"/>
              </a:rPr>
              <a:t>Language  : C Programming Language </a:t>
            </a:r>
          </a:p>
          <a:p>
            <a:pPr algn="just" rtl="0" fontAlgn="base">
              <a:buFont typeface="Arial" panose="020B0604020202020204" pitchFamily="34" charset="0"/>
              <a:buChar char="•"/>
            </a:pPr>
            <a:r>
              <a:rPr lang="en-IN" sz="1800" b="0" i="0">
                <a:solidFill>
                  <a:srgbClr val="000000"/>
                </a:solidFill>
                <a:effectLst/>
                <a:latin typeface="Times New Roman" panose="02020603050405020304" pitchFamily="18" charset="0"/>
              </a:rPr>
              <a:t>Operating System  : Windows XP (or greater version)/Linux </a:t>
            </a:r>
          </a:p>
          <a:p>
            <a:pPr algn="just" rtl="0" fontAlgn="base">
              <a:buFont typeface="Arial" panose="020B0604020202020204" pitchFamily="34" charset="0"/>
              <a:buChar char="•"/>
            </a:pPr>
            <a:r>
              <a:rPr lang="en-IN" sz="1800" b="0" i="0">
                <a:solidFill>
                  <a:srgbClr val="000000"/>
                </a:solidFill>
                <a:effectLst/>
                <a:latin typeface="Times New Roman" panose="02020603050405020304" pitchFamily="18" charset="0"/>
              </a:rPr>
              <a:t>Web Technologies : Console based project </a:t>
            </a:r>
          </a:p>
          <a:p>
            <a:pPr algn="l" rtl="0" fontAlgn="base"/>
            <a:r>
              <a:rPr lang="en-IN" sz="1600" b="0" i="0">
                <a:solidFill>
                  <a:srgbClr val="000000"/>
                </a:solidFill>
                <a:effectLst/>
                <a:latin typeface="Calibri" panose="020F0502020204030204" pitchFamily="34" charset="0"/>
              </a:rPr>
              <a:t> </a:t>
            </a:r>
            <a:endParaRPr lang="en-IN" b="0" i="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955522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E83F609-634F-4342-B474-DD80C9F206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8028" y="1004044"/>
            <a:ext cx="7210218" cy="567318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9359193-D18C-48EB-BD1D-7BE7BB1D20E7}"/>
              </a:ext>
            </a:extLst>
          </p:cNvPr>
          <p:cNvSpPr txBox="1"/>
          <p:nvPr/>
        </p:nvSpPr>
        <p:spPr>
          <a:xfrm>
            <a:off x="2313830" y="453224"/>
            <a:ext cx="1749287" cy="369332"/>
          </a:xfrm>
          <a:prstGeom prst="rect">
            <a:avLst/>
          </a:prstGeom>
          <a:noFill/>
        </p:spPr>
        <p:txBody>
          <a:bodyPr wrap="square" rtlCol="0">
            <a:spAutoFit/>
          </a:bodyPr>
          <a:lstStyle/>
          <a:p>
            <a:r>
              <a:rPr lang="en-IN"/>
              <a:t>RESULTS:</a:t>
            </a:r>
          </a:p>
        </p:txBody>
      </p:sp>
    </p:spTree>
    <p:extLst>
      <p:ext uri="{BB962C8B-B14F-4D97-AF65-F5344CB8AC3E}">
        <p14:creationId xmlns:p14="http://schemas.microsoft.com/office/powerpoint/2010/main" val="2197413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B4483943-E34A-41CC-9B68-DA6600CB1E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3700" y="1090613"/>
            <a:ext cx="6324600" cy="467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777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E600D9D-5878-4B0F-9E8E-110FA03519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813" y="1681163"/>
            <a:ext cx="7572375"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1433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13A9F730-AD93-4301-AE5D-E2149EE61E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063" y="823913"/>
            <a:ext cx="8143875"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355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0142FB9A-2E1D-4D31-A59C-F3C42AD113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7078" y="620203"/>
            <a:ext cx="9145722" cy="5247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9143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50</TotalTime>
  <Words>422</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Corbel</vt:lpstr>
      <vt:lpstr>Segoe UI</vt:lpstr>
      <vt:lpstr>Times New Roman</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sravyareddy vootkuri</dc:creator>
  <cp:lastModifiedBy>sravyareddy vootkuri</cp:lastModifiedBy>
  <cp:revision>7</cp:revision>
  <dcterms:created xsi:type="dcterms:W3CDTF">2020-12-22T08:37:48Z</dcterms:created>
  <dcterms:modified xsi:type="dcterms:W3CDTF">2020-12-22T09:31:26Z</dcterms:modified>
</cp:coreProperties>
</file>