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ucky6\Downloads\Employee_Dataset%20(2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(2).xlsx]Sheet1!PivotTable1</c:name>
    <c:fmtId val="2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</c:pivotFmts>
    <c:view3D>
      <c:rotX val="15"/>
      <c:rotY val="20"/>
      <c:rAngAx val="1"/>
    </c:view3D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Sheet1!$L$8:$L$9</c:f>
              <c:strCache>
                <c:ptCount val="1"/>
                <c:pt idx="0">
                  <c:v>Auckland, New Zealand</c:v>
                </c:pt>
              </c:strCache>
            </c:strRef>
          </c:tx>
          <c:invertIfNegative val="0"/>
          <c:cat>
            <c:strRef>
              <c:f>Sheet1!$K$10:$K$13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Sheet1!$L$10:$L$13</c:f>
              <c:numCache>
                <c:formatCode>General</c:formatCode>
                <c:ptCount val="3"/>
                <c:pt idx="0">
                  <c:v>8.0</c:v>
                </c:pt>
                <c:pt idx="1">
                  <c:v>12.0</c:v>
                </c:pt>
              </c:numCache>
            </c:numRef>
          </c:val>
        </c:ser>
        <c:ser>
          <c:idx val="1"/>
          <c:order val="1"/>
          <c:tx>
            <c:strRef>
              <c:f>Sheet1!$M$8:$M$9</c:f>
              <c:strCache>
                <c:ptCount val="1"/>
                <c:pt idx="0">
                  <c:v>Chennai, India</c:v>
                </c:pt>
              </c:strCache>
            </c:strRef>
          </c:tx>
          <c:invertIfNegative val="0"/>
          <c:cat>
            <c:strRef>
              <c:f>Sheet1!$K$10:$K$13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Sheet1!$M$10:$M$13</c:f>
              <c:numCache>
                <c:formatCode>General</c:formatCode>
                <c:ptCount val="3"/>
                <c:pt idx="0">
                  <c:v>14.0</c:v>
                </c:pt>
                <c:pt idx="1">
                  <c:v>10.0</c:v>
                </c:pt>
                <c:pt idx="2">
                  <c:v>2.0</c:v>
                </c:pt>
              </c:numCache>
            </c:numRef>
          </c:val>
        </c:ser>
        <c:ser>
          <c:idx val="2"/>
          <c:order val="2"/>
          <c:tx>
            <c:strRef>
              <c:f>Sheet1!$N$8:$N$9</c:f>
              <c:strCache>
                <c:ptCount val="1"/>
                <c:pt idx="0">
                  <c:v>Columbus, USA</c:v>
                </c:pt>
              </c:strCache>
            </c:strRef>
          </c:tx>
          <c:invertIfNegative val="0"/>
          <c:cat>
            <c:strRef>
              <c:f>Sheet1!$K$10:$K$13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Sheet1!$N$10:$N$13</c:f>
              <c:numCache>
                <c:formatCode>General</c:formatCode>
                <c:ptCount val="3"/>
                <c:pt idx="0">
                  <c:v>9.0</c:v>
                </c:pt>
                <c:pt idx="1">
                  <c:v>14.0</c:v>
                </c:pt>
              </c:numCache>
            </c:numRef>
          </c:val>
        </c:ser>
        <c:ser>
          <c:idx val="3"/>
          <c:order val="3"/>
          <c:tx>
            <c:strRef>
              <c:f>Sheet1!$O$8:$O$9</c:f>
              <c:strCache>
                <c:ptCount val="1"/>
                <c:pt idx="0">
                  <c:v>Hyderabad, India</c:v>
                </c:pt>
              </c:strCache>
            </c:strRef>
          </c:tx>
          <c:invertIfNegative val="0"/>
          <c:cat>
            <c:strRef>
              <c:f>Sheet1!$K$10:$K$13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Sheet1!$O$10:$O$13</c:f>
              <c:numCache>
                <c:formatCode>General</c:formatCode>
                <c:ptCount val="3"/>
                <c:pt idx="0">
                  <c:v>19.0</c:v>
                </c:pt>
                <c:pt idx="1">
                  <c:v>14.0</c:v>
                </c:pt>
                <c:pt idx="2">
                  <c:v>1.0</c:v>
                </c:pt>
              </c:numCache>
            </c:numRef>
          </c:val>
        </c:ser>
        <c:ser>
          <c:idx val="4"/>
          <c:order val="4"/>
          <c:tx>
            <c:strRef>
              <c:f>Sheet1!$P$8:$P$9</c:f>
              <c:strCache>
                <c:ptCount val="1"/>
                <c:pt idx="0">
                  <c:v>Remote</c:v>
                </c:pt>
              </c:strCache>
            </c:strRef>
          </c:tx>
          <c:invertIfNegative val="0"/>
          <c:cat>
            <c:strRef>
              <c:f>Sheet1!$K$10:$K$13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Sheet1!$P$10:$P$13</c:f>
              <c:numCache>
                <c:formatCode>General</c:formatCode>
                <c:ptCount val="3"/>
                <c:pt idx="0">
                  <c:v>21.0</c:v>
                </c:pt>
                <c:pt idx="1">
                  <c:v>24.0</c:v>
                </c:pt>
                <c:pt idx="2">
                  <c:v>1.0</c:v>
                </c:pt>
              </c:numCache>
            </c:numRef>
          </c:val>
        </c:ser>
        <c:ser>
          <c:idx val="5"/>
          <c:order val="5"/>
          <c:tx>
            <c:strRef>
              <c:f>Sheet1!$Q$8:$Q$9</c:f>
              <c:strCache>
                <c:ptCount val="1"/>
                <c:pt idx="0">
                  <c:v>Seattle, USA</c:v>
                </c:pt>
              </c:strCache>
            </c:strRef>
          </c:tx>
          <c:invertIfNegative val="0"/>
          <c:cat>
            <c:strRef>
              <c:f>Sheet1!$K$10:$K$13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Sheet1!$Q$10:$Q$13</c:f>
              <c:numCache>
                <c:formatCode>General</c:formatCode>
                <c:ptCount val="3"/>
                <c:pt idx="0">
                  <c:v>11.0</c:v>
                </c:pt>
                <c:pt idx="1">
                  <c:v>8.0</c:v>
                </c:pt>
              </c:numCache>
            </c:numRef>
          </c:val>
        </c:ser>
        <c:ser>
          <c:idx val="6"/>
          <c:order val="6"/>
          <c:tx>
            <c:strRef>
              <c:f>Sheet1!$R$8:$R$9</c:f>
              <c:strCache>
                <c:ptCount val="1"/>
                <c:pt idx="0">
                  <c:v>Wellington, New Zealand</c:v>
                </c:pt>
              </c:strCache>
            </c:strRef>
          </c:tx>
          <c:invertIfNegative val="0"/>
          <c:cat>
            <c:strRef>
              <c:f>Sheet1!$K$10:$K$13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Sheet1!$R$10:$R$13</c:f>
              <c:numCache>
                <c:formatCode>General</c:formatCode>
                <c:ptCount val="3"/>
                <c:pt idx="0">
                  <c:v>9.0</c:v>
                </c:pt>
                <c:pt idx="1">
                  <c:v>10.0</c:v>
                </c:pt>
                <c:pt idx="2">
                  <c:v>2.0</c:v>
                </c:pt>
              </c:numCache>
            </c:numRef>
          </c:val>
        </c:ser>
        <c:ser>
          <c:idx val="7"/>
          <c:order val="7"/>
          <c:tx>
            <c:strRef>
              <c:f>Sheet1!$S$8:$S$9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Sheet1!$K$10:$K$13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(blank)</c:v>
                </c:pt>
              </c:strCache>
            </c:strRef>
          </c:cat>
          <c:val>
            <c:numRef>
              <c:f>Sheet1!$S$10:$S$13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86747392"/>
        <c:axId val="86811008"/>
        <c:axId val="0"/>
      </c:bar3DChart>
      <c:catAx>
        <c:axId val="86747392"/>
        <c:scaling>
          <c:orientation val="minMax"/>
        </c:scaling>
        <c:delete val="0"/>
        <c:axPos val="b"/>
        <c:majorTickMark val="out"/>
        <c:minorTickMark val="none"/>
        <c:tickLblPos val="nextTo"/>
        <c:crossAx val="86811008"/>
        <c:crosses val="autoZero"/>
        <c:auto val="1"/>
        <c:lblAlgn val="ctr"/>
        <c:lblOffset val="100"/>
        <c:noMultiLvlLbl val="0"/>
      </c:catAx>
      <c:valAx>
        <c:axId val="86811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674739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>
                <a:latin typeface="Times New Roman" pitchFamily="18" charset="0"/>
                <a:cs typeface="Times New Roman" pitchFamily="18" charset="0"/>
              </a:rPr>
              <a:t>STUDENT NAME:SWETHA E</a:t>
            </a:r>
          </a:p>
          <a:p>
            <a:r>
              <a:rPr b="1" dirty="0" sz="2800" lang="en-US">
                <a:latin typeface="Times New Roman" pitchFamily="18" charset="0"/>
                <a:cs typeface="Times New Roman" pitchFamily="18" charset="0"/>
              </a:rPr>
              <a:t>REGISTER NO:122200103</a:t>
            </a:r>
            <a:endParaRPr altLang="en-US" b="1" dirty="0" sz="2000" lang="zh-CN">
              <a:latin typeface="Times New Roman" pitchFamily="18" charset="0"/>
              <a:cs typeface="Times New Roman" pitchFamily="18" charset="0"/>
            </a:endParaRPr>
          </a:p>
          <a:p>
            <a:r>
              <a:rPr b="1" dirty="0" sz="2800" lang="en-US">
                <a:latin typeface="Times New Roman" pitchFamily="18" charset="0"/>
                <a:cs typeface="Times New Roman" pitchFamily="18" charset="0"/>
              </a:rPr>
              <a:t>DEPARTMENT:B.COM(CS) </a:t>
            </a:r>
            <a:endParaRPr altLang="en-US" b="1" dirty="0" sz="2000" lang="zh-CN">
              <a:latin typeface="Times New Roman" pitchFamily="18" charset="0"/>
              <a:cs typeface="Times New Roman" pitchFamily="18" charset="0"/>
            </a:endParaRPr>
          </a:p>
          <a:p>
            <a:r>
              <a:rPr b="1" dirty="0" sz="2800" lang="en-US">
                <a:latin typeface="Times New Roman" pitchFamily="18" charset="0"/>
                <a:cs typeface="Times New Roman" pitchFamily="18" charset="0"/>
              </a:rPr>
              <a:t>COLLEGE:PACHIAYAPPAS COLLEGE FOR WOMEN</a:t>
            </a:r>
            <a:endParaRPr altLang="en-US" b="1" dirty="0" sz="2000" lang="zh-CN">
              <a:latin typeface="Times New Roman" pitchFamily="18" charset="0"/>
              <a:cs typeface="Times New Roman" pitchFamily="18" charset="0"/>
            </a:endParaRPr>
          </a:p>
          <a:p>
            <a:r>
              <a:rPr b="1" dirty="0" sz="2800" lang="en-US">
                <a:latin typeface="Times New Roman" pitchFamily="18" charset="0"/>
                <a:cs typeface="Times New Roman" pitchFamily="18" charset="0"/>
              </a:rPr>
              <a:t>           </a:t>
            </a:r>
            <a:endParaRPr b="1" dirty="0" sz="280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203068" y="1181735"/>
            <a:ext cx="7945300" cy="4790439"/>
          </a:xfrm>
          <a:prstGeom prst="rect"/>
        </p:spPr>
        <p:txBody>
          <a:bodyPr rtlCol="0" wrap="square">
            <a:spAutoFit/>
          </a:bodyPr>
          <a:p>
            <a:r>
              <a:rPr dirty="0" sz="3600" lang="en-IN" err="1">
                <a:solidFill>
                  <a:srgbClr val="000000"/>
                </a:solidFill>
              </a:rPr>
              <a:t>Modeling</a:t>
            </a:r>
            <a:r>
              <a:rPr dirty="0" sz="3600" lang="en-IN">
                <a:solidFill>
                  <a:srgbClr val="000000"/>
                </a:solidFill>
              </a:rPr>
              <a:t> involves making a representation of something. Creating a tiny, functioning volcano is an example of </a:t>
            </a:r>
            <a:r>
              <a:rPr dirty="0" sz="3600" lang="en-IN" err="1">
                <a:solidFill>
                  <a:srgbClr val="000000"/>
                </a:solidFill>
              </a:rPr>
              <a:t>modeling</a:t>
            </a:r>
            <a:r>
              <a:rPr dirty="0" sz="3600" lang="en-IN">
                <a:solidFill>
                  <a:srgbClr val="000000"/>
                </a:solidFill>
              </a:rPr>
              <a:t>. Teachers use </a:t>
            </a:r>
            <a:r>
              <a:rPr dirty="0" sz="3600" lang="en-IN" err="1">
                <a:solidFill>
                  <a:srgbClr val="000000"/>
                </a:solidFill>
              </a:rPr>
              <a:t>modeling</a:t>
            </a:r>
            <a:r>
              <a:rPr dirty="0" sz="3600" lang="en-IN">
                <a:solidFill>
                  <a:srgbClr val="000000"/>
                </a:solidFill>
              </a:rPr>
              <a:t> when they have a class election that represents a larger one, like a presidential election. </a:t>
            </a:r>
            <a:r>
              <a:rPr dirty="0" sz="3600" lang="en-IN" err="1">
                <a:solidFill>
                  <a:srgbClr val="000000"/>
                </a:solidFill>
              </a:rPr>
              <a:t>Modeling</a:t>
            </a:r>
            <a:r>
              <a:rPr dirty="0" sz="3600" lang="en-IN">
                <a:solidFill>
                  <a:srgbClr val="000000"/>
                </a:solidFill>
              </a:rPr>
              <a:t> is anything that represents something else, usually on a smaller scale.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9079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mtClean="0"/>
              <a:t>R</a:t>
            </a:r>
            <a:r>
              <a:rPr spc="-40" smtClean="0"/>
              <a:t>E</a:t>
            </a:r>
            <a:r>
              <a:rPr spc="15" smtClean="0"/>
              <a:t>S</a:t>
            </a:r>
            <a:r>
              <a:rPr spc="-30" smtClean="0"/>
              <a:t>U</a:t>
            </a:r>
            <a:r>
              <a:rPr spc="-405" smtClean="0"/>
              <a:t>L</a:t>
            </a:r>
            <a:r>
              <a:rPr smtClean="0"/>
              <a:t>TS</a:t>
            </a:r>
            <a:r>
              <a:rPr dirty="0" lang="en-US" smtClean="0"/>
              <a:t/>
            </a:r>
            <a:br>
              <a:rPr dirty="0" lang="en-US" smtClean="0"/>
            </a:b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8"/>
          <p:cNvGraphicFramePr>
            <a:graphicFrameLocks/>
          </p:cNvGraphicFramePr>
          <p:nvPr/>
        </p:nvGraphicFramePr>
        <p:xfrm>
          <a:off x="1981200" y="1371600"/>
          <a:ext cx="6400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3"/>
          <p:cNvSpPr txBox="1"/>
          <p:nvPr/>
        </p:nvSpPr>
        <p:spPr>
          <a:xfrm>
            <a:off x="755332" y="1524000"/>
            <a:ext cx="8398941" cy="4154984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dirty="0" sz="2400" lang="en-US" smtClean="0">
                <a:latin typeface="Times New Roman" pitchFamily="18" charset="0"/>
                <a:cs typeface="Times New Roman" pitchFamily="18" charset="0"/>
              </a:rPr>
              <a:t>- Our company's average salary is competitive with industry standards, but there are opportunities for growth and adjustment to ensure equity and fairness.- Certain departments and roles have higher average salaries, indicating areas where we may need to focus on retention and recruitment strategies.- Bonuses and benefits play a significant role in total compensation, and we should consider optimizing these components to better align with employee performance and company goals.- There are disparities in salary and compensation based on factors like location, experience, and job function, which we should address to promote a more inclusive and equitable work environment.</a:t>
            </a:r>
            <a:endParaRPr dirty="0" sz="240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313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6000" lang="en-US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 and compensation analysis throug excel data modeling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9" name="TextBox 1048672"/>
          <p:cNvSpPr txBox="1"/>
          <p:nvPr/>
        </p:nvSpPr>
        <p:spPr>
          <a:xfrm>
            <a:off x="-254077" y="7340341"/>
            <a:ext cx="4572000" cy="471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problem statement is a document that outlines a specific problem in an organization. For instance, problem statements often refer to inefficiencies in a given workplace process that hinder progress in a project or task.
But a problem statement is more than a simple statement of the problem.</a:t>
            </a:r>
          </a:p>
        </p:txBody>
      </p:sp>
      <p:sp>
        <p:nvSpPr>
          <p:cNvPr id="1048650" name="TextBox 1048673"/>
          <p:cNvSpPr txBox="1"/>
          <p:nvPr/>
        </p:nvSpPr>
        <p:spPr>
          <a:xfrm>
            <a:off x="542483" y="2194748"/>
            <a:ext cx="7448992" cy="3202941"/>
          </a:xfrm>
          <a:prstGeom prst="rect"/>
        </p:spPr>
        <p:txBody>
          <a:bodyPr rtlCol="0" wrap="square">
            <a:spAutoFit/>
          </a:bodyPr>
          <a:p>
            <a:r>
              <a:rPr sz="4800" lang="en-IN">
                <a:solidFill>
                  <a:srgbClr val="000000"/>
                </a:solidFill>
              </a:rPr>
              <a:t>A problem statement is a document that outlines a specific problem in an org</a:t>
            </a:r>
            <a:r>
              <a:rPr sz="4800" lang="en-US">
                <a:solidFill>
                  <a:srgbClr val="000000"/>
                </a:solidFill>
              </a:rPr>
              <a:t>anized problem statement.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700420" y="2213909"/>
            <a:ext cx="8005950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6" name="TextBox 1048679"/>
          <p:cNvSpPr txBox="1"/>
          <p:nvPr/>
        </p:nvSpPr>
        <p:spPr>
          <a:xfrm>
            <a:off x="739775" y="1538269"/>
            <a:ext cx="7528562" cy="4320539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3600" lang="en-IN">
                <a:solidFill>
                  <a:srgbClr val="000000"/>
                </a:solidFill>
                <a:latin typeface="Calibri"/>
              </a:rPr>
              <a:t>If you're a project manager or are responsible for leading a team through a project, it may be helpful to create a project overview. A project overview outlines the important details of your project, such as its goals and potential risks. Knowing more about project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2" name="TextBox 1048685"/>
          <p:cNvSpPr txBox="1"/>
          <p:nvPr/>
        </p:nvSpPr>
        <p:spPr>
          <a:xfrm>
            <a:off x="699452" y="1695449"/>
            <a:ext cx="7063820" cy="5234939"/>
          </a:xfrm>
          <a:prstGeom prst="rect"/>
        </p:spPr>
        <p:txBody>
          <a:bodyPr rtlCol="0" wrap="square">
            <a:spAutoFit/>
          </a:bodyPr>
          <a:p>
            <a:r>
              <a:rPr sz="4400" lang="en-IN">
                <a:solidFill>
                  <a:srgbClr val="000000"/>
                </a:solidFill>
              </a:rPr>
              <a:t>An end user is the person a product development team has in mind when they design a product. They differ from customers because they can’t resell the product or service they purchase. If you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83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8" name="TextBox 1048691"/>
          <p:cNvSpPr txBox="1"/>
          <p:nvPr/>
        </p:nvSpPr>
        <p:spPr>
          <a:xfrm>
            <a:off x="2819399" y="1099502"/>
            <a:ext cx="7158458" cy="3380740"/>
          </a:xfrm>
          <a:prstGeom prst="rect"/>
        </p:spPr>
        <p:txBody>
          <a:bodyPr rtlCol="0" wrap="square">
            <a:spAutoFit/>
          </a:bodyPr>
          <a:p>
            <a:r>
              <a:rPr sz="3600" lang="en-IN">
                <a:solidFill>
                  <a:srgbClr val="000000"/>
                </a:solidFill>
              </a:rPr>
              <a:t>A value proposition is a short statement that communicates why buyers should choose your products or services. It's more than just a product or service description — it's the specific solution that y</a:t>
            </a:r>
            <a:r>
              <a:rPr sz="3600" lang="en-US">
                <a:solidFill>
                  <a:srgbClr val="000000"/>
                </a:solidFill>
              </a:rPr>
              <a:t>ou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1048693"/>
          <p:cNvSpPr txBox="1"/>
          <p:nvPr/>
        </p:nvSpPr>
        <p:spPr>
          <a:xfrm>
            <a:off x="891695" y="1007745"/>
            <a:ext cx="7490305" cy="3215640"/>
          </a:xfrm>
          <a:prstGeom prst="rect"/>
        </p:spPr>
        <p:txBody>
          <a:bodyPr rtlCol="0" wrap="square">
            <a:spAutoFit/>
          </a:bodyPr>
          <a:p>
            <a:r>
              <a:rPr sz="4000" lang="en-IN">
                <a:solidFill>
                  <a:srgbClr val="000000"/>
                </a:solidFill>
              </a:rPr>
              <a:t>A data set (or dataset) is a collection of data. In the case of tabular data, a data set corresponds to one or more database tables, where every column of a table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429065" y="1204847"/>
            <a:ext cx="8534018" cy="47777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40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a WOW! project perspective, the key is to find big cost savings opportunities. Percentages do not necessarily need to be large, but the dollars must be substantial. That is, a 20% reduction that saves $100,000 USD is not as interesting as a 2% reduction that saves $2 million USD. Note that hard dollar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Lucky6</cp:lastModifiedBy>
  <dcterms:created xsi:type="dcterms:W3CDTF">2024-03-24T03:07:22Z</dcterms:created>
  <dcterms:modified xsi:type="dcterms:W3CDTF">2024-08-31T11:49:36Z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585e48a633924aeb82e5bd80ac8c863c</vt:lpwstr>
  </property>
</Properties>
</file>