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58" r:id="rId5"/>
    <p:sldId id="259" r:id="rId6"/>
    <p:sldId id="260" r:id="rId7"/>
    <p:sldId id="266" r:id="rId9"/>
    <p:sldId id="261" r:id="rId10"/>
    <p:sldId id="267" r:id="rId11"/>
    <p:sldId id="268" r:id="rId12"/>
    <p:sldId id="262" r:id="rId13"/>
    <p:sldId id="263" r:id="rId14"/>
    <p:sldId id="264"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60"/>
  </p:normalViewPr>
  <p:slideViewPr>
    <p:cSldViewPr snapToGrid="0">
      <p:cViewPr varScale="1">
        <p:scale>
          <a:sx n="68" d="100"/>
          <a:sy n="68" d="100"/>
        </p:scale>
        <p:origin x="-822"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26C82-ADEF-462D-AC73-CDEFBE64A13B}"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E413D-98F3-4747-B1C4-B666E707A081}"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2F6D9F2-83D6-410F-AFCE-6EE02C7E714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2F6D9F2-83D6-410F-AFCE-6EE02C7E714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2F6D9F2-83D6-410F-AFCE-6EE02C7E714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2F6D9F2-83D6-410F-AFCE-6EE02C7E714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2F6D9F2-83D6-410F-AFCE-6EE02C7E714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2F6D9F2-83D6-410F-AFCE-6EE02C7E714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82F6D9F2-83D6-410F-AFCE-6EE02C7E714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2F6D9F2-83D6-410F-AFCE-6EE02C7E7141}"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0B9AC-A10C-41A4-AAC3-F83B3ADB0BBB}"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F6D9F2-83D6-410F-AFCE-6EE02C7E7141}"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0B9AC-A10C-41A4-AAC3-F83B3ADB0BBB}"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6D9F2-83D6-410F-AFCE-6EE02C7E7141}"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0B9AC-A10C-41A4-AAC3-F83B3ADB0BBB}"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2F6D9F2-83D6-410F-AFCE-6EE02C7E714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2F6D9F2-83D6-410F-AFCE-6EE02C7E714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F6D9F2-83D6-410F-AFCE-6EE02C7E7141}" type="datetimeFigureOut">
              <a:rPr lang="en-IN" smtClean="0"/>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6AA0B9AC-A10C-41A4-AAC3-F83B3ADB0BBB}"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png"/><Relationship Id="rId3" Type="http://schemas.openxmlformats.org/officeDocument/2006/relationships/hyperlink" Target="https://matplotlib.org/" TargetMode="External"/><Relationship Id="rId2" Type="http://schemas.openxmlformats.org/officeDocument/2006/relationships/hyperlink" Target="https://seaborn.pydata.org/" TargetMode="External"/><Relationship Id="rId1" Type="http://schemas.openxmlformats.org/officeDocument/2006/relationships/hyperlink" Target="https://www.kaggle.com/"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9816" y="418418"/>
            <a:ext cx="7766936" cy="1646302"/>
          </a:xfrm>
        </p:spPr>
        <p:txBody>
          <a:bodyPr>
            <a:normAutofit/>
          </a:bodyPr>
          <a:lstStyle/>
          <a:p>
            <a:r>
              <a:rPr lang="en-IN" dirty="0"/>
              <a:t>CAPSTONE PROJECT</a:t>
            </a:r>
            <a:endParaRPr lang="en-IN" dirty="0"/>
          </a:p>
        </p:txBody>
      </p:sp>
      <p:sp>
        <p:nvSpPr>
          <p:cNvPr id="3" name="Subtitle 2"/>
          <p:cNvSpPr>
            <a:spLocks noGrp="1"/>
          </p:cNvSpPr>
          <p:nvPr>
            <p:ph type="subTitle" idx="1"/>
          </p:nvPr>
        </p:nvSpPr>
        <p:spPr/>
        <p:txBody>
          <a:bodyPr>
            <a:noAutofit/>
          </a:bodyPr>
          <a:lstStyle/>
          <a:p>
            <a:pPr algn="just"/>
            <a:r>
              <a:rPr lang="en-IN" dirty="0">
                <a:solidFill>
                  <a:schemeClr val="tx1"/>
                </a:solidFill>
              </a:rPr>
              <a:t>Presented by:</a:t>
            </a:r>
            <a:endParaRPr lang="en-IN" dirty="0">
              <a:solidFill>
                <a:schemeClr val="tx1"/>
              </a:solidFill>
            </a:endParaRPr>
          </a:p>
          <a:p>
            <a:pPr algn="just"/>
            <a:r>
              <a:rPr lang="en-IN" dirty="0">
                <a:solidFill>
                  <a:schemeClr val="tx1"/>
                </a:solidFill>
              </a:rPr>
              <a:t>Swetha R</a:t>
            </a:r>
            <a:endParaRPr lang="en-IN" dirty="0">
              <a:solidFill>
                <a:schemeClr val="tx1"/>
              </a:solidFill>
            </a:endParaRPr>
          </a:p>
          <a:p>
            <a:pPr algn="just"/>
            <a:r>
              <a:rPr lang="en-IN" dirty="0">
                <a:solidFill>
                  <a:schemeClr val="tx1"/>
                </a:solidFill>
              </a:rPr>
              <a:t>Department of </a:t>
            </a:r>
            <a:r>
              <a:rPr lang="en-IN" dirty="0" smtClean="0">
                <a:solidFill>
                  <a:schemeClr val="tx1"/>
                </a:solidFill>
              </a:rPr>
              <a:t>Chemical engineering</a:t>
            </a:r>
            <a:endParaRPr lang="en-IN" dirty="0">
              <a:solidFill>
                <a:schemeClr val="tx1"/>
              </a:solidFill>
            </a:endParaRPr>
          </a:p>
          <a:p>
            <a:pPr algn="just"/>
            <a:r>
              <a:rPr lang="en-IN" dirty="0">
                <a:solidFill>
                  <a:schemeClr val="tx1"/>
                </a:solidFill>
              </a:rPr>
              <a:t>Anna </a:t>
            </a:r>
            <a:r>
              <a:rPr lang="en-IN" dirty="0" err="1">
                <a:solidFill>
                  <a:schemeClr val="tx1"/>
                </a:solidFill>
              </a:rPr>
              <a:t>University,Chennai</a:t>
            </a:r>
            <a:endParaRPr lang="en-IN" dirty="0">
              <a:solidFill>
                <a:schemeClr val="tx1"/>
              </a:solidFill>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
        <p:nvSpPr>
          <p:cNvPr id="6" name="TextBox 5"/>
          <p:cNvSpPr txBox="1"/>
          <p:nvPr/>
        </p:nvSpPr>
        <p:spPr>
          <a:xfrm>
            <a:off x="857228" y="2573705"/>
            <a:ext cx="9773264" cy="1200329"/>
          </a:xfrm>
          <a:prstGeom prst="rect">
            <a:avLst/>
          </a:prstGeom>
          <a:noFill/>
        </p:spPr>
        <p:txBody>
          <a:bodyPr wrap="square" rtlCol="0">
            <a:spAutoFit/>
          </a:bodyPr>
          <a:lstStyle/>
          <a:p>
            <a:r>
              <a:rPr lang="en-US" sz="3600" b="1" i="0" dirty="0">
                <a:solidFill>
                  <a:schemeClr val="accent2"/>
                </a:solidFill>
                <a:effectLst/>
                <a:latin typeface="Roboto" panose="02000000000000000000" pitchFamily="2" charset="0"/>
              </a:rPr>
              <a:t>Fandango Movie Rating Discrepancy Analysis</a:t>
            </a:r>
            <a:endParaRPr lang="en-US" sz="3600" b="1" i="0" dirty="0">
              <a:solidFill>
                <a:schemeClr val="accent2"/>
              </a:solidFill>
              <a:effectLst/>
              <a:latin typeface="Roboto" panose="02000000000000000000" pitchFamily="2" charset="0"/>
            </a:endParaRPr>
          </a:p>
          <a:p>
            <a:endParaRPr lang="en-IN" sz="3600" dirty="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352" y="309111"/>
            <a:ext cx="8596668" cy="1320800"/>
          </a:xfrm>
        </p:spPr>
        <p:txBody>
          <a:bodyPr/>
          <a:lstStyle/>
          <a:p>
            <a:r>
              <a:rPr lang="en-IN" dirty="0"/>
              <a:t>RESULT</a:t>
            </a:r>
            <a:endParaRPr lang="en-IN"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9699" y="969511"/>
            <a:ext cx="4379367" cy="2889334"/>
          </a:xfrm>
          <a:prstGeom prst="rect">
            <a:avLst/>
          </a:prstGeom>
          <a:noFill/>
          <a:ln>
            <a:no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95818" y="616268"/>
            <a:ext cx="4511975" cy="3242577"/>
          </a:xfrm>
          <a:prstGeom prst="rect">
            <a:avLst/>
          </a:prstGeom>
          <a:noFill/>
          <a:ln>
            <a:noFill/>
          </a:ln>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b="4814"/>
          <a:stretch>
            <a:fillRect/>
          </a:stretch>
        </p:blipFill>
        <p:spPr bwMode="auto">
          <a:xfrm>
            <a:off x="2829721" y="3930358"/>
            <a:ext cx="4084426" cy="288933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endParaRPr lang="en-IN" dirty="0"/>
          </a:p>
        </p:txBody>
      </p:sp>
      <p:sp>
        <p:nvSpPr>
          <p:cNvPr id="3" name="Content Placeholder 2"/>
          <p:cNvSpPr>
            <a:spLocks noGrp="1"/>
          </p:cNvSpPr>
          <p:nvPr>
            <p:ph idx="1"/>
          </p:nvPr>
        </p:nvSpPr>
        <p:spPr/>
        <p:txBody>
          <a:bodyPr/>
          <a:lstStyle/>
          <a:p>
            <a:pPr marL="0" indent="0">
              <a:buNone/>
            </a:pPr>
            <a:r>
              <a:rPr lang="en-IN" dirty="0"/>
              <a:t>In conclusion , our proposed solution harnesses the power of advanced machine learning algorithms to transform the movie rating system into a dynamic and optimized experience. By meticulously </a:t>
            </a:r>
            <a:r>
              <a:rPr lang="en-IN" dirty="0" err="1"/>
              <a:t>analyzing</a:t>
            </a:r>
            <a:r>
              <a:rPr lang="en-IN" dirty="0"/>
              <a:t> extensive historical booking data, we unlock patterns and correlation that are pivotal in addressing key challenges faced by reviewers.</a:t>
            </a:r>
            <a:endParaRPr lang="en-IN"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TRENDS</a:t>
            </a:r>
            <a:endParaRPr lang="en-IN" dirty="0"/>
          </a:p>
        </p:txBody>
      </p:sp>
      <p:sp>
        <p:nvSpPr>
          <p:cNvPr id="3" name="Content Placeholder 2"/>
          <p:cNvSpPr>
            <a:spLocks noGrp="1"/>
          </p:cNvSpPr>
          <p:nvPr>
            <p:ph idx="1"/>
          </p:nvPr>
        </p:nvSpPr>
        <p:spPr>
          <a:xfrm>
            <a:off x="1158597" y="2367627"/>
            <a:ext cx="8596668" cy="3880773"/>
          </a:xfrm>
        </p:spPr>
        <p:txBody>
          <a:bodyPr/>
          <a:lstStyle/>
          <a:p>
            <a:pPr marL="0" indent="0">
              <a:buNone/>
            </a:pPr>
            <a:r>
              <a:rPr lang="en-IN" dirty="0"/>
              <a:t>The proposed solution lays the foundation for ongoing advancements in the realm of movie review </a:t>
            </a:r>
            <a:r>
              <a:rPr lang="en-IN" dirty="0" err="1"/>
              <a:t>optimization.Here</a:t>
            </a:r>
            <a:r>
              <a:rPr lang="en-IN" dirty="0"/>
              <a:t> are key areas for future exploration and enhancement.</a:t>
            </a:r>
            <a:endParaRPr lang="en-IN" dirty="0"/>
          </a:p>
          <a:p>
            <a:pPr marL="0" indent="0">
              <a:buNone/>
            </a:pPr>
            <a:r>
              <a:rPr lang="en-IN" b="1" dirty="0"/>
              <a:t>Real-time Predictions:</a:t>
            </a:r>
            <a:endParaRPr lang="en-IN" b="1" dirty="0"/>
          </a:p>
          <a:p>
            <a:r>
              <a:rPr lang="en-IN" dirty="0"/>
              <a:t>Move towards real-time predictive </a:t>
            </a:r>
            <a:r>
              <a:rPr lang="en-IN" dirty="0" err="1"/>
              <a:t>modls</a:t>
            </a:r>
            <a:r>
              <a:rPr lang="en-IN" dirty="0"/>
              <a:t> that account for instant changes in demand, external events, and other </a:t>
            </a:r>
            <a:r>
              <a:rPr lang="en-IN" dirty="0" err="1"/>
              <a:t>dyanamic</a:t>
            </a:r>
            <a:r>
              <a:rPr lang="en-IN" dirty="0"/>
              <a:t> factors to provide users with up-to-the minute insights for reviewing</a:t>
            </a:r>
            <a:endParaRPr lang="en-IN" dirty="0"/>
          </a:p>
          <a:p>
            <a:pPr marL="0" indent="0">
              <a:buNone/>
            </a:pPr>
            <a:endParaRPr lang="en-IN"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a:t>
            </a:r>
            <a:endParaRPr lang="en-IN" dirty="0"/>
          </a:p>
        </p:txBody>
      </p:sp>
      <p:sp>
        <p:nvSpPr>
          <p:cNvPr id="3" name="Content Placeholder 2"/>
          <p:cNvSpPr>
            <a:spLocks noGrp="1"/>
          </p:cNvSpPr>
          <p:nvPr>
            <p:ph idx="1"/>
          </p:nvPr>
        </p:nvSpPr>
        <p:spPr/>
        <p:txBody>
          <a:bodyPr/>
          <a:lstStyle/>
          <a:p>
            <a:r>
              <a:rPr lang="en-US" dirty="0">
                <a:hlinkClick r:id="rId1"/>
              </a:rPr>
              <a:t>Kaggle: Your Machine Learning and Data Science Community</a:t>
            </a:r>
            <a:endParaRPr lang="en-US" dirty="0"/>
          </a:p>
          <a:p>
            <a:r>
              <a:rPr lang="en-IN" dirty="0">
                <a:hlinkClick r:id="rId2"/>
              </a:rPr>
              <a:t>seaborn: statistical data visualization — seaborn 0.13.2 documentation (pydata.org)</a:t>
            </a:r>
            <a:endParaRPr lang="en-US" dirty="0"/>
          </a:p>
          <a:p>
            <a:r>
              <a:rPr lang="en-IN" dirty="0">
                <a:hlinkClick r:id="rId3"/>
              </a:rPr>
              <a:t>Matplotlib — Visualization with Python</a:t>
            </a:r>
            <a:endParaRPr lang="en-IN"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1213"/>
            <a:ext cx="8596668" cy="1320800"/>
          </a:xfrm>
        </p:spPr>
        <p:txBody>
          <a:bodyPr/>
          <a:lstStyle/>
          <a:p>
            <a:r>
              <a:rPr lang="en-IN" dirty="0"/>
              <a:t>AGENDA</a:t>
            </a:r>
            <a:endParaRPr lang="en-IN" dirty="0"/>
          </a:p>
        </p:txBody>
      </p:sp>
      <p:sp>
        <p:nvSpPr>
          <p:cNvPr id="3" name="Content Placeholder 2"/>
          <p:cNvSpPr>
            <a:spLocks noGrp="1"/>
          </p:cNvSpPr>
          <p:nvPr>
            <p:ph idx="1"/>
          </p:nvPr>
        </p:nvSpPr>
        <p:spPr/>
        <p:txBody>
          <a:bodyPr>
            <a:normAutofit/>
          </a:bodyPr>
          <a:lstStyle/>
          <a:p>
            <a:r>
              <a:rPr lang="en-IN" dirty="0"/>
              <a:t>Problem Statement</a:t>
            </a:r>
            <a:endParaRPr lang="en-IN" dirty="0"/>
          </a:p>
          <a:p>
            <a:r>
              <a:rPr lang="en-IN" dirty="0"/>
              <a:t>Problem Solution</a:t>
            </a:r>
            <a:endParaRPr lang="en-IN" dirty="0"/>
          </a:p>
          <a:p>
            <a:r>
              <a:rPr lang="en-IN" dirty="0"/>
              <a:t>System Approach</a:t>
            </a:r>
            <a:endParaRPr lang="en-IN" dirty="0"/>
          </a:p>
          <a:p>
            <a:r>
              <a:rPr lang="en-IN" dirty="0"/>
              <a:t>Algorithm and Deployment</a:t>
            </a:r>
            <a:endParaRPr lang="en-IN" dirty="0"/>
          </a:p>
          <a:p>
            <a:r>
              <a:rPr lang="en-IN" dirty="0"/>
              <a:t>Result</a:t>
            </a:r>
            <a:endParaRPr lang="en-IN" dirty="0"/>
          </a:p>
          <a:p>
            <a:r>
              <a:rPr lang="en-IN" dirty="0"/>
              <a:t>Conclusion</a:t>
            </a:r>
            <a:endParaRPr lang="en-IN" dirty="0"/>
          </a:p>
          <a:p>
            <a:r>
              <a:rPr lang="en-IN" dirty="0"/>
              <a:t>Future Trends</a:t>
            </a:r>
            <a:endParaRPr lang="en-IN" dirty="0"/>
          </a:p>
          <a:p>
            <a:r>
              <a:rPr lang="en-IN" dirty="0"/>
              <a:t>Reference</a:t>
            </a:r>
            <a:endParaRPr lang="en-IN"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endParaRPr lang="en-IN" dirty="0"/>
          </a:p>
        </p:txBody>
      </p:sp>
      <p:sp>
        <p:nvSpPr>
          <p:cNvPr id="3" name="Content Placeholder 2"/>
          <p:cNvSpPr>
            <a:spLocks noGrp="1"/>
          </p:cNvSpPr>
          <p:nvPr>
            <p:ph idx="1"/>
          </p:nvPr>
        </p:nvSpPr>
        <p:spPr/>
        <p:txBody>
          <a:bodyPr>
            <a:normAutofit/>
          </a:bodyPr>
          <a:lstStyle/>
          <a:p>
            <a:pPr marL="0" indent="0">
              <a:buNone/>
            </a:pPr>
            <a:r>
              <a:rPr lang="en-US" sz="3000" dirty="0"/>
              <a:t>Comparative Analysis of Fandango's Movie Review System Against Other Leading Movie Review Websites based on historical data.</a:t>
            </a:r>
            <a:endParaRPr lang="en-IN" sz="3000"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1452"/>
            <a:ext cx="8596668" cy="1320800"/>
          </a:xfrm>
        </p:spPr>
        <p:txBody>
          <a:bodyPr/>
          <a:lstStyle/>
          <a:p>
            <a:r>
              <a:rPr lang="en-IN" dirty="0"/>
              <a:t>PROBLEM SOLUTION</a:t>
            </a:r>
            <a:endParaRPr lang="en-IN" dirty="0"/>
          </a:p>
        </p:txBody>
      </p:sp>
      <p:sp>
        <p:nvSpPr>
          <p:cNvPr id="3" name="Content Placeholder 2"/>
          <p:cNvSpPr>
            <a:spLocks noGrp="1"/>
          </p:cNvSpPr>
          <p:nvPr>
            <p:ph idx="1"/>
          </p:nvPr>
        </p:nvSpPr>
        <p:spPr>
          <a:xfrm>
            <a:off x="677333" y="871852"/>
            <a:ext cx="9156477" cy="5266927"/>
          </a:xfrm>
        </p:spPr>
        <p:txBody>
          <a:bodyPr>
            <a:noAutofit/>
          </a:bodyPr>
          <a:lstStyle/>
          <a:p>
            <a:r>
              <a:rPr lang="en-US" dirty="0"/>
              <a:t>Identify a set of leading movie review websites for comparison alongside Fandango. Consider factors such as popularity, diversity of content, and user engagement.</a:t>
            </a:r>
            <a:endParaRPr lang="en-US" dirty="0"/>
          </a:p>
          <a:p>
            <a:r>
              <a:rPr lang="en-US" dirty="0"/>
              <a:t> Utilize web scraping techniques or APIs to gather data from Fandango and the selected movie review websites. Collect information on user ratings, reviews, rating scales, user interface design, and user engagement metrics.</a:t>
            </a:r>
            <a:endParaRPr lang="en-US" dirty="0"/>
          </a:p>
          <a:p>
            <a:r>
              <a:rPr lang="en-US" dirty="0"/>
              <a:t>Cleanse and preprocess the collected data to ensure consistency and compatibility for analysis. Handle missing values, outliers, and inconsistencies in the data.</a:t>
            </a:r>
            <a:endParaRPr lang="en-US" dirty="0"/>
          </a:p>
          <a:p>
            <a:r>
              <a:rPr lang="en-US" dirty="0"/>
              <a:t>Extract relevant features from the collected data, such as average rating, review counts, user engagement metrics, and UI design elements.</a:t>
            </a:r>
            <a:endParaRPr lang="en-US" dirty="0"/>
          </a:p>
          <a:p>
            <a:r>
              <a:rPr lang="en-US" dirty="0"/>
              <a:t>Create visualizations such as charts, graphs, and tables to illustrate the findings of the comparative analysis. Interpret the results to identify strengths and weaknesses of Fandango relative to other platforms.</a:t>
            </a:r>
            <a:endParaRPr lang="en-US" dirty="0"/>
          </a:p>
          <a:p>
            <a:r>
              <a:rPr lang="en-US" dirty="0"/>
              <a:t>Summarize the findings of the comparative analysis and draw conclusions about the performance and user experience of Fandango's movie review system compared to other leading movie review websites. Provide recommendations for potential improvements or enhancements to Fandango's platform based on the insights gained from the analysis.</a:t>
            </a:r>
            <a:endParaRPr lang="en-IN"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APPROACH</a:t>
            </a:r>
            <a:endParaRPr lang="en-IN" dirty="0"/>
          </a:p>
        </p:txBody>
      </p:sp>
      <p:sp>
        <p:nvSpPr>
          <p:cNvPr id="3" name="Content Placeholder 2"/>
          <p:cNvSpPr>
            <a:spLocks noGrp="1"/>
          </p:cNvSpPr>
          <p:nvPr>
            <p:ph idx="1"/>
          </p:nvPr>
        </p:nvSpPr>
        <p:spPr>
          <a:xfrm>
            <a:off x="677334" y="1328192"/>
            <a:ext cx="8596668" cy="4759787"/>
          </a:xfrm>
        </p:spPr>
        <p:txBody>
          <a:bodyPr>
            <a:noAutofit/>
          </a:bodyPr>
          <a:lstStyle/>
          <a:p>
            <a:pPr marL="0" indent="0">
              <a:lnSpc>
                <a:spcPct val="150000"/>
              </a:lnSpc>
              <a:buNone/>
            </a:pPr>
            <a:r>
              <a:rPr lang="en-IN" sz="1700" dirty="0"/>
              <a:t>Building the proposed solution would involve a combination of data processing, feature engineering, and machine learning. Here are the key system and library requirements:</a:t>
            </a:r>
            <a:endParaRPr lang="en-IN" sz="1700" dirty="0"/>
          </a:p>
          <a:p>
            <a:pPr marL="0" indent="0">
              <a:lnSpc>
                <a:spcPct val="150000"/>
              </a:lnSpc>
              <a:buNone/>
            </a:pPr>
            <a:r>
              <a:rPr lang="en-IN" sz="1700" b="1" dirty="0"/>
              <a:t>System Requirements:</a:t>
            </a:r>
            <a:endParaRPr lang="en-IN" sz="1700" b="1" dirty="0"/>
          </a:p>
          <a:p>
            <a:pPr marL="0" indent="0">
              <a:lnSpc>
                <a:spcPct val="150000"/>
              </a:lnSpc>
              <a:buNone/>
            </a:pPr>
            <a:r>
              <a:rPr lang="en-IN" sz="1700" b="1" dirty="0"/>
              <a:t>1.Hardware:</a:t>
            </a:r>
            <a:endParaRPr lang="en-IN" sz="1700" b="1" dirty="0"/>
          </a:p>
          <a:p>
            <a:pPr>
              <a:lnSpc>
                <a:spcPct val="150000"/>
              </a:lnSpc>
            </a:pPr>
            <a:r>
              <a:rPr lang="en-IN" sz="1700" dirty="0"/>
              <a:t>A computer with sufficient processing power, preferably with multiple cores or a GPU for faster training of machine learning models.</a:t>
            </a:r>
            <a:endParaRPr lang="en-IN" sz="1700" dirty="0"/>
          </a:p>
          <a:p>
            <a:pPr>
              <a:lnSpc>
                <a:spcPct val="150000"/>
              </a:lnSpc>
            </a:pPr>
            <a:r>
              <a:rPr lang="en-IN" sz="1700" dirty="0"/>
              <a:t>Adequate RAM to handle the size of the dataset and computational requirements.</a:t>
            </a:r>
            <a:endParaRPr lang="en-IN" sz="1700" dirty="0"/>
          </a:p>
          <a:p>
            <a:pPr marL="0" indent="0">
              <a:lnSpc>
                <a:spcPct val="150000"/>
              </a:lnSpc>
              <a:buNone/>
            </a:pPr>
            <a:r>
              <a:rPr lang="en-IN" sz="1700" b="1" dirty="0"/>
              <a:t>2.Software:</a:t>
            </a:r>
            <a:endParaRPr lang="en-IN" sz="1700" b="1" dirty="0"/>
          </a:p>
          <a:p>
            <a:pPr>
              <a:lnSpc>
                <a:spcPct val="150000"/>
              </a:lnSpc>
            </a:pPr>
            <a:r>
              <a:rPr lang="en-IN" sz="1700" dirty="0"/>
              <a:t>An opening system compatible with the required machine learning libraries(e.g., Windows, Linux, macOS).</a:t>
            </a:r>
            <a:endParaRPr lang="en-IN" sz="1700"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APPROACH</a:t>
            </a:r>
            <a:endParaRPr lang="en-IN" dirty="0"/>
          </a:p>
        </p:txBody>
      </p:sp>
      <p:sp>
        <p:nvSpPr>
          <p:cNvPr id="3" name="Content Placeholder 2"/>
          <p:cNvSpPr>
            <a:spLocks noGrp="1"/>
          </p:cNvSpPr>
          <p:nvPr>
            <p:ph idx="1"/>
          </p:nvPr>
        </p:nvSpPr>
        <p:spPr>
          <a:xfrm>
            <a:off x="677334" y="1631200"/>
            <a:ext cx="8596668" cy="3880773"/>
          </a:xfrm>
        </p:spPr>
        <p:txBody>
          <a:bodyPr>
            <a:normAutofit lnSpcReduction="10000"/>
          </a:bodyPr>
          <a:lstStyle/>
          <a:p>
            <a:pPr marL="0" indent="0">
              <a:buNone/>
            </a:pPr>
            <a:r>
              <a:rPr lang="en-IN" b="1" dirty="0"/>
              <a:t>Library Requirements:</a:t>
            </a:r>
            <a:endParaRPr lang="en-IN" b="1" dirty="0"/>
          </a:p>
          <a:p>
            <a:pPr marL="0" indent="0">
              <a:lnSpc>
                <a:spcPct val="150000"/>
              </a:lnSpc>
              <a:buNone/>
            </a:pPr>
            <a:r>
              <a:rPr lang="en-IN" b="1" dirty="0"/>
              <a:t>1.Data Processing and Analysis:</a:t>
            </a:r>
            <a:endParaRPr lang="en-IN" b="1" dirty="0"/>
          </a:p>
          <a:p>
            <a:pPr>
              <a:lnSpc>
                <a:spcPct val="150000"/>
              </a:lnSpc>
            </a:pPr>
            <a:r>
              <a:rPr lang="en-IN" dirty="0"/>
              <a:t>Pandas: For data manipulation ad analysis.</a:t>
            </a:r>
            <a:endParaRPr lang="en-IN" dirty="0"/>
          </a:p>
          <a:p>
            <a:pPr>
              <a:lnSpc>
                <a:spcPct val="150000"/>
              </a:lnSpc>
            </a:pPr>
            <a:r>
              <a:rPr lang="en-IN" dirty="0"/>
              <a:t>NumPy: For numerical operation on data.</a:t>
            </a:r>
            <a:endParaRPr lang="en-IN" dirty="0"/>
          </a:p>
          <a:p>
            <a:pPr marL="0" indent="0">
              <a:lnSpc>
                <a:spcPct val="150000"/>
              </a:lnSpc>
              <a:buNone/>
            </a:pPr>
            <a:r>
              <a:rPr lang="en-IN" b="1" dirty="0"/>
              <a:t>2.Data Visualization:</a:t>
            </a:r>
            <a:endParaRPr lang="en-IN" b="1" dirty="0"/>
          </a:p>
          <a:p>
            <a:pPr>
              <a:lnSpc>
                <a:spcPct val="150000"/>
              </a:lnSpc>
            </a:pPr>
            <a:r>
              <a:rPr lang="en-IN" dirty="0"/>
              <a:t>Matplotlib and Seaborn: For creating visualization to understand data patterns</a:t>
            </a:r>
            <a:endParaRPr lang="en-IN" dirty="0"/>
          </a:p>
          <a:p>
            <a:pPr>
              <a:lnSpc>
                <a:spcPct val="150000"/>
              </a:lnSpc>
            </a:pPr>
            <a:r>
              <a:rPr lang="en-IN" dirty="0" err="1"/>
              <a:t>Plotly</a:t>
            </a:r>
            <a:r>
              <a:rPr lang="en-IN" dirty="0"/>
              <a:t> or Bokeh: Interactive visualization libraries for more complex visualizations.</a:t>
            </a:r>
            <a:endParaRPr lang="en-IN"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ALGORITHM AND DEPLOYMENT</a:t>
            </a:r>
            <a:br>
              <a:rPr lang="en-IN" dirty="0"/>
            </a:br>
            <a:r>
              <a:rPr lang="en-IN" dirty="0"/>
              <a:t>                 Algorithm Selection</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b="1" dirty="0"/>
              <a:t>Data Exploration:</a:t>
            </a:r>
            <a:endParaRPr lang="en-IN" b="1" dirty="0"/>
          </a:p>
          <a:p>
            <a:r>
              <a:rPr lang="en-IN" dirty="0"/>
              <a:t>Explore the movie review </a:t>
            </a:r>
            <a:r>
              <a:rPr lang="en-IN" dirty="0" err="1"/>
              <a:t>datasets’s</a:t>
            </a:r>
            <a:r>
              <a:rPr lang="en-IN" dirty="0"/>
              <a:t> structure, features, and target variable(s)</a:t>
            </a:r>
            <a:endParaRPr lang="en-IN" dirty="0"/>
          </a:p>
          <a:p>
            <a:r>
              <a:rPr lang="en-IN" dirty="0"/>
              <a:t>Identify potential patterns, correlations, and outliers.</a:t>
            </a:r>
            <a:endParaRPr lang="en-IN" dirty="0"/>
          </a:p>
          <a:p>
            <a:pPr marL="0" indent="0">
              <a:buNone/>
            </a:pPr>
            <a:r>
              <a:rPr lang="en-IN" b="1" dirty="0"/>
              <a:t>Problem Formulation:</a:t>
            </a:r>
            <a:endParaRPr lang="en-IN" b="1" dirty="0"/>
          </a:p>
          <a:p>
            <a:r>
              <a:rPr lang="en-IN" dirty="0"/>
              <a:t>Define the problem: Comparing the reviews of various movie with other links and likelihood of special requests based on historical data.</a:t>
            </a:r>
            <a:endParaRPr lang="en-IN" dirty="0"/>
          </a:p>
          <a:p>
            <a:pPr marL="0" indent="0">
              <a:buNone/>
            </a:pPr>
            <a:r>
              <a:rPr lang="en-IN" b="1" dirty="0"/>
              <a:t>Algorithm Selection:</a:t>
            </a:r>
            <a:endParaRPr lang="en-IN" b="1" dirty="0"/>
          </a:p>
          <a:p>
            <a:pPr marL="0" indent="0">
              <a:buNone/>
            </a:pPr>
            <a:r>
              <a:rPr lang="en-IN" dirty="0"/>
              <a:t>1.Regression tasks (e.g., predicting movie reviews):</a:t>
            </a:r>
            <a:endParaRPr lang="en-IN" dirty="0"/>
          </a:p>
          <a:p>
            <a:r>
              <a:rPr lang="en-IN" dirty="0"/>
              <a:t>Consider linear regression, decision trees, or ensemble methods (</a:t>
            </a:r>
            <a:r>
              <a:rPr lang="en-IN" dirty="0" err="1"/>
              <a:t>XGBoost</a:t>
            </a:r>
            <a:r>
              <a:rPr lang="en-IN" dirty="0"/>
              <a:t>, </a:t>
            </a:r>
            <a:r>
              <a:rPr lang="en-IN" dirty="0" err="1"/>
              <a:t>LightGBM</a:t>
            </a:r>
            <a:r>
              <a:rPr lang="en-IN" dirty="0"/>
              <a:t>).</a:t>
            </a:r>
            <a:endParaRPr lang="en-IN" dirty="0"/>
          </a:p>
          <a:p>
            <a:pPr marL="0" indent="0">
              <a:buNone/>
            </a:pPr>
            <a:r>
              <a:rPr lang="en-IN" dirty="0"/>
              <a:t>2.Classification tasks (e.g., predicting special requests):</a:t>
            </a:r>
            <a:endParaRPr lang="en-IN" dirty="0"/>
          </a:p>
          <a:p>
            <a:r>
              <a:rPr lang="en-IN" dirty="0"/>
              <a:t>Consider logistic regression, decision trees, or random forests.</a:t>
            </a:r>
            <a:endParaRPr lang="en-IN"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ALGORITHM AND DEPLOYMENT</a:t>
            </a:r>
            <a:br>
              <a:rPr lang="en-IN" dirty="0"/>
            </a:br>
            <a:r>
              <a:rPr lang="en-IN" dirty="0"/>
              <a:t>                 Data Input</a:t>
            </a:r>
            <a:endParaRPr lang="en-IN" dirty="0"/>
          </a:p>
        </p:txBody>
      </p:sp>
      <p:sp>
        <p:nvSpPr>
          <p:cNvPr id="3" name="Content Placeholder 2"/>
          <p:cNvSpPr>
            <a:spLocks noGrp="1"/>
          </p:cNvSpPr>
          <p:nvPr>
            <p:ph idx="1"/>
          </p:nvPr>
        </p:nvSpPr>
        <p:spPr/>
        <p:txBody>
          <a:bodyPr>
            <a:normAutofit/>
          </a:bodyPr>
          <a:lstStyle/>
          <a:p>
            <a:pPr marL="0" indent="0">
              <a:buNone/>
            </a:pPr>
            <a:r>
              <a:rPr lang="en-IN" b="1" dirty="0"/>
              <a:t>Data Collection:</a:t>
            </a:r>
            <a:endParaRPr lang="en-IN" b="1" dirty="0"/>
          </a:p>
          <a:p>
            <a:r>
              <a:rPr lang="en-IN" dirty="0"/>
              <a:t>Gather old movies reviews , including the various websites reviews and rating.</a:t>
            </a:r>
            <a:endParaRPr lang="en-IN" dirty="0"/>
          </a:p>
          <a:p>
            <a:pPr marL="0" indent="0">
              <a:buNone/>
            </a:pPr>
            <a:r>
              <a:rPr lang="en-IN" b="1" dirty="0"/>
              <a:t>Data Cleaning:</a:t>
            </a:r>
            <a:endParaRPr lang="en-IN" b="1" dirty="0"/>
          </a:p>
          <a:p>
            <a:r>
              <a:rPr lang="en-IN" dirty="0"/>
              <a:t>Handle missing </a:t>
            </a:r>
            <a:r>
              <a:rPr lang="en-IN" dirty="0" err="1"/>
              <a:t>values,outliers</a:t>
            </a:r>
            <a:r>
              <a:rPr lang="en-IN" dirty="0"/>
              <a:t>, and any inconsistencies in the dataset.</a:t>
            </a:r>
            <a:endParaRPr lang="en-IN" dirty="0"/>
          </a:p>
          <a:p>
            <a:r>
              <a:rPr lang="en-IN" dirty="0"/>
              <a:t>Convert categorical variables into numerical representations through encoding techniques.</a:t>
            </a:r>
            <a:endParaRPr lang="en-IN" dirty="0"/>
          </a:p>
          <a:p>
            <a:pPr marL="0" indent="0">
              <a:buNone/>
            </a:pPr>
            <a:r>
              <a:rPr lang="en-IN" b="1" dirty="0"/>
              <a:t>Feature Engineering:</a:t>
            </a:r>
            <a:endParaRPr lang="en-IN" b="1" dirty="0"/>
          </a:p>
          <a:p>
            <a:r>
              <a:rPr lang="en-IN" dirty="0"/>
              <a:t>Create new features or modify existing ones based on domain knowledge.</a:t>
            </a:r>
            <a:endParaRPr lang="en-IN" dirty="0"/>
          </a:p>
          <a:p>
            <a:r>
              <a:rPr lang="en-IN" dirty="0"/>
              <a:t>Extract meaningful information from data variables, such as day-of-week or month</a:t>
            </a:r>
            <a:endParaRPr lang="en-IN"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ALGORITHM AND DEPLOYMENT</a:t>
            </a:r>
            <a:br>
              <a:rPr lang="en-IN" dirty="0"/>
            </a:br>
            <a:r>
              <a:rPr lang="en-IN" dirty="0"/>
              <a:t>                 Training Process</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b="1" dirty="0"/>
              <a:t>Data Splitting:</a:t>
            </a:r>
            <a:endParaRPr lang="en-IN" b="1" dirty="0"/>
          </a:p>
          <a:p>
            <a:r>
              <a:rPr lang="en-IN" dirty="0"/>
              <a:t>Divide the dataset into training and testing sets to evaluate the model’s performance</a:t>
            </a:r>
            <a:endParaRPr lang="en-IN" dirty="0"/>
          </a:p>
          <a:p>
            <a:pPr marL="0" indent="0">
              <a:buNone/>
            </a:pPr>
            <a:r>
              <a:rPr lang="en-IN" b="1" dirty="0"/>
              <a:t>Feature Scaling:</a:t>
            </a:r>
            <a:endParaRPr lang="en-IN" b="1" dirty="0"/>
          </a:p>
          <a:p>
            <a:r>
              <a:rPr lang="en-IN" dirty="0"/>
              <a:t>Standardize or normalize numerical features to ensure they have a consistent scale.</a:t>
            </a:r>
            <a:endParaRPr lang="en-IN" dirty="0"/>
          </a:p>
          <a:p>
            <a:pPr marL="0" indent="0">
              <a:buNone/>
            </a:pPr>
            <a:r>
              <a:rPr lang="en-IN" b="1" dirty="0"/>
              <a:t>Model Training:</a:t>
            </a:r>
            <a:endParaRPr lang="en-IN" b="1" dirty="0"/>
          </a:p>
          <a:p>
            <a:r>
              <a:rPr lang="en-IN" dirty="0"/>
              <a:t>Use the selected algorithm to train the model on the training dataset.</a:t>
            </a:r>
            <a:endParaRPr lang="en-IN" dirty="0"/>
          </a:p>
          <a:p>
            <a:r>
              <a:rPr lang="en-IN" dirty="0"/>
              <a:t>Adjust hyperparameters to optimize model performance.</a:t>
            </a:r>
            <a:endParaRPr lang="en-IN" dirty="0"/>
          </a:p>
          <a:p>
            <a:pPr marL="0" indent="0">
              <a:buNone/>
            </a:pPr>
            <a:r>
              <a:rPr lang="en-IN" b="1" dirty="0"/>
              <a:t>Model Evaluation:</a:t>
            </a:r>
            <a:endParaRPr lang="en-IN" b="1" dirty="0"/>
          </a:p>
          <a:p>
            <a:r>
              <a:rPr lang="en-IN" dirty="0"/>
              <a:t>Evaluate the model on the testing dataset using appropriate metrics.</a:t>
            </a:r>
            <a:endParaRPr lang="en-IN" dirty="0"/>
          </a:p>
          <a:p>
            <a:r>
              <a:rPr lang="en-IN" dirty="0"/>
              <a:t>Fine-tune the model if necessary. </a:t>
            </a:r>
            <a:endParaRPr lang="en-IN" dirty="0"/>
          </a:p>
          <a:p>
            <a:endParaRPr lang="en-IN"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5093</Words>
  <Application>WPS Presentation</Application>
  <PresentationFormat>Custom</PresentationFormat>
  <Paragraphs>111</Paragraphs>
  <Slides>13</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SimSun</vt:lpstr>
      <vt:lpstr>Wingdings</vt:lpstr>
      <vt:lpstr>Wingdings 3</vt:lpstr>
      <vt:lpstr>Arial</vt:lpstr>
      <vt:lpstr>Roboto</vt:lpstr>
      <vt:lpstr>Times New Roman</vt:lpstr>
      <vt:lpstr>Trebuchet MS</vt:lpstr>
      <vt:lpstr>Microsoft YaHei</vt:lpstr>
      <vt:lpstr>Arial Unicode MS</vt:lpstr>
      <vt:lpstr>Calibri</vt:lpstr>
      <vt:lpstr>Facet</vt:lpstr>
      <vt:lpstr>CAPSTONE PROJECT</vt:lpstr>
      <vt:lpstr>AGENDA</vt:lpstr>
      <vt:lpstr>PROBLEM STATEMENT</vt:lpstr>
      <vt:lpstr>PROBLEM SOLUTION</vt:lpstr>
      <vt:lpstr>SYSTEM APPROACH</vt:lpstr>
      <vt:lpstr>SYSTEM APPROACH</vt:lpstr>
      <vt:lpstr>ALGORITHM AND DEPLOYMENT                  Algorithm Selection</vt:lpstr>
      <vt:lpstr>ALGORITHM AND DEPLOYMENT                  Data Input</vt:lpstr>
      <vt:lpstr>ALGORITHM AND DEPLOYMENT                  Training Process</vt:lpstr>
      <vt:lpstr>RESULT</vt:lpstr>
      <vt:lpstr>CONCLUSION</vt:lpstr>
      <vt:lpstr>FUTURE TRENDS</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Harisha M</dc:creator>
  <cp:lastModifiedBy>raswe</cp:lastModifiedBy>
  <cp:revision>24</cp:revision>
  <dcterms:created xsi:type="dcterms:W3CDTF">2024-04-04T06:50:00Z</dcterms:created>
  <dcterms:modified xsi:type="dcterms:W3CDTF">2024-04-29T15:44:52Z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6EBB16E1DEB148608F2FC98ADFA1727A_13</vt:lpwstr>
  </property>
  <property fmtid="{D5CDD505-2E9C-101B-9397-08002B2CF9AE}" pid="3" name="KSOProductBuildVer">
    <vt:lpwstr>1033-12.2.0.13472</vt:lpwstr>
  </property>
</Properties>
</file>