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>
        <p:scale>
          <a:sx n="83" d="100"/>
          <a:sy n="83" d="100"/>
        </p:scale>
        <p:origin x="63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1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301960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SWETHA.J</a:t>
            </a:r>
          </a:p>
          <a:p>
            <a:r>
              <a:rPr lang="en-US" sz="2400" dirty="0"/>
              <a:t>REGISTER NO: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312209461</a:t>
            </a:r>
          </a:p>
          <a:p>
            <a:r>
              <a:rPr lang="en-US" sz="2400" dirty="0"/>
              <a:t>DEPARTMENT: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FINANCE B.COM</a:t>
            </a:r>
          </a:p>
          <a:p>
            <a:r>
              <a:rPr lang="en-US" sz="2400" dirty="0"/>
              <a:t>COLLEGE: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ADARSH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rebuchet MS"/>
                <a:cs typeface="Trebuchet MS"/>
              </a:rPr>
              <a:t>M</a:t>
            </a:r>
            <a:r>
              <a:rPr sz="4000" b="1" dirty="0">
                <a:latin typeface="Trebuchet MS"/>
                <a:cs typeface="Trebuchet MS"/>
              </a:rPr>
              <a:t>O</a:t>
            </a:r>
            <a:r>
              <a:rPr sz="4000" b="1" spc="-15" dirty="0">
                <a:latin typeface="Trebuchet MS"/>
                <a:cs typeface="Trebuchet MS"/>
              </a:rPr>
              <a:t>D</a:t>
            </a:r>
            <a:r>
              <a:rPr sz="4000" b="1" spc="-35" dirty="0">
                <a:latin typeface="Trebuchet MS"/>
                <a:cs typeface="Trebuchet MS"/>
              </a:rPr>
              <a:t>E</a:t>
            </a:r>
            <a:r>
              <a:rPr sz="4000" b="1" spc="-30" dirty="0">
                <a:latin typeface="Trebuchet MS"/>
                <a:cs typeface="Trebuchet MS"/>
              </a:rPr>
              <a:t>LL</a:t>
            </a:r>
            <a:r>
              <a:rPr sz="4000" b="1" spc="-5" dirty="0">
                <a:latin typeface="Trebuchet MS"/>
                <a:cs typeface="Trebuchet MS"/>
              </a:rPr>
              <a:t>I</a:t>
            </a:r>
            <a:r>
              <a:rPr sz="4000" b="1" spc="30" dirty="0">
                <a:latin typeface="Trebuchet MS"/>
                <a:cs typeface="Trebuchet MS"/>
              </a:rPr>
              <a:t>N</a:t>
            </a:r>
            <a:r>
              <a:rPr sz="4000" b="1" spc="5" dirty="0">
                <a:latin typeface="Trebuchet MS"/>
                <a:cs typeface="Trebuchet MS"/>
              </a:rPr>
              <a:t>G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2FA52-55B2-8BD1-2A2A-06F14D3A23B3}"/>
              </a:ext>
            </a:extLst>
          </p:cNvPr>
          <p:cNvSpPr txBox="1"/>
          <p:nvPr/>
        </p:nvSpPr>
        <p:spPr>
          <a:xfrm>
            <a:off x="228600" y="840696"/>
            <a:ext cx="93059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*Data Import and Preparation:* Import data from various sources like HR databases, performance reviews, and attendance logs. Clean and organize the data in a structured format (e.g., tables) for easy analysis.   - *Data Normalization:* Standardize data to ensure consistency, such as converting performance scores to a common scale or handling missing values.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*Defining Key Performance Indicators (KPIs):*   - Identify the KPIs relevant to employee performance, such as productivity, quality of work, punctuality, and goal achievement. Modeling involves calculating these KPIs from raw data using Excel formulas and functions.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*Developing Calculation Models:*   - Use Excel formulas, functions (like VLOOKUP, IF, SUMIFS), and statistical tools (like AVERAGE, STDEV) to create calculation models that evaluate performance metrics.   - For example, you might create a formula to calculate an overall performance score by weighting different KPIs based on their importance.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*Creating Performance Scorecards:*   - Develop scorecards or performance models that compile multiple metrics into a single view. This might involve creating a composite score that combines different KPIs into one overall performance rating.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*Scenario and Predictive Modeling:*   - Use Excel’s scenario analysis tools (like What-If Analysis, Data Tables, Goal Seek) to model different performance scenarios or predict future performance trends based on historical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B4D772-FF5A-F413-929D-BAFC3CD5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6" y="1447800"/>
            <a:ext cx="4028514" cy="3022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E8966-9680-EC1A-68DC-3BBB863F3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447801"/>
            <a:ext cx="4352925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53670-E37F-18FE-1FFD-449DA4AFC0C5}"/>
              </a:ext>
            </a:extLst>
          </p:cNvPr>
          <p:cNvSpPr txBox="1"/>
          <p:nvPr/>
        </p:nvSpPr>
        <p:spPr>
          <a:xfrm>
            <a:off x="533400" y="1371600"/>
            <a:ext cx="594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EXCEL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IMPACT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2930B-9FA1-3585-0498-9231DADBD7BB}"/>
              </a:ext>
            </a:extLst>
          </p:cNvPr>
          <p:cNvSpPr txBox="1"/>
          <p:nvPr/>
        </p:nvSpPr>
        <p:spPr>
          <a:xfrm>
            <a:off x="1059180" y="1371660"/>
            <a:ext cx="56368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organization seeks to evaluate employee performance to identify high performers, areas needing improvement, and to align individual performance with organizational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analysis aims to assess key performance metrics such as productivity, quality of work, attendance, and goal achievement across different departments and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key challenge is to accurately and efficiently organize, visualize, and interpret the performance data to support evidence-based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This problem statement sets the stage for using Excel to gather, analyze, and visualize data for performance assessment, helping in making informed HR decisions.</a:t>
            </a:r>
            <a:endParaRPr lang="en-IN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detailed understanding of overall employee performance Identification of top performers and those needing improvement Insights into training needs and development opportunities Data-driven recommendations for enhancing employee productivity and engagement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815EE-F2EF-C58C-B443-C6445F8BEB4B}"/>
              </a:ext>
            </a:extLst>
          </p:cNvPr>
          <p:cNvSpPr txBox="1"/>
          <p:nvPr/>
        </p:nvSpPr>
        <p:spPr>
          <a:xfrm>
            <a:off x="882241" y="4186892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overview outlines the structured approach to conducting a comprehensive employee performance analysis using Excel, aiming to support continuous improvement in workforce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2886C-CB8C-2CA2-281B-3AD941E4B13E}"/>
              </a:ext>
            </a:extLst>
          </p:cNvPr>
          <p:cNvSpPr txBox="1"/>
          <p:nvPr/>
        </p:nvSpPr>
        <p:spPr>
          <a:xfrm>
            <a:off x="723900" y="1524000"/>
            <a:ext cx="427672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 AND HR TEAMS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MANAGEMENT AND EXECUTIVES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EMPLOYEES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REVIEW COMMITTEES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spc="10"/>
              <a:t>O</a:t>
            </a:r>
            <a:r>
              <a:rPr lang="en-US" sz="3600" spc="25"/>
              <a:t>U</a:t>
            </a:r>
            <a:r>
              <a:rPr lang="en-US" sz="3600"/>
              <a:t>R</a:t>
            </a:r>
            <a:r>
              <a:rPr lang="en-US" sz="3600" spc="5"/>
              <a:t> </a:t>
            </a:r>
            <a:r>
              <a:rPr lang="en-US" sz="3600" spc="25"/>
              <a:t>S</a:t>
            </a:r>
            <a:r>
              <a:rPr lang="en-US" sz="3600" spc="10"/>
              <a:t>O</a:t>
            </a:r>
            <a:r>
              <a:rPr lang="en-US" sz="3600" spc="25"/>
              <a:t>LU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r>
              <a:rPr lang="en-US" sz="3600" spc="-345"/>
              <a:t> </a:t>
            </a:r>
            <a:r>
              <a:rPr lang="en-US" sz="3600" spc="-35"/>
              <a:t>A</a:t>
            </a:r>
            <a:r>
              <a:rPr lang="en-US" sz="3600" spc="-5"/>
              <a:t>N</a:t>
            </a:r>
            <a:r>
              <a:rPr lang="en-US" sz="3600"/>
              <a:t>D</a:t>
            </a:r>
            <a:r>
              <a:rPr lang="en-US" sz="3600" spc="35"/>
              <a:t> 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/>
              <a:t>S</a:t>
            </a:r>
            <a:r>
              <a:rPr lang="en-US" sz="3600" spc="60"/>
              <a:t> </a:t>
            </a:r>
            <a:r>
              <a:rPr lang="en-US" sz="3600" spc="-295"/>
              <a:t>V</a:t>
            </a:r>
            <a:r>
              <a:rPr lang="en-US" sz="3600" spc="-35"/>
              <a:t>A</a:t>
            </a:r>
            <a:r>
              <a:rPr lang="en-US" sz="3600" spc="25"/>
              <a:t>LU</a:t>
            </a:r>
            <a:r>
              <a:rPr lang="en-US" sz="3600"/>
              <a:t>E</a:t>
            </a:r>
            <a:r>
              <a:rPr lang="en-US" sz="3600" spc="-65"/>
              <a:t> </a:t>
            </a:r>
            <a:r>
              <a:rPr lang="en-US" sz="3600" spc="-15"/>
              <a:t>P</a:t>
            </a:r>
            <a:r>
              <a:rPr lang="en-US" sz="3600" spc="-30"/>
              <a:t>R</a:t>
            </a:r>
            <a:r>
              <a:rPr lang="en-US" sz="3600" spc="10"/>
              <a:t>O</a:t>
            </a:r>
            <a:r>
              <a:rPr lang="en-US" sz="3600" spc="-15"/>
              <a:t>P</a:t>
            </a:r>
            <a:r>
              <a:rPr lang="en-US" sz="3600" spc="10"/>
              <a:t>O</a:t>
            </a:r>
            <a:r>
              <a:rPr lang="en-US" sz="3600" spc="25"/>
              <a:t>S</a:t>
            </a:r>
            <a:r>
              <a:rPr lang="en-US" sz="3600" spc="-30"/>
              <a:t>I</a:t>
            </a:r>
            <a:r>
              <a:rPr lang="en-US" sz="3600" spc="-35"/>
              <a:t>T</a:t>
            </a:r>
            <a:r>
              <a:rPr lang="en-US" sz="3600" spc="-30"/>
              <a:t>I</a:t>
            </a:r>
            <a:r>
              <a:rPr lang="en-US" sz="3600" spc="10"/>
              <a:t>O</a:t>
            </a:r>
            <a:r>
              <a:rPr lang="en-US" sz="3600"/>
              <a:t>N</a:t>
            </a:r>
            <a:endParaRPr lang="en-US" sz="3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7</a:t>
            </a:fld>
            <a:endParaRPr lang="en-IN"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0D897-7E28-C79B-9884-19D30E585666}"/>
              </a:ext>
            </a:extLst>
          </p:cNvPr>
          <p:cNvSpPr txBox="1"/>
          <p:nvPr/>
        </p:nvSpPr>
        <p:spPr>
          <a:xfrm>
            <a:off x="3124200" y="2133600"/>
            <a:ext cx="5219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HIGHTLIGHTS OF THE DATA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FILTERING-MISSING BLANKS ARE FILTERED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TABLE-SUMMARY OF THE DATASET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CHARTS-BAR DIARGRAM AND PIE CHART OF THE DATASET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TECHNIQUES-IDENTIFICATION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A88D1-9E6D-E7A9-69EF-F658A140DA72}"/>
              </a:ext>
            </a:extLst>
          </p:cNvPr>
          <p:cNvSpPr txBox="1"/>
          <p:nvPr/>
        </p:nvSpPr>
        <p:spPr>
          <a:xfrm>
            <a:off x="685800" y="1371600"/>
            <a:ext cx="8153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DATASET – KAGGLE</a:t>
            </a:r>
          </a:p>
          <a:p>
            <a:pPr marL="342900" indent="-342900">
              <a:buAutoNum type="arabicPeriod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FEATURES-9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UNIT-TEXT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STATUS- 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TYPE-TEXT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CLASSIFICATION- 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CODE- MALE, FEMALE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SCORE- TEXT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RATING-NUMERIC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1638256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HEAT MAPS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SCORECARDS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FEEDBACK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614</Words>
  <Application>Microsoft Office PowerPoint</Application>
  <PresentationFormat>Widescreen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Balaji j</cp:lastModifiedBy>
  <cp:revision>14</cp:revision>
  <dcterms:created xsi:type="dcterms:W3CDTF">2024-03-29T15:07:22Z</dcterms:created>
  <dcterms:modified xsi:type="dcterms:W3CDTF">2024-09-04T16:19:04Z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