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4660"/>
  </p:normalViewPr>
  <p:slideViewPr>
    <p:cSldViewPr showGuides="1">
      <p:cViewPr varScale="1">
        <p:scale>
          <a:sx n="62" d="100"/>
          <a:sy n="62" d="100"/>
        </p:scale>
        <p:origin x="66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turnover%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[turnover analysis.xlsx]Sheet2!PivotTable1</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4248202796621193E-2"/>
          <c:y val="5.6737588652482268E-2"/>
          <c:w val="0.57033523135420461"/>
          <c:h val="0.46116993354554087"/>
        </c:manualLayout>
      </c:layout>
      <c:barChart>
        <c:barDir val="col"/>
        <c:grouping val="clustered"/>
        <c:varyColors val="0"/>
        <c:ser>
          <c:idx val="0"/>
          <c:order val="0"/>
          <c:tx>
            <c:strRef>
              <c:f>Sheet2!$B$6:$B$8</c:f>
              <c:strCache>
                <c:ptCount val="1"/>
                <c:pt idx="0">
                  <c:v>Involuntary - Blue community type skill story.</c:v>
                </c:pt>
              </c:strCache>
            </c:strRef>
          </c:tx>
          <c:spPr>
            <a:solidFill>
              <a:schemeClr val="accent1"/>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Sheet2!$B$9:$B$156</c:f>
              <c:numCache>
                <c:formatCode>General</c:formatCode>
                <c:ptCount val="49"/>
                <c:pt idx="43">
                  <c:v>1</c:v>
                </c:pt>
              </c:numCache>
            </c:numRef>
          </c:val>
          <c:extLst>
            <c:ext xmlns:c16="http://schemas.microsoft.com/office/drawing/2014/chart" uri="{C3380CC4-5D6E-409C-BE32-E72D297353CC}">
              <c16:uniqueId val="{00000000-FDE9-4B48-8066-33BF8FD37E36}"/>
            </c:ext>
          </c:extLst>
        </c:ser>
        <c:ser>
          <c:idx val="1"/>
          <c:order val="1"/>
          <c:tx>
            <c:strRef>
              <c:f>Sheet2!$C$6:$C$8</c:f>
              <c:strCache>
                <c:ptCount val="1"/>
                <c:pt idx="0">
                  <c:v>Involuntary - Foot in theory minute recognize test.</c:v>
                </c:pt>
              </c:strCache>
            </c:strRef>
          </c:tx>
          <c:spPr>
            <a:solidFill>
              <a:schemeClr val="accent2"/>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Sheet2!$C$9:$C$156</c:f>
              <c:numCache>
                <c:formatCode>General</c:formatCode>
                <c:ptCount val="49"/>
                <c:pt idx="5">
                  <c:v>1</c:v>
                </c:pt>
              </c:numCache>
            </c:numRef>
          </c:val>
          <c:extLst>
            <c:ext xmlns:c16="http://schemas.microsoft.com/office/drawing/2014/chart" uri="{C3380CC4-5D6E-409C-BE32-E72D297353CC}">
              <c16:uniqueId val="{00000001-FDE9-4B48-8066-33BF8FD37E36}"/>
            </c:ext>
          </c:extLst>
        </c:ser>
        <c:ser>
          <c:idx val="2"/>
          <c:order val="2"/>
          <c:tx>
            <c:strRef>
              <c:f>Sheet2!$D$6:$D$8</c:f>
              <c:strCache>
                <c:ptCount val="1"/>
                <c:pt idx="0">
                  <c:v>Involuntary - Me see picture nature degree benefit.</c:v>
                </c:pt>
              </c:strCache>
            </c:strRef>
          </c:tx>
          <c:spPr>
            <a:solidFill>
              <a:schemeClr val="accent3"/>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Sheet2!$D$9:$D$156</c:f>
              <c:numCache>
                <c:formatCode>General</c:formatCode>
                <c:ptCount val="49"/>
                <c:pt idx="28">
                  <c:v>1</c:v>
                </c:pt>
              </c:numCache>
            </c:numRef>
          </c:val>
          <c:extLst>
            <c:ext xmlns:c16="http://schemas.microsoft.com/office/drawing/2014/chart" uri="{C3380CC4-5D6E-409C-BE32-E72D297353CC}">
              <c16:uniqueId val="{00000002-FDE9-4B48-8066-33BF8FD37E36}"/>
            </c:ext>
          </c:extLst>
        </c:ser>
        <c:ser>
          <c:idx val="3"/>
          <c:order val="3"/>
          <c:tx>
            <c:strRef>
              <c:f>Sheet2!$E$6:$E$8</c:f>
              <c:strCache>
                <c:ptCount val="1"/>
                <c:pt idx="0">
                  <c:v>Involuntary - Price third parent evening.</c:v>
                </c:pt>
              </c:strCache>
            </c:strRef>
          </c:tx>
          <c:spPr>
            <a:solidFill>
              <a:schemeClr val="accent4"/>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Sheet2!$E$9:$E$156</c:f>
              <c:numCache>
                <c:formatCode>General</c:formatCode>
                <c:ptCount val="49"/>
                <c:pt idx="17">
                  <c:v>1</c:v>
                </c:pt>
              </c:numCache>
            </c:numRef>
          </c:val>
          <c:extLst>
            <c:ext xmlns:c16="http://schemas.microsoft.com/office/drawing/2014/chart" uri="{C3380CC4-5D6E-409C-BE32-E72D297353CC}">
              <c16:uniqueId val="{00000003-FDE9-4B48-8066-33BF8FD37E36}"/>
            </c:ext>
          </c:extLst>
        </c:ser>
        <c:ser>
          <c:idx val="4"/>
          <c:order val="4"/>
          <c:tx>
            <c:strRef>
              <c:f>Sheet2!$F$6:$F$8</c:f>
              <c:strCache>
                <c:ptCount val="1"/>
                <c:pt idx="0">
                  <c:v>Involuntary - Stuff different color how.</c:v>
                </c:pt>
              </c:strCache>
            </c:strRef>
          </c:tx>
          <c:spPr>
            <a:solidFill>
              <a:schemeClr val="accent5"/>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Sheet2!$F$9:$F$156</c:f>
              <c:numCache>
                <c:formatCode>General</c:formatCode>
                <c:ptCount val="49"/>
                <c:pt idx="20">
                  <c:v>1</c:v>
                </c:pt>
              </c:numCache>
            </c:numRef>
          </c:val>
          <c:extLst>
            <c:ext xmlns:c16="http://schemas.microsoft.com/office/drawing/2014/chart" uri="{C3380CC4-5D6E-409C-BE32-E72D297353CC}">
              <c16:uniqueId val="{00000004-FDE9-4B48-8066-33BF8FD37E36}"/>
            </c:ext>
          </c:extLst>
        </c:ser>
        <c:ser>
          <c:idx val="5"/>
          <c:order val="5"/>
          <c:tx>
            <c:strRef>
              <c:f>Sheet2!$G$6:$G$8</c:f>
              <c:strCache>
                <c:ptCount val="1"/>
                <c:pt idx="0">
                  <c:v>Involuntary - Unit pass office southern break one.</c:v>
                </c:pt>
              </c:strCache>
            </c:strRef>
          </c:tx>
          <c:spPr>
            <a:solidFill>
              <a:schemeClr val="accent6"/>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Sheet2!$G$9:$G$156</c:f>
              <c:numCache>
                <c:formatCode>General</c:formatCode>
                <c:ptCount val="49"/>
                <c:pt idx="31">
                  <c:v>1</c:v>
                </c:pt>
              </c:numCache>
            </c:numRef>
          </c:val>
          <c:extLst>
            <c:ext xmlns:c16="http://schemas.microsoft.com/office/drawing/2014/chart" uri="{C3380CC4-5D6E-409C-BE32-E72D297353CC}">
              <c16:uniqueId val="{00000005-FDE9-4B48-8066-33BF8FD37E36}"/>
            </c:ext>
          </c:extLst>
        </c:ser>
        <c:ser>
          <c:idx val="6"/>
          <c:order val="6"/>
          <c:tx>
            <c:strRef>
              <c:f>Sheet2!$H$6:$H$8</c:f>
              <c:strCache>
                <c:ptCount val="1"/>
                <c:pt idx="0">
                  <c:v>Involuntary - Yourself book budget product.</c:v>
                </c:pt>
              </c:strCache>
            </c:strRef>
          </c:tx>
          <c:spPr>
            <a:solidFill>
              <a:schemeClr val="accent1">
                <a:lumMod val="6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Sheet2!$H$9:$H$156</c:f>
              <c:numCache>
                <c:formatCode>General</c:formatCode>
                <c:ptCount val="49"/>
                <c:pt idx="0">
                  <c:v>1</c:v>
                </c:pt>
              </c:numCache>
            </c:numRef>
          </c:val>
          <c:extLst>
            <c:ext xmlns:c16="http://schemas.microsoft.com/office/drawing/2014/chart" uri="{C3380CC4-5D6E-409C-BE32-E72D297353CC}">
              <c16:uniqueId val="{00000006-FDE9-4B48-8066-33BF8FD37E36}"/>
            </c:ext>
          </c:extLst>
        </c:ser>
        <c:ser>
          <c:idx val="7"/>
          <c:order val="7"/>
          <c:tx>
            <c:strRef>
              <c:f>Sheet2!$J$6:$J$8</c:f>
              <c:strCache>
                <c:ptCount val="1"/>
                <c:pt idx="0">
                  <c:v>Resignation - Base scene central unit per argue. Might last of.</c:v>
                </c:pt>
              </c:strCache>
            </c:strRef>
          </c:tx>
          <c:spPr>
            <a:solidFill>
              <a:schemeClr val="accent2">
                <a:lumMod val="6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Sheet2!$J$9:$J$156</c:f>
              <c:numCache>
                <c:formatCode>General</c:formatCode>
                <c:ptCount val="49"/>
                <c:pt idx="30">
                  <c:v>1</c:v>
                </c:pt>
              </c:numCache>
            </c:numRef>
          </c:val>
          <c:extLst>
            <c:ext xmlns:c16="http://schemas.microsoft.com/office/drawing/2014/chart" uri="{C3380CC4-5D6E-409C-BE32-E72D297353CC}">
              <c16:uniqueId val="{00000007-FDE9-4B48-8066-33BF8FD37E36}"/>
            </c:ext>
          </c:extLst>
        </c:ser>
        <c:ser>
          <c:idx val="8"/>
          <c:order val="8"/>
          <c:tx>
            <c:strRef>
              <c:f>Sheet2!$K$6:$K$8</c:f>
              <c:strCache>
                <c:ptCount val="1"/>
                <c:pt idx="0">
                  <c:v>Resignation - Cause military a sense. Doctor property may.</c:v>
                </c:pt>
              </c:strCache>
            </c:strRef>
          </c:tx>
          <c:spPr>
            <a:solidFill>
              <a:schemeClr val="accent3">
                <a:lumMod val="6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Sheet2!$K$9:$K$156</c:f>
              <c:numCache>
                <c:formatCode>General</c:formatCode>
                <c:ptCount val="49"/>
                <c:pt idx="40">
                  <c:v>1</c:v>
                </c:pt>
              </c:numCache>
            </c:numRef>
          </c:val>
          <c:extLst>
            <c:ext xmlns:c16="http://schemas.microsoft.com/office/drawing/2014/chart" uri="{C3380CC4-5D6E-409C-BE32-E72D297353CC}">
              <c16:uniqueId val="{00000008-FDE9-4B48-8066-33BF8FD37E36}"/>
            </c:ext>
          </c:extLst>
        </c:ser>
        <c:ser>
          <c:idx val="9"/>
          <c:order val="9"/>
          <c:tx>
            <c:strRef>
              <c:f>Sheet2!$L$6:$L$8</c:f>
              <c:strCache>
                <c:ptCount val="1"/>
                <c:pt idx="0">
                  <c:v>Resignation - Degree wish science when thing week old.</c:v>
                </c:pt>
              </c:strCache>
            </c:strRef>
          </c:tx>
          <c:spPr>
            <a:solidFill>
              <a:schemeClr val="accent4">
                <a:lumMod val="6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Sheet2!$L$9:$L$156</c:f>
              <c:numCache>
                <c:formatCode>General</c:formatCode>
                <c:ptCount val="49"/>
                <c:pt idx="48">
                  <c:v>1</c:v>
                </c:pt>
              </c:numCache>
            </c:numRef>
          </c:val>
          <c:extLst>
            <c:ext xmlns:c16="http://schemas.microsoft.com/office/drawing/2014/chart" uri="{C3380CC4-5D6E-409C-BE32-E72D297353CC}">
              <c16:uniqueId val="{00000009-FDE9-4B48-8066-33BF8FD37E36}"/>
            </c:ext>
          </c:extLst>
        </c:ser>
        <c:ser>
          <c:idx val="10"/>
          <c:order val="10"/>
          <c:tx>
            <c:strRef>
              <c:f>Sheet2!$M$6:$M$8</c:f>
              <c:strCache>
                <c:ptCount val="1"/>
                <c:pt idx="0">
                  <c:v>Resignation - Expert challenge education air none money wide.</c:v>
                </c:pt>
              </c:strCache>
            </c:strRef>
          </c:tx>
          <c:spPr>
            <a:solidFill>
              <a:schemeClr val="accent5">
                <a:lumMod val="6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Sheet2!$M$9:$M$156</c:f>
              <c:numCache>
                <c:formatCode>General</c:formatCode>
                <c:ptCount val="49"/>
                <c:pt idx="46">
                  <c:v>1</c:v>
                </c:pt>
              </c:numCache>
            </c:numRef>
          </c:val>
          <c:extLst>
            <c:ext xmlns:c16="http://schemas.microsoft.com/office/drawing/2014/chart" uri="{C3380CC4-5D6E-409C-BE32-E72D297353CC}">
              <c16:uniqueId val="{0000000A-FDE9-4B48-8066-33BF8FD37E36}"/>
            </c:ext>
          </c:extLst>
        </c:ser>
        <c:ser>
          <c:idx val="11"/>
          <c:order val="11"/>
          <c:tx>
            <c:strRef>
              <c:f>Sheet2!$N$6:$N$8</c:f>
              <c:strCache>
                <c:ptCount val="1"/>
                <c:pt idx="0">
                  <c:v>Resignation - Pm local take example fund. Small heavy listen.</c:v>
                </c:pt>
              </c:strCache>
            </c:strRef>
          </c:tx>
          <c:spPr>
            <a:solidFill>
              <a:schemeClr val="accent6">
                <a:lumMod val="6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Sheet2!$N$9:$N$156</c:f>
              <c:numCache>
                <c:formatCode>General</c:formatCode>
                <c:ptCount val="49"/>
                <c:pt idx="11">
                  <c:v>1</c:v>
                </c:pt>
              </c:numCache>
            </c:numRef>
          </c:val>
          <c:extLst>
            <c:ext xmlns:c16="http://schemas.microsoft.com/office/drawing/2014/chart" uri="{C3380CC4-5D6E-409C-BE32-E72D297353CC}">
              <c16:uniqueId val="{0000000B-FDE9-4B48-8066-33BF8FD37E36}"/>
            </c:ext>
          </c:extLst>
        </c:ser>
        <c:ser>
          <c:idx val="12"/>
          <c:order val="12"/>
          <c:tx>
            <c:strRef>
              <c:f>Sheet2!$O$6:$O$8</c:f>
              <c:strCache>
                <c:ptCount val="1"/>
                <c:pt idx="0">
                  <c:v>Resignation - Right cut matter arrive difference.</c:v>
                </c:pt>
              </c:strCache>
            </c:strRef>
          </c:tx>
          <c:spPr>
            <a:solidFill>
              <a:schemeClr val="accent1">
                <a:lumMod val="80000"/>
                <a:lumOff val="2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Sheet2!$O$9:$O$156</c:f>
              <c:numCache>
                <c:formatCode>General</c:formatCode>
                <c:ptCount val="49"/>
                <c:pt idx="41">
                  <c:v>1</c:v>
                </c:pt>
              </c:numCache>
            </c:numRef>
          </c:val>
          <c:extLst>
            <c:ext xmlns:c16="http://schemas.microsoft.com/office/drawing/2014/chart" uri="{C3380CC4-5D6E-409C-BE32-E72D297353CC}">
              <c16:uniqueId val="{0000000C-FDE9-4B48-8066-33BF8FD37E36}"/>
            </c:ext>
          </c:extLst>
        </c:ser>
        <c:ser>
          <c:idx val="13"/>
          <c:order val="13"/>
          <c:tx>
            <c:strRef>
              <c:f>Sheet2!$P$6:$P$8</c:f>
              <c:strCache>
                <c:ptCount val="1"/>
                <c:pt idx="0">
                  <c:v>Resignation - Summer personal bag.</c:v>
                </c:pt>
              </c:strCache>
            </c:strRef>
          </c:tx>
          <c:spPr>
            <a:solidFill>
              <a:schemeClr val="accent2">
                <a:lumMod val="80000"/>
                <a:lumOff val="2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Sheet2!$P$9:$P$156</c:f>
              <c:numCache>
                <c:formatCode>General</c:formatCode>
                <c:ptCount val="49"/>
                <c:pt idx="24">
                  <c:v>1</c:v>
                </c:pt>
              </c:numCache>
            </c:numRef>
          </c:val>
          <c:extLst>
            <c:ext xmlns:c16="http://schemas.microsoft.com/office/drawing/2014/chart" uri="{C3380CC4-5D6E-409C-BE32-E72D297353CC}">
              <c16:uniqueId val="{0000000D-FDE9-4B48-8066-33BF8FD37E36}"/>
            </c:ext>
          </c:extLst>
        </c:ser>
        <c:ser>
          <c:idx val="14"/>
          <c:order val="14"/>
          <c:tx>
            <c:strRef>
              <c:f>Sheet2!$R$6:$R$8</c:f>
              <c:strCache>
                <c:ptCount val="1"/>
                <c:pt idx="0">
                  <c:v>Retirement - Alone once than. More condition pay far.</c:v>
                </c:pt>
              </c:strCache>
            </c:strRef>
          </c:tx>
          <c:spPr>
            <a:solidFill>
              <a:schemeClr val="accent3">
                <a:lumMod val="80000"/>
                <a:lumOff val="2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Sheet2!$R$9:$R$156</c:f>
              <c:numCache>
                <c:formatCode>General</c:formatCode>
                <c:ptCount val="49"/>
                <c:pt idx="14">
                  <c:v>1</c:v>
                </c:pt>
              </c:numCache>
            </c:numRef>
          </c:val>
          <c:extLst>
            <c:ext xmlns:c16="http://schemas.microsoft.com/office/drawing/2014/chart" uri="{C3380CC4-5D6E-409C-BE32-E72D297353CC}">
              <c16:uniqueId val="{0000000E-FDE9-4B48-8066-33BF8FD37E36}"/>
            </c:ext>
          </c:extLst>
        </c:ser>
        <c:ser>
          <c:idx val="15"/>
          <c:order val="15"/>
          <c:tx>
            <c:strRef>
              <c:f>Sheet2!$S$6:$S$8</c:f>
              <c:strCache>
                <c:ptCount val="1"/>
                <c:pt idx="0">
                  <c:v>Retirement - Fear particular method stage.</c:v>
                </c:pt>
              </c:strCache>
            </c:strRef>
          </c:tx>
          <c:spPr>
            <a:solidFill>
              <a:schemeClr val="accent4">
                <a:lumMod val="80000"/>
                <a:lumOff val="2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Sheet2!$S$9:$S$156</c:f>
              <c:numCache>
                <c:formatCode>General</c:formatCode>
                <c:ptCount val="49"/>
                <c:pt idx="26">
                  <c:v>1</c:v>
                </c:pt>
              </c:numCache>
            </c:numRef>
          </c:val>
          <c:extLst>
            <c:ext xmlns:c16="http://schemas.microsoft.com/office/drawing/2014/chart" uri="{C3380CC4-5D6E-409C-BE32-E72D297353CC}">
              <c16:uniqueId val="{0000000F-FDE9-4B48-8066-33BF8FD37E36}"/>
            </c:ext>
          </c:extLst>
        </c:ser>
        <c:ser>
          <c:idx val="16"/>
          <c:order val="16"/>
          <c:tx>
            <c:strRef>
              <c:f>Sheet2!$T$6:$T$8</c:f>
              <c:strCache>
                <c:ptCount val="1"/>
                <c:pt idx="0">
                  <c:v>Retirement - List class mind.</c:v>
                </c:pt>
              </c:strCache>
            </c:strRef>
          </c:tx>
          <c:spPr>
            <a:solidFill>
              <a:schemeClr val="accent5">
                <a:lumMod val="80000"/>
                <a:lumOff val="2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Sheet2!$T$9:$T$156</c:f>
              <c:numCache>
                <c:formatCode>General</c:formatCode>
                <c:ptCount val="49"/>
                <c:pt idx="2">
                  <c:v>1</c:v>
                </c:pt>
              </c:numCache>
            </c:numRef>
          </c:val>
          <c:extLst>
            <c:ext xmlns:c16="http://schemas.microsoft.com/office/drawing/2014/chart" uri="{C3380CC4-5D6E-409C-BE32-E72D297353CC}">
              <c16:uniqueId val="{00000010-FDE9-4B48-8066-33BF8FD37E36}"/>
            </c:ext>
          </c:extLst>
        </c:ser>
        <c:ser>
          <c:idx val="17"/>
          <c:order val="17"/>
          <c:tx>
            <c:strRef>
              <c:f>Sheet2!$U$6:$U$8</c:f>
              <c:strCache>
                <c:ptCount val="1"/>
                <c:pt idx="0">
                  <c:v>Retirement - Paper can score else investment.</c:v>
                </c:pt>
              </c:strCache>
            </c:strRef>
          </c:tx>
          <c:spPr>
            <a:solidFill>
              <a:schemeClr val="accent6">
                <a:lumMod val="80000"/>
                <a:lumOff val="2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Sheet2!$U$9:$U$156</c:f>
              <c:numCache>
                <c:formatCode>General</c:formatCode>
                <c:ptCount val="49"/>
                <c:pt idx="25">
                  <c:v>1</c:v>
                </c:pt>
              </c:numCache>
            </c:numRef>
          </c:val>
          <c:extLst>
            <c:ext xmlns:c16="http://schemas.microsoft.com/office/drawing/2014/chart" uri="{C3380CC4-5D6E-409C-BE32-E72D297353CC}">
              <c16:uniqueId val="{00000011-FDE9-4B48-8066-33BF8FD37E36}"/>
            </c:ext>
          </c:extLst>
        </c:ser>
        <c:ser>
          <c:idx val="18"/>
          <c:order val="18"/>
          <c:tx>
            <c:strRef>
              <c:f>Sheet2!$V$6:$V$8</c:f>
              <c:strCache>
                <c:ptCount val="1"/>
                <c:pt idx="0">
                  <c:v>Retirement - Science end approach democratic treatment.</c:v>
                </c:pt>
              </c:strCache>
            </c:strRef>
          </c:tx>
          <c:spPr>
            <a:solidFill>
              <a:schemeClr val="accent1">
                <a:lumMod val="8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Sheet2!$V$9:$V$156</c:f>
              <c:numCache>
                <c:formatCode>General</c:formatCode>
                <c:ptCount val="49"/>
                <c:pt idx="42">
                  <c:v>1</c:v>
                </c:pt>
              </c:numCache>
            </c:numRef>
          </c:val>
          <c:extLst>
            <c:ext xmlns:c16="http://schemas.microsoft.com/office/drawing/2014/chart" uri="{C3380CC4-5D6E-409C-BE32-E72D297353CC}">
              <c16:uniqueId val="{00000012-FDE9-4B48-8066-33BF8FD37E36}"/>
            </c:ext>
          </c:extLst>
        </c:ser>
        <c:ser>
          <c:idx val="19"/>
          <c:order val="19"/>
          <c:tx>
            <c:strRef>
              <c:f>Sheet2!$W$6:$W$8</c:f>
              <c:strCache>
                <c:ptCount val="1"/>
                <c:pt idx="0">
                  <c:v>Retirement - Sign figure employee card education.</c:v>
                </c:pt>
              </c:strCache>
            </c:strRef>
          </c:tx>
          <c:spPr>
            <a:solidFill>
              <a:schemeClr val="accent2">
                <a:lumMod val="8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Sheet2!$W$9:$W$156</c:f>
              <c:numCache>
                <c:formatCode>General</c:formatCode>
                <c:ptCount val="49"/>
                <c:pt idx="12">
                  <c:v>1</c:v>
                </c:pt>
              </c:numCache>
            </c:numRef>
          </c:val>
          <c:extLst>
            <c:ext xmlns:c16="http://schemas.microsoft.com/office/drawing/2014/chart" uri="{C3380CC4-5D6E-409C-BE32-E72D297353CC}">
              <c16:uniqueId val="{00000013-FDE9-4B48-8066-33BF8FD37E36}"/>
            </c:ext>
          </c:extLst>
        </c:ser>
        <c:ser>
          <c:idx val="20"/>
          <c:order val="20"/>
          <c:tx>
            <c:strRef>
              <c:f>Sheet2!$X$6:$X$8</c:f>
              <c:strCache>
                <c:ptCount val="1"/>
                <c:pt idx="0">
                  <c:v>Retirement - Speak professor statement result.</c:v>
                </c:pt>
              </c:strCache>
            </c:strRef>
          </c:tx>
          <c:spPr>
            <a:solidFill>
              <a:schemeClr val="accent3">
                <a:lumMod val="8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Sheet2!$X$9:$X$156</c:f>
              <c:numCache>
                <c:formatCode>General</c:formatCode>
                <c:ptCount val="49"/>
                <c:pt idx="16">
                  <c:v>1</c:v>
                </c:pt>
              </c:numCache>
            </c:numRef>
          </c:val>
          <c:extLst>
            <c:ext xmlns:c16="http://schemas.microsoft.com/office/drawing/2014/chart" uri="{C3380CC4-5D6E-409C-BE32-E72D297353CC}">
              <c16:uniqueId val="{00000014-FDE9-4B48-8066-33BF8FD37E36}"/>
            </c:ext>
          </c:extLst>
        </c:ser>
        <c:ser>
          <c:idx val="21"/>
          <c:order val="21"/>
          <c:tx>
            <c:strRef>
              <c:f>Sheet2!$Z$6:$Z$8</c:f>
              <c:strCache>
                <c:ptCount val="1"/>
                <c:pt idx="0">
                  <c:v>Unk - (blank)</c:v>
                </c:pt>
              </c:strCache>
            </c:strRef>
          </c:tx>
          <c:spPr>
            <a:solidFill>
              <a:schemeClr val="accent4">
                <a:lumMod val="8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Sheet2!$Z$9:$Z$156</c:f>
              <c:numCache>
                <c:formatCode>General</c:formatCode>
                <c:ptCount val="49"/>
                <c:pt idx="1">
                  <c:v>1</c:v>
                </c:pt>
                <c:pt idx="3">
                  <c:v>1</c:v>
                </c:pt>
                <c:pt idx="4">
                  <c:v>1</c:v>
                </c:pt>
                <c:pt idx="7">
                  <c:v>1</c:v>
                </c:pt>
                <c:pt idx="9">
                  <c:v>1</c:v>
                </c:pt>
                <c:pt idx="10">
                  <c:v>1</c:v>
                </c:pt>
                <c:pt idx="15">
                  <c:v>1</c:v>
                </c:pt>
                <c:pt idx="18">
                  <c:v>1</c:v>
                </c:pt>
                <c:pt idx="19">
                  <c:v>1</c:v>
                </c:pt>
                <c:pt idx="21">
                  <c:v>1</c:v>
                </c:pt>
                <c:pt idx="22">
                  <c:v>1</c:v>
                </c:pt>
                <c:pt idx="23">
                  <c:v>1</c:v>
                </c:pt>
                <c:pt idx="29">
                  <c:v>1</c:v>
                </c:pt>
                <c:pt idx="32">
                  <c:v>1</c:v>
                </c:pt>
                <c:pt idx="33">
                  <c:v>1</c:v>
                </c:pt>
                <c:pt idx="34">
                  <c:v>1</c:v>
                </c:pt>
                <c:pt idx="35">
                  <c:v>1</c:v>
                </c:pt>
                <c:pt idx="36">
                  <c:v>1</c:v>
                </c:pt>
                <c:pt idx="37">
                  <c:v>1</c:v>
                </c:pt>
                <c:pt idx="38">
                  <c:v>1</c:v>
                </c:pt>
                <c:pt idx="39">
                  <c:v>1</c:v>
                </c:pt>
                <c:pt idx="44">
                  <c:v>1</c:v>
                </c:pt>
                <c:pt idx="45">
                  <c:v>1</c:v>
                </c:pt>
                <c:pt idx="47">
                  <c:v>1</c:v>
                </c:pt>
              </c:numCache>
            </c:numRef>
          </c:val>
          <c:extLst>
            <c:ext xmlns:c16="http://schemas.microsoft.com/office/drawing/2014/chart" uri="{C3380CC4-5D6E-409C-BE32-E72D297353CC}">
              <c16:uniqueId val="{00000015-FDE9-4B48-8066-33BF8FD37E36}"/>
            </c:ext>
          </c:extLst>
        </c:ser>
        <c:ser>
          <c:idx val="22"/>
          <c:order val="22"/>
          <c:tx>
            <c:strRef>
              <c:f>Sheet2!$AB$6:$AB$8</c:f>
              <c:strCache>
                <c:ptCount val="1"/>
                <c:pt idx="0">
                  <c:v>Voluntary - Several young whether that expert.</c:v>
                </c:pt>
              </c:strCache>
            </c:strRef>
          </c:tx>
          <c:spPr>
            <a:solidFill>
              <a:schemeClr val="accent5">
                <a:lumMod val="8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Sheet2!$AB$9:$AB$156</c:f>
              <c:numCache>
                <c:formatCode>General</c:formatCode>
                <c:ptCount val="49"/>
                <c:pt idx="13">
                  <c:v>1</c:v>
                </c:pt>
              </c:numCache>
            </c:numRef>
          </c:val>
          <c:extLst>
            <c:ext xmlns:c16="http://schemas.microsoft.com/office/drawing/2014/chart" uri="{C3380CC4-5D6E-409C-BE32-E72D297353CC}">
              <c16:uniqueId val="{00000016-FDE9-4B48-8066-33BF8FD37E36}"/>
            </c:ext>
          </c:extLst>
        </c:ser>
        <c:ser>
          <c:idx val="23"/>
          <c:order val="23"/>
          <c:tx>
            <c:strRef>
              <c:f>Sheet2!$AC$6:$AC$8</c:f>
              <c:strCache>
                <c:ptCount val="1"/>
                <c:pt idx="0">
                  <c:v>Voluntary - Station another son positive.</c:v>
                </c:pt>
              </c:strCache>
            </c:strRef>
          </c:tx>
          <c:spPr>
            <a:solidFill>
              <a:schemeClr val="accent6">
                <a:lumMod val="8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Sheet2!$AC$9:$AC$156</c:f>
              <c:numCache>
                <c:formatCode>General</c:formatCode>
                <c:ptCount val="49"/>
                <c:pt idx="8">
                  <c:v>1</c:v>
                </c:pt>
              </c:numCache>
            </c:numRef>
          </c:val>
          <c:extLst>
            <c:ext xmlns:c16="http://schemas.microsoft.com/office/drawing/2014/chart" uri="{C3380CC4-5D6E-409C-BE32-E72D297353CC}">
              <c16:uniqueId val="{00000017-FDE9-4B48-8066-33BF8FD37E36}"/>
            </c:ext>
          </c:extLst>
        </c:ser>
        <c:ser>
          <c:idx val="24"/>
          <c:order val="24"/>
          <c:tx>
            <c:strRef>
              <c:f>Sheet2!$AD$6:$AD$8</c:f>
              <c:strCache>
                <c:ptCount val="1"/>
                <c:pt idx="0">
                  <c:v>Voluntary - Visit foot nearly radio treatment.</c:v>
                </c:pt>
              </c:strCache>
            </c:strRef>
          </c:tx>
          <c:spPr>
            <a:solidFill>
              <a:schemeClr val="accent1">
                <a:lumMod val="60000"/>
                <a:lumOff val="4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Sheet2!$AD$9:$AD$156</c:f>
              <c:numCache>
                <c:formatCode>General</c:formatCode>
                <c:ptCount val="49"/>
                <c:pt idx="6">
                  <c:v>1</c:v>
                </c:pt>
              </c:numCache>
            </c:numRef>
          </c:val>
          <c:extLst>
            <c:ext xmlns:c16="http://schemas.microsoft.com/office/drawing/2014/chart" uri="{C3380CC4-5D6E-409C-BE32-E72D297353CC}">
              <c16:uniqueId val="{00000018-FDE9-4B48-8066-33BF8FD37E36}"/>
            </c:ext>
          </c:extLst>
        </c:ser>
        <c:ser>
          <c:idx val="25"/>
          <c:order val="25"/>
          <c:tx>
            <c:strRef>
              <c:f>Sheet2!$AE$6:$AE$8</c:f>
              <c:strCache>
                <c:ptCount val="1"/>
                <c:pt idx="0">
                  <c:v>Voluntary - Wall body wonder successful.</c:v>
                </c:pt>
              </c:strCache>
            </c:strRef>
          </c:tx>
          <c:spPr>
            <a:solidFill>
              <a:schemeClr val="accent2">
                <a:lumMod val="60000"/>
                <a:lumOff val="40000"/>
              </a:schemeClr>
            </a:solidFill>
            <a:ln>
              <a:noFill/>
            </a:ln>
            <a:effectLst/>
          </c:spPr>
          <c:invertIfNegative val="0"/>
          <c:cat>
            <c:multiLvlStrRef>
              <c:f>Sheet2!$A$9:$A$156</c:f>
              <c:multiLvlStrCache>
                <c:ptCount val="49"/>
                <c:lvl>
                  <c:pt idx="0">
                    <c:v>Area Sales Manager</c:v>
                  </c:pt>
                  <c:pt idx="1">
                    <c:v>Area Sales Manager</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Production Technician I</c:v>
                  </c:pt>
                  <c:pt idx="38">
                    <c:v>Area Sales Manager</c:v>
                  </c:pt>
                  <c:pt idx="39">
                    <c:v>Area Sales Manager</c:v>
                  </c:pt>
                  <c:pt idx="40">
                    <c:v>Area Sales Manager</c:v>
                  </c:pt>
                  <c:pt idx="41">
                    <c:v>Area Sales Manager</c:v>
                  </c:pt>
                  <c:pt idx="42">
                    <c:v>Area Sales Manager</c:v>
                  </c:pt>
                  <c:pt idx="43">
                    <c:v>Area Sales Manager</c:v>
                  </c:pt>
                  <c:pt idx="44">
                    <c:v>Production Technician I</c:v>
                  </c:pt>
                  <c:pt idx="45">
                    <c:v>Area Sales Manager</c:v>
                  </c:pt>
                  <c:pt idx="46">
                    <c:v>Area Sales Manager</c:v>
                  </c:pt>
                  <c:pt idx="47">
                    <c:v>Area Sales Manager</c:v>
                  </c:pt>
                  <c:pt idx="48">
                    <c:v>Area Sales Manager</c:v>
                  </c:pt>
                </c:lvl>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IT/IS</c:v>
                  </c:pt>
                  <c:pt idx="13">
                    <c:v>Sales</c:v>
                  </c:pt>
                  <c:pt idx="14">
                    <c:v>Sales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IT/IS</c:v>
                  </c:pt>
                  <c:pt idx="27">
                    <c:v>IT/IS</c:v>
                  </c:pt>
                  <c:pt idx="28">
                    <c:v>Sales</c:v>
                  </c:pt>
                  <c:pt idx="29">
                    <c:v>IT/IS</c:v>
                  </c:pt>
                  <c:pt idx="30">
                    <c:v>Sales</c:v>
                  </c:pt>
                  <c:pt idx="31">
                    <c:v>Sales</c:v>
                  </c:pt>
                  <c:pt idx="32">
                    <c:v>Sales</c:v>
                  </c:pt>
                  <c:pt idx="33">
                    <c:v>Sales</c:v>
                  </c:pt>
                  <c:pt idx="34">
                    <c:v>Sales</c:v>
                  </c:pt>
                  <c:pt idx="35">
                    <c:v>Sales</c:v>
                  </c:pt>
                  <c:pt idx="36">
                    <c:v>Sales</c:v>
                  </c:pt>
                  <c:pt idx="37">
                    <c:v>Production       </c:v>
                  </c:pt>
                  <c:pt idx="38">
                    <c:v>Sales</c:v>
                  </c:pt>
                  <c:pt idx="39">
                    <c:v>Sales</c:v>
                  </c:pt>
                  <c:pt idx="40">
                    <c:v>Sales</c:v>
                  </c:pt>
                  <c:pt idx="41">
                    <c:v>Sales</c:v>
                  </c:pt>
                  <c:pt idx="42">
                    <c:v>Sales</c:v>
                  </c:pt>
                  <c:pt idx="43">
                    <c:v>Sales</c:v>
                  </c:pt>
                  <c:pt idx="44">
                    <c:v>Production       </c:v>
                  </c:pt>
                  <c:pt idx="45">
                    <c:v>Sales</c:v>
                  </c:pt>
                  <c:pt idx="46">
                    <c:v>Sales</c:v>
                  </c:pt>
                  <c:pt idx="47">
                    <c:v>Sales</c:v>
                  </c:pt>
                  <c:pt idx="48">
                    <c:v>Sales</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pt idx="14">
                    <c:v>Dheepa</c:v>
                  </c:pt>
                  <c:pt idx="15">
                    <c:v>Edward</c:v>
                  </c:pt>
                  <c:pt idx="16">
                    <c:v>Esteban</c:v>
                  </c:pt>
                  <c:pt idx="17">
                    <c:v>Gerald</c:v>
                  </c:pt>
                  <c:pt idx="18">
                    <c:v>Hector</c:v>
                  </c:pt>
                  <c:pt idx="19">
                    <c:v>Jac</c:v>
                  </c:pt>
                  <c:pt idx="20">
                    <c:v>James</c:v>
                  </c:pt>
                  <c:pt idx="21">
                    <c:v>Jasmine</c:v>
                  </c:pt>
                  <c:pt idx="22">
                    <c:v>Jaydon</c:v>
                  </c:pt>
                  <c:pt idx="23">
                    <c:v>Jonathan</c:v>
                  </c:pt>
                  <c:pt idx="24">
                    <c:v>Joseph</c:v>
                  </c:pt>
                  <c:pt idx="25">
                    <c:v>Kayden</c:v>
                  </c:pt>
                  <c:pt idx="26">
                    <c:v>Kaylah</c:v>
                  </c:pt>
                  <c:pt idx="27">
                    <c:v>Kristen</c:v>
                  </c:pt>
                  <c:pt idx="28">
                    <c:v>Latia</c:v>
                  </c:pt>
                  <c:pt idx="29">
                    <c:v>Leon</c:v>
                  </c:pt>
                  <c:pt idx="30">
                    <c:v>Lincoln</c:v>
                  </c:pt>
                  <c:pt idx="31">
                    <c:v>Mariela</c:v>
                  </c:pt>
                  <c:pt idx="32">
                    <c:v>Maruk</c:v>
                  </c:pt>
                  <c:pt idx="33">
                    <c:v>Michael</c:v>
                  </c:pt>
                  <c:pt idx="34">
                    <c:v>Milton</c:v>
                  </c:pt>
                  <c:pt idx="35">
                    <c:v>Myriam</c:v>
                  </c:pt>
                  <c:pt idx="36">
                    <c:v>Nevaeh</c:v>
                  </c:pt>
                  <c:pt idx="37">
                    <c:v>Paula</c:v>
                  </c:pt>
                  <c:pt idx="38">
                    <c:v>Prater</c:v>
                  </c:pt>
                  <c:pt idx="39">
                    <c:v>Reid</c:v>
                  </c:pt>
                  <c:pt idx="40">
                    <c:v>Reilly</c:v>
                  </c:pt>
                  <c:pt idx="41">
                    <c:v>Ryland</c:v>
                  </c:pt>
                  <c:pt idx="42">
                    <c:v>Saniya</c:v>
                  </c:pt>
                  <c:pt idx="43">
                    <c:v>Sharlene</c:v>
                  </c:pt>
                  <c:pt idx="44">
                    <c:v>Uriah</c:v>
                  </c:pt>
                  <c:pt idx="45">
                    <c:v>Valentin</c:v>
                  </c:pt>
                  <c:pt idx="46">
                    <c:v>Vance</c:v>
                  </c:pt>
                  <c:pt idx="47">
                    <c:v>Willow</c:v>
                  </c:pt>
                  <c:pt idx="48">
                    <c:v>Xana</c:v>
                  </c:pt>
                </c:lvl>
              </c:multiLvlStrCache>
            </c:multiLvlStrRef>
          </c:cat>
          <c:val>
            <c:numRef>
              <c:f>Sheet2!$AE$9:$AE$156</c:f>
              <c:numCache>
                <c:formatCode>General</c:formatCode>
                <c:ptCount val="49"/>
                <c:pt idx="27">
                  <c:v>1</c:v>
                </c:pt>
              </c:numCache>
            </c:numRef>
          </c:val>
          <c:extLst>
            <c:ext xmlns:c16="http://schemas.microsoft.com/office/drawing/2014/chart" uri="{C3380CC4-5D6E-409C-BE32-E72D297353CC}">
              <c16:uniqueId val="{00000019-FDE9-4B48-8066-33BF8FD37E36}"/>
            </c:ext>
          </c:extLst>
        </c:ser>
        <c:dLbls>
          <c:showLegendKey val="0"/>
          <c:showVal val="0"/>
          <c:showCatName val="0"/>
          <c:showSerName val="0"/>
          <c:showPercent val="0"/>
          <c:showBubbleSize val="0"/>
        </c:dLbls>
        <c:gapWidth val="219"/>
        <c:overlap val="-27"/>
        <c:axId val="536946768"/>
        <c:axId val="536951088"/>
      </c:barChart>
      <c:catAx>
        <c:axId val="53694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951088"/>
        <c:crosses val="autoZero"/>
        <c:auto val="1"/>
        <c:lblAlgn val="ctr"/>
        <c:lblOffset val="100"/>
        <c:noMultiLvlLbl val="0"/>
      </c:catAx>
      <c:valAx>
        <c:axId val="536951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946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1747837" y="3290233"/>
            <a:ext cx="8610600" cy="1938992"/>
          </a:xfrm>
          <a:prstGeom prst="rect">
            <a:avLst/>
          </a:prstGeom>
          <a:noFill/>
        </p:spPr>
        <p:txBody>
          <a:bodyPr wrap="square" rtlCol="0">
            <a:spAutoFit/>
          </a:bodyPr>
          <a:lstStyle/>
          <a:p>
            <a:r>
              <a:rPr lang="en-US" sz="2400" dirty="0"/>
              <a:t>STUDENT NAME: </a:t>
            </a:r>
            <a:r>
              <a:rPr lang="en-US" sz="2400" dirty="0" err="1"/>
              <a:t>Swetha.P</a:t>
            </a:r>
            <a:endParaRPr lang="en-US" sz="2400" dirty="0"/>
          </a:p>
          <a:p>
            <a:r>
              <a:rPr lang="en-US" sz="2400" dirty="0"/>
              <a:t>REGISTER NO: 312217077(asunm1659312217077)</a:t>
            </a:r>
          </a:p>
          <a:p>
            <a:r>
              <a:rPr lang="en-US" sz="2400" dirty="0"/>
              <a:t>DEPARTMENT:  B.COM(GENERAL)</a:t>
            </a:r>
          </a:p>
          <a:p>
            <a:r>
              <a:rPr lang="en-US" sz="2400" dirty="0"/>
              <a:t>COLLEGE:  </a:t>
            </a:r>
            <a:r>
              <a:rPr lang="en-US" sz="2400" dirty="0" err="1"/>
              <a:t>Shri</a:t>
            </a:r>
            <a:r>
              <a:rPr lang="en-US" sz="2400" dirty="0"/>
              <a:t> </a:t>
            </a:r>
            <a:r>
              <a:rPr lang="en-US" sz="2400" dirty="0" err="1"/>
              <a:t>krishnaswamy</a:t>
            </a:r>
            <a:r>
              <a:rPr lang="en-US" sz="2400" dirty="0"/>
              <a:t>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810896" y="150424"/>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0600" y="1389161"/>
            <a:ext cx="6096000" cy="4401205"/>
          </a:xfrm>
          <a:prstGeom prst="rect">
            <a:avLst/>
          </a:prstGeom>
        </p:spPr>
        <p:txBody>
          <a:bodyPr>
            <a:spAutoFit/>
          </a:bodyPr>
          <a:lstStyle/>
          <a:p>
            <a:r>
              <a:rPr lang="en-IN" sz="2800" dirty="0">
                <a:solidFill>
                  <a:srgbClr val="000000"/>
                </a:solidFill>
              </a:rPr>
              <a:t>Prepare Data: Ensure you have columns like Employee ID, Department, Hire Date, Termination Date, Reason for Leaving, etc.</a:t>
            </a:r>
          </a:p>
          <a:p>
            <a:endParaRPr lang="en-IN" sz="2800" dirty="0">
              <a:solidFill>
                <a:srgbClr val="000000"/>
              </a:solidFill>
            </a:endParaRPr>
          </a:p>
          <a:p>
            <a:r>
              <a:rPr lang="en-IN" sz="2800" dirty="0">
                <a:solidFill>
                  <a:srgbClr val="000000"/>
                </a:solidFill>
              </a:rPr>
              <a:t>Create Pivot Table: Insert a pivot table using your data.</a:t>
            </a:r>
          </a:p>
          <a:p>
            <a:endParaRPr lang="en-US" sz="2800" dirty="0"/>
          </a:p>
          <a:p>
            <a:endParaRPr lang="en-US" sz="2800" dirty="0"/>
          </a:p>
          <a:p>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2270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 name="Text Box 9"/>
          <p:cNvSpPr txBox="1"/>
          <p:nvPr/>
        </p:nvSpPr>
        <p:spPr>
          <a:xfrm>
            <a:off x="2336800" y="2565400"/>
            <a:ext cx="4064000" cy="368300"/>
          </a:xfrm>
          <a:prstGeom prst="rect">
            <a:avLst/>
          </a:prstGeom>
          <a:noFill/>
        </p:spPr>
        <p:txBody>
          <a:bodyPr wrap="square" rtlCol="0">
            <a:spAutoFit/>
          </a:bodyPr>
          <a:lstStyle/>
          <a:p>
            <a:endParaRPr lang="en-US"/>
          </a:p>
        </p:txBody>
      </p:sp>
      <p:sp>
        <p:nvSpPr>
          <p:cNvPr id="11" name="Text Box 10"/>
          <p:cNvSpPr txBox="1"/>
          <p:nvPr/>
        </p:nvSpPr>
        <p:spPr>
          <a:xfrm>
            <a:off x="2209800" y="2438400"/>
            <a:ext cx="4064000" cy="368300"/>
          </a:xfrm>
          <a:prstGeom prst="rect">
            <a:avLst/>
          </a:prstGeom>
          <a:noFill/>
        </p:spPr>
        <p:txBody>
          <a:bodyPr wrap="square" rtlCol="0">
            <a:spAutoFit/>
          </a:bodyPr>
          <a:lstStyle/>
          <a:p>
            <a:endParaRPr lang="en-US"/>
          </a:p>
        </p:txBody>
      </p:sp>
      <p:graphicFrame>
        <p:nvGraphicFramePr>
          <p:cNvPr id="8" name="Chart 7">
            <a:extLst>
              <a:ext uri="{FF2B5EF4-FFF2-40B4-BE49-F238E27FC236}">
                <a16:creationId xmlns:a16="http://schemas.microsoft.com/office/drawing/2014/main" id="{4D56BD4F-3D16-1BFD-5C62-4AA889D62E43}"/>
              </a:ext>
            </a:extLst>
          </p:cNvPr>
          <p:cNvGraphicFramePr>
            <a:graphicFrameLocks/>
          </p:cNvGraphicFramePr>
          <p:nvPr>
            <p:extLst>
              <p:ext uri="{D42A27DB-BD31-4B8C-83A1-F6EECF244321}">
                <p14:modId xmlns:p14="http://schemas.microsoft.com/office/powerpoint/2010/main" val="854279760"/>
              </p:ext>
            </p:extLst>
          </p:nvPr>
        </p:nvGraphicFramePr>
        <p:xfrm>
          <a:off x="804809" y="1447800"/>
          <a:ext cx="6553199"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0901"/>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295400"/>
            <a:ext cx="8001000" cy="4093428"/>
          </a:xfrm>
          <a:prstGeom prst="rect">
            <a:avLst/>
          </a:prstGeom>
        </p:spPr>
        <p:txBody>
          <a:bodyPr wrap="square">
            <a:spAutoFit/>
          </a:bodyPr>
          <a:lstStyle/>
          <a:p>
            <a:endParaRPr lang="en-US" dirty="0"/>
          </a:p>
          <a:p>
            <a:r>
              <a:rPr lang="en-US" sz="2800" dirty="0"/>
              <a:t>This analysis supports decision-making at all levels of the organization. It reveals key turnover hotspots, highlights high-risk employee groups, and helps HR professionals craft targeted retention strategies. Additionally, the ability to visualize trends over time and drill down into specific variables allows for a proactive approach to addressing turnover before it becomes a larger issue.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TextBox 25"/>
          <p:cNvSpPr txBox="1"/>
          <p:nvPr/>
        </p:nvSpPr>
        <p:spPr>
          <a:xfrm>
            <a:off x="1369922" y="2275671"/>
            <a:ext cx="7706895"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a:t>
            </a:r>
            <a:r>
              <a:rPr lang="en-US" sz="4400" b="1">
                <a:solidFill>
                  <a:srgbClr val="0F0F0F"/>
                </a:solidFill>
                <a:latin typeface="Times New Roman" panose="02020603050405020304" pitchFamily="18" charset="0"/>
                <a:cs typeface="Times New Roman" panose="02020603050405020304" pitchFamily="18" charset="0"/>
              </a:rPr>
              <a:t>Turnover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16400" y="3810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689154" y="1695450"/>
            <a:ext cx="5715000" cy="3108543"/>
          </a:xfrm>
          <a:prstGeom prst="rect">
            <a:avLst/>
          </a:prstGeom>
        </p:spPr>
        <p:txBody>
          <a:bodyPr wrap="square">
            <a:spAutoFit/>
          </a:bodyPr>
          <a:lstStyle/>
          <a:p>
            <a:r>
              <a:rPr lang="en-IN" sz="2800" dirty="0">
                <a:solidFill>
                  <a:srgbClr val="000000"/>
                </a:solidFill>
              </a:rPr>
              <a:t>- Identify overall turnover rate
- Determine highest turnover departments, job titles, and locations
- Examine tenure's impact on turnover
- Inform strategies to reduce turnover and boost retention"</a:t>
            </a:r>
            <a:r>
              <a:rPr lang="en-US" sz="28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13644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46762"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12"/>
          <p:cNvSpPr/>
          <p:nvPr/>
        </p:nvSpPr>
        <p:spPr>
          <a:xfrm>
            <a:off x="457200" y="1532994"/>
            <a:ext cx="6691745" cy="3539430"/>
          </a:xfrm>
          <a:prstGeom prst="rect">
            <a:avLst/>
          </a:prstGeom>
        </p:spPr>
        <p:txBody>
          <a:bodyPr wrap="square">
            <a:spAutoFit/>
          </a:bodyPr>
          <a:lstStyle/>
          <a:p>
            <a:r>
              <a:rPr lang="en-IN" sz="2800" dirty="0">
                <a:solidFill>
                  <a:srgbClr val="000000"/>
                </a:solidFill>
              </a:rPr>
              <a:t>_Project:_ Employee Turnover Analysis
_Objective:_ </a:t>
            </a:r>
            <a:r>
              <a:rPr lang="en-IN" sz="2800" dirty="0" err="1">
                <a:solidFill>
                  <a:srgbClr val="000000"/>
                </a:solidFill>
              </a:rPr>
              <a:t>Analyze</a:t>
            </a:r>
            <a:r>
              <a:rPr lang="en-IN" sz="2800" dirty="0">
                <a:solidFill>
                  <a:srgbClr val="000000"/>
                </a:solidFill>
              </a:rPr>
              <a:t> turnover trends and identify factors to reduce turnover and boost retention.
_Dataset:_ Employee data (ID, Department, Job Title, Location, Tenure, Turnover Status)
_Deliverables:</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00075" y="2015887"/>
            <a:ext cx="6096000" cy="2246769"/>
          </a:xfrm>
          <a:prstGeom prst="rect">
            <a:avLst/>
          </a:prstGeom>
        </p:spPr>
        <p:txBody>
          <a:bodyPr>
            <a:spAutoFit/>
          </a:bodyPr>
          <a:lstStyle/>
          <a:p>
            <a:r>
              <a:rPr lang="en-IN" sz="2800" dirty="0">
                <a:solidFill>
                  <a:srgbClr val="000000"/>
                </a:solidFill>
              </a:rPr>
              <a:t>- HR Managers
- Talent Management Teams
- Business Leaders
- Department Heads
- Decision Makers</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056" y="361159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0637" y="14833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4572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724550" y="1504429"/>
            <a:ext cx="6096000" cy="4401205"/>
          </a:xfrm>
          <a:prstGeom prst="rect">
            <a:avLst/>
          </a:prstGeom>
        </p:spPr>
        <p:txBody>
          <a:bodyPr>
            <a:spAutoFit/>
          </a:bodyPr>
          <a:lstStyle/>
          <a:p>
            <a:r>
              <a:rPr lang="en-IN" sz="2800" dirty="0">
                <a:solidFill>
                  <a:srgbClr val="000000"/>
                </a:solidFill>
              </a:rPr>
              <a:t>_</a:t>
            </a:r>
            <a:r>
              <a:rPr lang="en-IN" sz="2800" b="1" dirty="0">
                <a:solidFill>
                  <a:srgbClr val="000000"/>
                </a:solidFill>
              </a:rPr>
              <a:t>Solution:_ </a:t>
            </a:r>
            <a:r>
              <a:rPr lang="en-IN" sz="2800" dirty="0">
                <a:solidFill>
                  <a:srgbClr val="000000"/>
                </a:solidFill>
              </a:rPr>
              <a:t>Employee Turnover Analytics Platform
_</a:t>
            </a:r>
            <a:r>
              <a:rPr lang="en-IN" sz="2800" b="1" dirty="0">
                <a:solidFill>
                  <a:srgbClr val="000000"/>
                </a:solidFill>
              </a:rPr>
              <a:t>Value Proposition:_</a:t>
            </a:r>
            <a:r>
              <a:rPr lang="en-IN" sz="2800" dirty="0">
                <a:solidFill>
                  <a:srgbClr val="000000"/>
                </a:solidFill>
              </a:rPr>
              <a:t>
"Reduce turnover, boost retention, and improve employee engagement with our AI-powered analytics platform. Gain actionable insights and develop targeted strategies to drive business success."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Rectangle 2"/>
          <p:cNvSpPr/>
          <p:nvPr/>
        </p:nvSpPr>
        <p:spPr>
          <a:xfrm>
            <a:off x="457200" y="1524000"/>
            <a:ext cx="6096000" cy="4401205"/>
          </a:xfrm>
          <a:prstGeom prst="rect">
            <a:avLst/>
          </a:prstGeom>
        </p:spPr>
        <p:txBody>
          <a:bodyPr>
            <a:spAutoFit/>
          </a:bodyPr>
          <a:lstStyle/>
          <a:p>
            <a:r>
              <a:rPr lang="en-IN" sz="2800" b="1" dirty="0" err="1">
                <a:solidFill>
                  <a:srgbClr val="000000"/>
                </a:solidFill>
              </a:rPr>
              <a:t>Description:</a:t>
            </a:r>
            <a:r>
              <a:rPr lang="en-IN" sz="2800" dirty="0" err="1">
                <a:solidFill>
                  <a:srgbClr val="000000"/>
                </a:solidFill>
              </a:rPr>
              <a:t>This</a:t>
            </a:r>
            <a:r>
              <a:rPr lang="en-IN" sz="2800" dirty="0">
                <a:solidFill>
                  <a:srgbClr val="000000"/>
                </a:solidFill>
              </a:rPr>
              <a:t> dataset contains employee-related data, including demographic, job-related, and tenure information, as well as turnover </a:t>
            </a:r>
            <a:r>
              <a:rPr lang="en-IN" sz="2800" dirty="0" err="1">
                <a:solidFill>
                  <a:srgbClr val="000000"/>
                </a:solidFill>
              </a:rPr>
              <a:t>sta</a:t>
            </a:r>
            <a:r>
              <a:rPr lang="en-US" sz="2800" dirty="0" err="1">
                <a:solidFill>
                  <a:srgbClr val="000000"/>
                </a:solidFill>
              </a:rPr>
              <a:t>tus</a:t>
            </a:r>
            <a:r>
              <a:rPr lang="en-IN" sz="2800" dirty="0">
                <a:solidFill>
                  <a:srgbClr val="000000"/>
                </a:solidFill>
              </a:rPr>
              <a:t>
1. Employee ID </a:t>
            </a:r>
            <a:r>
              <a:rPr lang="en-IN" sz="2800" b="1" dirty="0">
                <a:solidFill>
                  <a:srgbClr val="000000"/>
                </a:solidFill>
              </a:rPr>
              <a:t>(unique identifier)</a:t>
            </a:r>
            <a:r>
              <a:rPr lang="en-IN" sz="2800" dirty="0">
                <a:solidFill>
                  <a:srgbClr val="000000"/>
                </a:solidFill>
              </a:rPr>
              <a:t>
2. Name
3. Department
4. Job Title
5. Location
6. Tenure </a:t>
            </a:r>
            <a:r>
              <a:rPr lang="en-IN" sz="2800" b="1" dirty="0">
                <a:solidFill>
                  <a:srgbClr val="000000"/>
                </a:solidFill>
              </a:rPr>
              <a:t>(length of service in months)</a:t>
            </a:r>
            <a:endParaRPr 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12096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 y="4168564"/>
            <a:ext cx="1981199" cy="2690299"/>
          </a:xfrm>
          <a:prstGeom prst="rect">
            <a:avLst/>
          </a:prstGeom>
        </p:spPr>
      </p:pic>
      <p:sp>
        <p:nvSpPr>
          <p:cNvPr id="7" name="object 7"/>
          <p:cNvSpPr txBox="1">
            <a:spLocks noGrp="1"/>
          </p:cNvSpPr>
          <p:nvPr>
            <p:ph type="title"/>
          </p:nvPr>
        </p:nvSpPr>
        <p:spPr>
          <a:xfrm>
            <a:off x="560387" y="3810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2161309" y="3983899"/>
            <a:ext cx="5943600" cy="369332"/>
          </a:xfrm>
          <a:prstGeom prst="rect">
            <a:avLst/>
          </a:prstGeom>
        </p:spPr>
        <p:txBody>
          <a:bodyPr wrap="square">
            <a:spAutoFit/>
          </a:bodyPr>
          <a:lstStyle/>
          <a:p>
            <a:r>
              <a:rPr lang="en-US" dirty="0"/>
              <a:t>.</a:t>
            </a:r>
          </a:p>
        </p:txBody>
      </p:sp>
      <p:sp>
        <p:nvSpPr>
          <p:cNvPr id="2" name="Rectangle 1"/>
          <p:cNvSpPr/>
          <p:nvPr/>
        </p:nvSpPr>
        <p:spPr>
          <a:xfrm>
            <a:off x="2085109" y="1440308"/>
            <a:ext cx="6096000" cy="3539430"/>
          </a:xfrm>
          <a:prstGeom prst="rect">
            <a:avLst/>
          </a:prstGeom>
        </p:spPr>
        <p:txBody>
          <a:bodyPr>
            <a:spAutoFit/>
          </a:bodyPr>
          <a:lstStyle/>
          <a:p>
            <a:r>
              <a:rPr lang="en-US" sz="2800" dirty="0">
                <a:solidFill>
                  <a:srgbClr val="0D0D0D"/>
                </a:solidFill>
                <a:latin typeface="Times New Roman" panose="02020603050405020304" pitchFamily="18" charset="0"/>
                <a:cs typeface="Times New Roman" panose="02020603050405020304" pitchFamily="18" charset="0"/>
              </a:rPr>
              <a:t>Pivot tables allow you to dynamically analyze turnover rates by various dimensions such as department, tenure, role, or performance rating. This flexibility helps identify trends and patterns in turnover that may not be immediately obvious with static data analysis.</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460</Words>
  <Application>Microsoft Office PowerPoint</Application>
  <PresentationFormat>Widescreen</PresentationFormat>
  <Paragraphs>54</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Ramya Esakki</cp:lastModifiedBy>
  <cp:revision>31</cp:revision>
  <dcterms:created xsi:type="dcterms:W3CDTF">2024-03-29T15:07:00Z</dcterms:created>
  <dcterms:modified xsi:type="dcterms:W3CDTF">2024-09-09T17:41:03Z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50B33AC76B244CDA94894BACA036297D_13</vt:lpwstr>
  </property>
  <property fmtid="{D5CDD505-2E9C-101B-9397-08002B2CF9AE}" pid="5" name="KSOProductBuildVer">
    <vt:lpwstr>1033-12.2.0.17562</vt:lpwstr>
  </property>
</Properties>
</file>