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6319599" y="1907024"/>
            <a:ext cx="7477601" cy="1666399"/>
          </a:xfrm>
          <a:prstGeom prst="rect">
            <a:avLst/>
          </a:prstGeom>
          <a:noFill/>
          <a:ln/>
        </p:spPr>
        <p:txBody>
          <a:bodyPr wrap="square" rtlCol="0" anchor="t"/>
          <a:lstStyle/>
          <a:p>
            <a:pPr indent="0" marL="0">
              <a:lnSpc>
                <a:spcPts val="6561"/>
              </a:lnSpc>
              <a:buNone/>
            </a:pPr>
            <a:r>
              <a:rPr lang="en-US" sz="5249" b="1" dirty="0">
                <a:solidFill>
                  <a:srgbClr val="443728"/>
                </a:solidFill>
                <a:latin typeface="Crimson Pro" pitchFamily="34" charset="0"/>
                <a:ea typeface="Crimson Pro" pitchFamily="34" charset="-122"/>
                <a:cs typeface="Crimson Pro" pitchFamily="34" charset="-120"/>
              </a:rPr>
              <a:t>Understanding Process Handling Utilities</a:t>
            </a:r>
            <a:endParaRPr lang="en-US" sz="5249" dirty="0"/>
          </a:p>
        </p:txBody>
      </p:sp>
      <p:sp>
        <p:nvSpPr>
          <p:cNvPr id="5" name="Text 3"/>
          <p:cNvSpPr/>
          <p:nvPr/>
        </p:nvSpPr>
        <p:spPr>
          <a:xfrm>
            <a:off x="6319599" y="3906679"/>
            <a:ext cx="7477601"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Process handling utilities are essential tools and commands used in operating systems to manage and control processes. These utilities enable users to monitor, manipulate, and optimize system processes effectively. In this presentation, we will explore some of the most commonly used process handling utilities and their functionalities.</a:t>
            </a:r>
            <a:endParaRPr lang="en-US" sz="1750" dirty="0"/>
          </a:p>
        </p:txBody>
      </p:sp>
      <p:sp>
        <p:nvSpPr>
          <p:cNvPr id="6" name="Shape 4"/>
          <p:cNvSpPr/>
          <p:nvPr/>
        </p:nvSpPr>
        <p:spPr>
          <a:xfrm>
            <a:off x="6319599" y="5950268"/>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6327219" y="5957887"/>
            <a:ext cx="340162" cy="340162"/>
          </a:xfrm>
          <a:prstGeom prst="rect">
            <a:avLst/>
          </a:prstGeom>
        </p:spPr>
      </p:pic>
      <p:sp>
        <p:nvSpPr>
          <p:cNvPr id="8" name="Text 5"/>
          <p:cNvSpPr/>
          <p:nvPr/>
        </p:nvSpPr>
        <p:spPr>
          <a:xfrm>
            <a:off x="6786086" y="5933599"/>
            <a:ext cx="3307080" cy="388858"/>
          </a:xfrm>
          <a:prstGeom prst="rect">
            <a:avLst/>
          </a:prstGeom>
          <a:noFill/>
          <a:ln/>
        </p:spPr>
        <p:txBody>
          <a:bodyPr wrap="none" rtlCol="0" anchor="t"/>
          <a:lstStyle/>
          <a:p>
            <a:pPr algn="l" indent="0" marL="0">
              <a:lnSpc>
                <a:spcPts val="3062"/>
              </a:lnSpc>
              <a:buNone/>
            </a:pPr>
            <a:r>
              <a:rPr lang="en-US" sz="2187" b="1" dirty="0">
                <a:solidFill>
                  <a:srgbClr val="443728"/>
                </a:solidFill>
                <a:latin typeface="Open Sans" pitchFamily="34" charset="0"/>
                <a:ea typeface="Open Sans" pitchFamily="34" charset="-122"/>
                <a:cs typeface="Open Sans" pitchFamily="34" charset="-120"/>
              </a:rPr>
              <a:t>by Swetha Lakkavattula</a:t>
            </a:r>
            <a:endParaRPr lang="en-US" sz="2187" dirty="0"/>
          </a:p>
        </p:txBody>
      </p:sp>
      <p:pic>
        <p:nvPicPr>
          <p:cNvPr id="9" name="Image 1" descr="preencoded.png">    </p:cNvPr>
          <p:cNvPicPr>
            <a:picLocks noChangeAspect="1"/>
          </p:cNvPicPr>
          <p:nvPr/>
        </p:nvPicPr>
        <p:blipFill>
          <a:blip r:embed="rId2"/>
          <a:stretch>
            <a:fillRect/>
          </a:stretch>
        </p:blipFill>
        <p:spPr>
          <a:xfrm>
            <a:off x="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6319599" y="2445901"/>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ps (Process Status)</a:t>
            </a:r>
            <a:endParaRPr lang="en-US" sz="4374" dirty="0"/>
          </a:p>
        </p:txBody>
      </p:sp>
      <p:sp>
        <p:nvSpPr>
          <p:cNvPr id="5" name="Text 3"/>
          <p:cNvSpPr/>
          <p:nvPr/>
        </p:nvSpPr>
        <p:spPr>
          <a:xfrm>
            <a:off x="6675001" y="3473529"/>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 is used to display information about currently running processes. It provides valuable insights into the current state of the system and helps identify resource-consuming processes. </a:t>
            </a:r>
            <a:endParaRPr lang="en-US" sz="1750" dirty="0"/>
          </a:p>
        </p:txBody>
      </p:sp>
      <p:sp>
        <p:nvSpPr>
          <p:cNvPr id="6" name="Text 4"/>
          <p:cNvSpPr/>
          <p:nvPr/>
        </p:nvSpPr>
        <p:spPr>
          <a:xfrm>
            <a:off x="6675001" y="4628555"/>
            <a:ext cx="7122200"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To use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simply type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ps [options]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in the terminal. </a:t>
            </a:r>
            <a:endParaRPr lang="en-US" sz="1750" dirty="0"/>
          </a:p>
        </p:txBody>
      </p:sp>
      <p:sp>
        <p:nvSpPr>
          <p:cNvPr id="7" name="Text 5"/>
          <p:cNvSpPr/>
          <p:nvPr/>
        </p:nvSpPr>
        <p:spPr>
          <a:xfrm>
            <a:off x="6675001" y="5072777"/>
            <a:ext cx="7122200"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running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ps aux</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will display a list of all running processes, their resource utilization, and other relevant details.</a:t>
            </a:r>
            <a:endParaRPr lang="en-US" sz="1750" dirty="0"/>
          </a:p>
        </p:txBody>
      </p:sp>
      <p:pic>
        <p:nvPicPr>
          <p:cNvPr id="8"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4056817"/>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top</a:t>
            </a:r>
            <a:endParaRPr lang="en-US" sz="4374" dirty="0"/>
          </a:p>
        </p:txBody>
      </p:sp>
      <p:sp>
        <p:nvSpPr>
          <p:cNvPr id="5" name="Text 3"/>
          <p:cNvSpPr/>
          <p:nvPr/>
        </p:nvSpPr>
        <p:spPr>
          <a:xfrm>
            <a:off x="2393394" y="5084445"/>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b="1" dirty="0">
                <a:solidFill>
                  <a:srgbClr val="443728"/>
                </a:solidFill>
                <a:latin typeface="Open Sans" pitchFamily="34" charset="0"/>
                <a:ea typeface="Open Sans" pitchFamily="34" charset="-122"/>
                <a:cs typeface="Open Sans" pitchFamily="34" charset="-120"/>
              </a:rPr>
              <a:t>top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 powerful process monitoring utility that provides a dynamic and real-time view of system processes. It offers a comprehensive overview of CPU and memory usage, as well as other system statistics. </a:t>
            </a:r>
            <a:endParaRPr lang="en-US" sz="1750" dirty="0"/>
          </a:p>
        </p:txBody>
      </p:sp>
      <p:sp>
        <p:nvSpPr>
          <p:cNvPr id="6" name="Text 4"/>
          <p:cNvSpPr/>
          <p:nvPr/>
        </p:nvSpPr>
        <p:spPr>
          <a:xfrm>
            <a:off x="2393394" y="6239470"/>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To use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top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simply run it in the terminal. It will continuously update and display a list of active processes, their resource consumption, and other relevant information.</a:t>
            </a:r>
            <a:endParaRPr lang="en-US" sz="1750" dirty="0"/>
          </a:p>
        </p:txBody>
      </p:sp>
      <p:pic>
        <p:nvPicPr>
          <p:cNvPr id="7"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4012406"/>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kill</a:t>
            </a:r>
            <a:endParaRPr lang="en-US" sz="4374" dirty="0"/>
          </a:p>
        </p:txBody>
      </p:sp>
      <p:sp>
        <p:nvSpPr>
          <p:cNvPr id="5" name="Text 3"/>
          <p:cNvSpPr/>
          <p:nvPr/>
        </p:nvSpPr>
        <p:spPr>
          <a:xfrm>
            <a:off x="2393394" y="5040035"/>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 is used to terminate or signal processes. It allows users to gracefully shut down misbehaving or unnecessary processes. </a:t>
            </a:r>
            <a:endParaRPr lang="en-US" sz="1750" dirty="0"/>
          </a:p>
        </p:txBody>
      </p:sp>
      <p:sp>
        <p:nvSpPr>
          <p:cNvPr id="6" name="Text 4"/>
          <p:cNvSpPr/>
          <p:nvPr/>
        </p:nvSpPr>
        <p:spPr>
          <a:xfrm>
            <a:off x="2393394" y="5839658"/>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basic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 [signal] [pid]</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t>
            </a:r>
            <a:endParaRPr lang="en-US" sz="1750" dirty="0"/>
          </a:p>
        </p:txBody>
      </p:sp>
      <p:sp>
        <p:nvSpPr>
          <p:cNvPr id="7" name="Text 5"/>
          <p:cNvSpPr/>
          <p:nvPr/>
        </p:nvSpPr>
        <p:spPr>
          <a:xfrm>
            <a:off x="2393394" y="6283881"/>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terminate a process with a specific PID,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 12345</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This will send a termination signal to the process and stop its execution.</a:t>
            </a:r>
            <a:endParaRPr lang="en-US" sz="1750" dirty="0"/>
          </a:p>
        </p:txBody>
      </p:sp>
      <p:pic>
        <p:nvPicPr>
          <p:cNvPr id="8"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833199" y="2623661"/>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killall</a:t>
            </a:r>
            <a:endParaRPr lang="en-US" sz="4374" dirty="0"/>
          </a:p>
        </p:txBody>
      </p:sp>
      <p:sp>
        <p:nvSpPr>
          <p:cNvPr id="5" name="Text 3"/>
          <p:cNvSpPr/>
          <p:nvPr/>
        </p:nvSpPr>
        <p:spPr>
          <a:xfrm>
            <a:off x="1188601" y="3651290"/>
            <a:ext cx="8951000"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 is similar to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but instead of targeting processes by their PID, it terminates or signals processes by their name. </a:t>
            </a:r>
            <a:endParaRPr lang="en-US" sz="1750" dirty="0"/>
          </a:p>
        </p:txBody>
      </p:sp>
      <p:sp>
        <p:nvSpPr>
          <p:cNvPr id="6" name="Text 4"/>
          <p:cNvSpPr/>
          <p:nvPr/>
        </p:nvSpPr>
        <p:spPr>
          <a:xfrm>
            <a:off x="1188601" y="4450913"/>
            <a:ext cx="8951000"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killall [options] process_name</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t>
            </a:r>
            <a:endParaRPr lang="en-US" sz="1750" dirty="0"/>
          </a:p>
        </p:txBody>
      </p:sp>
      <p:sp>
        <p:nvSpPr>
          <p:cNvPr id="7" name="Text 5"/>
          <p:cNvSpPr/>
          <p:nvPr/>
        </p:nvSpPr>
        <p:spPr>
          <a:xfrm>
            <a:off x="1188601" y="4895136"/>
            <a:ext cx="8951000"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terminate all instances of a process named "myapp",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killall myapp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This will stop all running processes with the specified name.</a:t>
            </a:r>
            <a:endParaRPr lang="en-US" sz="1750" dirty="0"/>
          </a:p>
        </p:txBody>
      </p:sp>
      <p:pic>
        <p:nvPicPr>
          <p:cNvPr id="8" name="Image 0" descr="preencoded.png">    </p:cNvPr>
          <p:cNvPicPr>
            <a:picLocks noChangeAspect="1"/>
          </p:cNvPicPr>
          <p:nvPr/>
        </p:nvPicPr>
        <p:blipFill>
          <a:blip r:embed="rId1"/>
          <a:stretch>
            <a:fillRect/>
          </a:stretch>
        </p:blipFill>
        <p:spPr>
          <a:xfrm>
            <a:off x="10972800" y="0"/>
            <a:ext cx="36576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6319599" y="2090499"/>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pgrep</a:t>
            </a:r>
            <a:endParaRPr lang="en-US" sz="4374" dirty="0"/>
          </a:p>
        </p:txBody>
      </p:sp>
      <p:sp>
        <p:nvSpPr>
          <p:cNvPr id="5" name="Text 3"/>
          <p:cNvSpPr/>
          <p:nvPr/>
        </p:nvSpPr>
        <p:spPr>
          <a:xfrm>
            <a:off x="6675001" y="3118128"/>
            <a:ext cx="7122200" cy="1421606"/>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pgrep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 is used to search for processes based on their name or other attributes and retrieve their associated PIDs (Process IDs). By specifying the relevant search pattern, you can quickly identify the processes you need. </a:t>
            </a:r>
            <a:endParaRPr lang="en-US" sz="1750" dirty="0"/>
          </a:p>
        </p:txBody>
      </p:sp>
      <p:sp>
        <p:nvSpPr>
          <p:cNvPr id="6" name="Text 4"/>
          <p:cNvSpPr/>
          <p:nvPr/>
        </p:nvSpPr>
        <p:spPr>
          <a:xfrm>
            <a:off x="6675001" y="4628555"/>
            <a:ext cx="7122200"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pgrep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pgrep [options] pattern</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t>
            </a:r>
            <a:endParaRPr lang="en-US" sz="1750" dirty="0"/>
          </a:p>
        </p:txBody>
      </p:sp>
      <p:sp>
        <p:nvSpPr>
          <p:cNvPr id="7" name="Text 5"/>
          <p:cNvSpPr/>
          <p:nvPr/>
        </p:nvSpPr>
        <p:spPr>
          <a:xfrm>
            <a:off x="6675001" y="5072777"/>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find the PID of a process named "myprocess",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pgrep myprocess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This will return the PID of the matching process.</a:t>
            </a:r>
            <a:endParaRPr lang="en-US" sz="1750" dirty="0"/>
          </a:p>
        </p:txBody>
      </p:sp>
      <p:pic>
        <p:nvPicPr>
          <p:cNvPr id="8"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4012406"/>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pkill</a:t>
            </a:r>
            <a:endParaRPr lang="en-US" sz="4374" dirty="0"/>
          </a:p>
        </p:txBody>
      </p:sp>
      <p:sp>
        <p:nvSpPr>
          <p:cNvPr id="5" name="Text 3"/>
          <p:cNvSpPr/>
          <p:nvPr/>
        </p:nvSpPr>
        <p:spPr>
          <a:xfrm>
            <a:off x="2393394" y="5040035"/>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Similar to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killall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pkill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 terminates or signals processes based on their name or other attributes. It provides a convenient way to stop multiple processes simultaneously. </a:t>
            </a:r>
            <a:endParaRPr lang="en-US" sz="1750" dirty="0"/>
          </a:p>
        </p:txBody>
      </p:sp>
      <p:sp>
        <p:nvSpPr>
          <p:cNvPr id="6" name="Text 4"/>
          <p:cNvSpPr/>
          <p:nvPr/>
        </p:nvSpPr>
        <p:spPr>
          <a:xfrm>
            <a:off x="2393394" y="5839658"/>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pkill</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pkill [options] pattern</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t>
            </a:r>
            <a:endParaRPr lang="en-US" sz="1750" dirty="0"/>
          </a:p>
        </p:txBody>
      </p:sp>
      <p:sp>
        <p:nvSpPr>
          <p:cNvPr id="7" name="Text 5"/>
          <p:cNvSpPr/>
          <p:nvPr/>
        </p:nvSpPr>
        <p:spPr>
          <a:xfrm>
            <a:off x="2393394" y="6283881"/>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terminate all processes whose name matches "myprocess",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pkill myprocess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This will effectively stop all matching processes.</a:t>
            </a:r>
            <a:endParaRPr lang="en-US" sz="1750" dirty="0"/>
          </a:p>
        </p:txBody>
      </p:sp>
      <p:pic>
        <p:nvPicPr>
          <p:cNvPr id="8"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sp>
      <p:sp>
        <p:nvSpPr>
          <p:cNvPr id="6" name="Text 3"/>
          <p:cNvSpPr/>
          <p:nvPr/>
        </p:nvSpPr>
        <p:spPr>
          <a:xfrm>
            <a:off x="2037993" y="2623661"/>
            <a:ext cx="489204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nohup (No Hang Up)</a:t>
            </a:r>
            <a:endParaRPr lang="en-US" sz="4374" dirty="0"/>
          </a:p>
        </p:txBody>
      </p:sp>
      <p:sp>
        <p:nvSpPr>
          <p:cNvPr id="7" name="Text 4"/>
          <p:cNvSpPr/>
          <p:nvPr/>
        </p:nvSpPr>
        <p:spPr>
          <a:xfrm>
            <a:off x="2393394" y="3651290"/>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b="1" dirty="0">
                <a:solidFill>
                  <a:srgbClr val="443728"/>
                </a:solidFill>
                <a:latin typeface="Open Sans" pitchFamily="34" charset="0"/>
                <a:ea typeface="Open Sans" pitchFamily="34" charset="-122"/>
                <a:cs typeface="Open Sans" pitchFamily="34" charset="-120"/>
              </a:rPr>
              <a:t>nohup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 useful command that allows a process to run immune to hangups. It enables users to execute a command that continues running even after the terminal session is closed. </a:t>
            </a:r>
            <a:endParaRPr lang="en-US" sz="1750" dirty="0"/>
          </a:p>
        </p:txBody>
      </p:sp>
      <p:sp>
        <p:nvSpPr>
          <p:cNvPr id="8" name="Text 5"/>
          <p:cNvSpPr/>
          <p:nvPr/>
        </p:nvSpPr>
        <p:spPr>
          <a:xfrm>
            <a:off x="2393394" y="4450913"/>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nohup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nohup command [args]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t>
            </a:r>
            <a:endParaRPr lang="en-US" sz="1750" dirty="0"/>
          </a:p>
        </p:txBody>
      </p:sp>
      <p:sp>
        <p:nvSpPr>
          <p:cNvPr id="9" name="Text 6"/>
          <p:cNvSpPr/>
          <p:nvPr/>
        </p:nvSpPr>
        <p:spPr>
          <a:xfrm>
            <a:off x="2393394" y="4895136"/>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run a long-running process in the background,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nohup ./myapp &amp;</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This will detach the process from the terminal and keep it running persistently.</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833199" y="1743313"/>
            <a:ext cx="7477601" cy="1388745"/>
          </a:xfrm>
          <a:prstGeom prst="rect">
            <a:avLst/>
          </a:prstGeom>
          <a:noFill/>
          <a:ln/>
        </p:spPr>
        <p:txBody>
          <a:bodyPr wrap="squar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bg (Background) and fg (Foreground)</a:t>
            </a:r>
            <a:endParaRPr lang="en-US" sz="4374" dirty="0"/>
          </a:p>
        </p:txBody>
      </p:sp>
      <p:sp>
        <p:nvSpPr>
          <p:cNvPr id="5" name="Text 3"/>
          <p:cNvSpPr/>
          <p:nvPr/>
        </p:nvSpPr>
        <p:spPr>
          <a:xfrm>
            <a:off x="1188601" y="3465314"/>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443728"/>
                </a:solidFill>
                <a:latin typeface="Open Sans" pitchFamily="34" charset="0"/>
                <a:ea typeface="Open Sans" pitchFamily="34" charset="-122"/>
                <a:cs typeface="Open Sans" pitchFamily="34" charset="-120"/>
              </a:rPr>
              <a:t>The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bg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fg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commands are used to manage suspended or stopped processes.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bg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resumes a stopped job in the background, while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fg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brings a background job to the foreground. </a:t>
            </a:r>
            <a:endParaRPr lang="en-US" sz="1750" dirty="0"/>
          </a:p>
        </p:txBody>
      </p:sp>
      <p:sp>
        <p:nvSpPr>
          <p:cNvPr id="6" name="Text 4"/>
          <p:cNvSpPr/>
          <p:nvPr/>
        </p:nvSpPr>
        <p:spPr>
          <a:xfrm>
            <a:off x="1188601" y="4620339"/>
            <a:ext cx="7122200"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443728"/>
                </a:solidFill>
                <a:latin typeface="Open Sans" pitchFamily="34" charset="0"/>
                <a:ea typeface="Open Sans" pitchFamily="34" charset="-122"/>
                <a:cs typeface="Open Sans" pitchFamily="34" charset="-120"/>
              </a:rPr>
              <a:t>The syntax for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bg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fg</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is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bg [job_spec]</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fg [job_spec]</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respectively. </a:t>
            </a:r>
            <a:endParaRPr lang="en-US" sz="1750" dirty="0"/>
          </a:p>
        </p:txBody>
      </p:sp>
      <p:sp>
        <p:nvSpPr>
          <p:cNvPr id="7" name="Text 5"/>
          <p:cNvSpPr/>
          <p:nvPr/>
        </p:nvSpPr>
        <p:spPr>
          <a:xfrm>
            <a:off x="1188601" y="5419963"/>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443728"/>
                </a:solidFill>
                <a:latin typeface="Open Sans" pitchFamily="34" charset="0"/>
                <a:ea typeface="Open Sans" pitchFamily="34" charset="-122"/>
                <a:cs typeface="Open Sans" pitchFamily="34" charset="-120"/>
              </a:rPr>
              <a:t>For example, to move a stopped job to the background, you can use the command: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bg %1</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To bring a background job to the foreground, you can use: </a:t>
            </a:r>
            <a:pPr algn="l" indent="0" marL="0">
              <a:lnSpc>
                <a:spcPts val="2799"/>
              </a:lnSpc>
              <a:buNone/>
            </a:pPr>
            <a:r>
              <a:rPr lang="en-US" sz="1750" b="1" dirty="0">
                <a:solidFill>
                  <a:srgbClr val="443728"/>
                </a:solidFill>
                <a:latin typeface="Open Sans" pitchFamily="34" charset="0"/>
                <a:ea typeface="Open Sans" pitchFamily="34" charset="-122"/>
                <a:cs typeface="Open Sans" pitchFamily="34" charset="-120"/>
              </a:rPr>
              <a:t>fg %1</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pic>
        <p:nvPicPr>
          <p:cNvPr id="8"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2023-10-03T10:49:23Z</dcterms:created>
  <dcterms:modified xsi:type="dcterms:W3CDTF">2023-10-03T10:49:23Z</dcterms:modified>
</cp:coreProperties>
</file>