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6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3" orient="horz" pos="1560" userDrawn="1">
          <p15:clr>
            <a:srgbClr val="A4A3A4"/>
          </p15:clr>
        </p15:guide>
        <p15:guide id="2" pos="586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60"/>
        <p:guide pos="5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a8d4be09_2_1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 lang="en-US"/>
          </a:p>
        </p:txBody>
      </p:sp>
      <p:sp>
        <p:nvSpPr>
          <p:cNvPr id="79" name="Google Shape;79;gf3a8d4be09_2_18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a8d4be09_2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3" name="Google Shape;93;gf3a8d4be09_2_9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" name="Google Shape;104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0" name="Google Shape;110;p2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0" name="Google Shape;110;p2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/>
              <a:t>Add graphical </a:t>
            </a:r>
            <a:endParaRPr lang="en-US"/>
          </a:p>
        </p:txBody>
      </p:sp>
      <p:sp>
        <p:nvSpPr>
          <p:cNvPr id="134" name="Google Shape;134;p3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2" name="Google Shape;142;p6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gf3a8d4be09_2_86"/>
          <p:cNvSpPr txBox="1"/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1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f3a8d4be09_2_86"/>
          <p:cNvSpPr txBox="1"/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5" name="Google Shape;25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61"/>
          <p:cNvSpPr txBox="1"/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  <a:defRPr sz="31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0" name="Google Shape;30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0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44"/>
          <p:cNvSpPr txBox="1"/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46" name="Google Shape;46;p44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/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5"/>
          <p:cNvSpPr txBox="1"/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53" name="Google Shape;53;p45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/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2000" cy="6925945"/>
          </a:xfrm>
          <a:prstGeom prst="rect">
            <a:avLst/>
          </a:prstGeom>
        </p:spPr>
      </p:pic>
      <p:sp>
        <p:nvSpPr>
          <p:cNvPr id="72" name="Google Shape;72;p1"/>
          <p:cNvSpPr txBox="1"/>
          <p:nvPr>
            <p:ph type="title"/>
          </p:nvPr>
        </p:nvSpPr>
        <p:spPr>
          <a:xfrm>
            <a:off x="1761490" y="173990"/>
            <a:ext cx="96774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b="1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Optimization of machine downtime</a:t>
            </a:r>
            <a:endParaRPr lang="en-US" altLang="en-US" b="1">
              <a:ln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 descr="360DigiTMG Reviews - 52 Reviews of 360digitmg.com | Sitejabber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a8d4be09_2_180"/>
          <p:cNvSpPr txBox="1"/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Google Shape;82;gf3a8d4be09_2_180"/>
          <p:cNvSpPr txBox="1"/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3" name="Google Shape;83;gf3a8d4be09_2_180"/>
          <p:cNvSpPr txBox="1"/>
          <p:nvPr/>
        </p:nvSpPr>
        <p:spPr>
          <a:xfrm>
            <a:off x="383125" y="1149375"/>
            <a:ext cx="11034000" cy="28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 Objective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 Constraints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Architecture - Data F</a:t>
            </a: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low Diagram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Collection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Visualization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4" name="Google Shape;84;gf3a8d4be09_2_180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</a:t>
            </a: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8200" y="1366983"/>
            <a:ext cx="10515600" cy="4809982"/>
          </a:xfrm>
        </p:spPr>
        <p:txBody>
          <a:bodyPr/>
          <a:p>
            <a:pPr marL="50800" indent="0"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Business problem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: Machines which manufacture the pumps. Unplanned machine downtime which is leading to loss of productivity.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0800" indent="0"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Business objective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: Minimize unplanned machine downtime.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0800" indent="0"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Business constrain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t: Minimize maintance cost.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0800" indent="0"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Business success criteria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: Reduce the unplanned downtime by at least 10%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0800" indent="0">
              <a:buNone/>
            </a:pPr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</a:rPr>
              <a:t>Economic success criteria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: Achieve a cost saving of at least $1M'''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a8d4be09_2_92"/>
          <p:cNvSpPr txBox="1"/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 and Scope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gf3a8d4be09_2_92"/>
          <p:cNvSpPr txBox="1"/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7" name="Google Shape;97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sz="30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sz="30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gf3a8d4be09_2_92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34951" y="969472"/>
            <a:ext cx="11730182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Overview: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This project aims to leverage sensor data, historical maintenance logs, and machine-level insights to proactively identify patterns and signals that precede failure. The objective is to enable predictive maintenance and reduce unplanned outages by at least 10%, without inflating maintenance expenses.</a:t>
            </a:r>
            <a:endParaRPr lang="en-US" alt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Scope</a:t>
            </a:r>
            <a:r>
              <a:rPr 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0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The project focuses on predictive analytics and monitoring to minimize unplanned downtime in pump-manufacturing machines, while keeping maintenance costs low. The end goal is a data-driven decision support system that enables early intervention, achieving at least 10% reduction in downtime and $1M in cost savings.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Data: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Sensor-based anomaly detection (e.g., vibration, pressure, temperature)</a:t>
            </a:r>
            <a:endParaRPr lang="en-US" alt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Techniques: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dirty="0" smtClean="0">
                <a:latin typeface="Times New Roman" panose="02020603050405020304" charset="0"/>
                <a:cs typeface="Times New Roman" panose="02020603050405020304" charset="0"/>
              </a:rPr>
              <a:t>Predictive KPIs such as sensor alert rate, failure frequency, and downtime trends</a:t>
            </a:r>
            <a:endParaRPr lang="en-US" altLang="en-US" sz="20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Deliverables: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Improve failure prediction accuracy via sensor insights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Impact: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Attain at least $1 million in cost savings through improved uptime and production efficiency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Dictionary 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692919" y="5896947"/>
            <a:ext cx="2277039" cy="80833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382905" y="963295"/>
          <a:ext cx="11511915" cy="5379085"/>
        </p:xfrm>
        <a:graphic>
          <a:graphicData uri="http://schemas.openxmlformats.org/drawingml/2006/table">
            <a:tbl>
              <a:tblPr/>
              <a:tblGrid>
                <a:gridCol w="2018665"/>
                <a:gridCol w="2921000"/>
                <a:gridCol w="2317115"/>
                <a:gridCol w="1943735"/>
                <a:gridCol w="2311400"/>
              </a:tblGrid>
              <a:tr h="455295"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Colunm name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Column Descripition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Descripition of Levels(If applicable)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Column values understanding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Any additional Details</a:t>
                      </a:r>
                      <a:endParaRPr lang="en-US" altLang="zh-CN" sz="12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1910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Date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Timestamp of the observation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Ordinal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Date / Time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Useful for time-series trend analysis, anomaly detection, or finding seasonal patterns in failures.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315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Machine_ID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Unique identifier for a machine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Discrete (Nominal)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Categorical / String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Helps in tracking historical performance or grouping data per machine for model input.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Assembly_Line_No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Indicates the assembly line the machine belongs to.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Discrete (Nominal)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Categorical / String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Important for location-specific issues or failure clusters in a production area.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Hydraulic_Pressure(bar)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Measures hydraulic system pressure in bar.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(Ratio)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Float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Drop may signal fluid leak or pump degradation, a precursor to failure.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Coolant_Pressure(bar)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Measures coolant system pressure in bar.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(Ratio)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Float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Important for thermal management. Low values can lead to overheating and spindle issues.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195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Air_System_Pressure(bar)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measurement in bar units.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(Ratio)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Float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Monitors air pressure in actuators. A sudden drop could cause operation failure in air tools.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Coolant_Temperature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Temperature value in °C.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(Interval)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Float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High values could imply cooling system inefficiency, affecting machine life.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Hydraulic_Oil_Temperature(</a:t>
                      </a:r>
                      <a:r>
                        <a:rPr lang="zh-CN" altLang="en-US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掳</a:t>
                      </a:r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Temperature value in °C.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(Interval)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Float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Rising oil temperature may indicate friction, overload, or blocked valves.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8135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Spindle_Bearing_Temperature(</a:t>
                      </a:r>
                      <a:r>
                        <a:rPr lang="zh-CN" altLang="en-US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掳</a:t>
                      </a:r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Temperature value in °C.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(Interval)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Float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Higher temps = bearing wear, improper lubrication = likely failure.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Spindle_Vibration(</a:t>
                      </a:r>
                      <a:r>
                        <a:rPr lang="zh-CN" altLang="en-US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碌</a:t>
                      </a:r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Micro-vibration of the spindle (in micrometers).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(Ratio)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Float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Spikes here may be early signs of bearing damage or imbalance.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Tool_Vibration(</a:t>
                      </a:r>
                      <a:r>
                        <a:rPr lang="zh-CN" altLang="en-US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碌</a:t>
                      </a:r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Micro-vibration of the tool (in micrometers).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(Ratio)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Float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High vibration could mean tool wear, improper mounting, or imbalance.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Spindle_Speed(RPM)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Speed of spindle rotation (Revolutions per Minute).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quantitative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Integer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Used with torque and vibration to infer cutting efficiency or overload.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Voltage(volts)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Voltage supplied to the machine.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quantitative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Integer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Voltage fluctuations may damage components or result in failure.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Torque(Nm)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Torque exerted by the machine in Newton-meters.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(Ratio)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 Float 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Spikes or dips may indicate tool binding or overload conditions.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Cutting(KN)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Cutting force in kiloNewtons.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Continuous (Ratio)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Numerical /Float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 High cutting force with high vibration = tool wear or material issues.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1940"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Downtime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Indicates if machine failure occurred (Machine_Failure, No_Machine_Failure).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Discrete (Binary)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Categorical / String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900" b="1" i="0">
                          <a:solidFill>
                            <a:srgbClr val="000000"/>
                          </a:solidFill>
                          <a:latin typeface="Calibri" panose="020F0502020204030204"/>
                          <a:ea typeface="Calibri" panose="020F0502020204030204"/>
                        </a:rPr>
                        <a:t>Binary classification label—used to predict failure based on all other features.</a:t>
                      </a:r>
                      <a:endParaRPr lang="en-US" altLang="zh-CN" sz="900" b="1" i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7937" marR="7937" marT="793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5"/>
          <p:cNvSpPr txBox="1"/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6347460" y="1651635"/>
            <a:ext cx="4790440" cy="410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altLang="en-US" sz="16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Downtime is Not Random:</a:t>
            </a:r>
            <a:endParaRPr lang="en-US" altLang="en-US" sz="16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alt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</a:t>
            </a:r>
            <a:r>
              <a:rPr lang="en-US" alt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Specific assembly lines, shifts, or machine configurations are more prone to unplanned downtime. </a:t>
            </a:r>
            <a:r>
              <a:rPr lang="en-IN" alt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</a:t>
            </a:r>
            <a:r>
              <a:rPr lang="en-US" alt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These are high-priority areas for intervention.</a:t>
            </a:r>
            <a:endParaRPr lang="en-US" altLang="en-US" sz="1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altLang="en-US" sz="16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Outliers Drive Maintenance Costs:</a:t>
            </a:r>
            <a:endParaRPr lang="en-US" altLang="en-US" sz="16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alt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</a:t>
            </a:r>
            <a:r>
              <a:rPr lang="en-US" alt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Machines operating under extreme conditions (load, temperature, pressure) contribute disproportionately to downtime and cost. Monitoring and controlling these can yield savings.</a:t>
            </a:r>
            <a:endParaRPr lang="en-US" altLang="en-US" sz="1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altLang="en-US" sz="16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Temporal Trends Exist:</a:t>
            </a:r>
            <a:endParaRPr lang="en-US" altLang="en-US" sz="16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IN" altLang="en-US" sz="16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 </a:t>
            </a:r>
            <a:r>
              <a:rPr lang="en-US" alt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Downtime events may cluster by month or day, enabling smarter maintenance scheduling and resource allocation.</a:t>
            </a:r>
            <a:endParaRPr lang="en-US" altLang="en-US" sz="1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Statistical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6187475" y="1175021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Business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6315" y="1652270"/>
            <a:ext cx="4625975" cy="4300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 b="1"/>
              <a:t>Central Tendency &amp; Variability:</a:t>
            </a:r>
            <a:endParaRPr lang="en-US" altLang="en-US" sz="1600" b="1"/>
          </a:p>
          <a:p>
            <a:r>
              <a:rPr lang="en-IN" altLang="en-US" sz="1600"/>
              <a:t>* </a:t>
            </a:r>
            <a:r>
              <a:rPr lang="en-US" altLang="en-US" sz="1600"/>
              <a:t>Mean and median differ for many features, indicating skewed distributions.</a:t>
            </a:r>
            <a:endParaRPr lang="en-US" altLang="en-US" sz="1600"/>
          </a:p>
          <a:p>
            <a:r>
              <a:rPr lang="en-IN" altLang="en-US" sz="1600"/>
              <a:t>* </a:t>
            </a:r>
            <a:r>
              <a:rPr lang="en-US" altLang="en-US" sz="1600"/>
              <a:t>High standard deviation and variance in operational metrics show inconsistent machine behavior.</a:t>
            </a:r>
            <a:endParaRPr lang="en-US" altLang="en-US" sz="1600"/>
          </a:p>
          <a:p>
            <a:r>
              <a:rPr lang="en-US" altLang="en-US" sz="1600" b="1"/>
              <a:t>Outliers &amp; Extremes:</a:t>
            </a:r>
            <a:endParaRPr lang="en-US" altLang="en-US" sz="1600" b="1"/>
          </a:p>
          <a:p>
            <a:r>
              <a:rPr lang="en-IN" altLang="en-US" sz="1600"/>
              <a:t>* </a:t>
            </a:r>
            <a:r>
              <a:rPr lang="en-US" altLang="en-US" sz="1600"/>
              <a:t>High kurtosis in key variables suggests the presence of extreme values (e.g., sudden long downtimes or spikes in machine load).</a:t>
            </a:r>
            <a:endParaRPr lang="en-US" altLang="en-US" sz="1600"/>
          </a:p>
          <a:p>
            <a:r>
              <a:rPr lang="en-IN" altLang="en-US" sz="1600"/>
              <a:t>* </a:t>
            </a:r>
            <a:r>
              <a:rPr lang="en-US" altLang="en-US" sz="1600"/>
              <a:t>Boxplots confirmed significant outliers, which may represent critical failure points.</a:t>
            </a:r>
            <a:endParaRPr lang="en-US" altLang="en-US" sz="1600"/>
          </a:p>
          <a:p>
            <a:r>
              <a:rPr lang="en-US" altLang="en-US" sz="1600" b="1">
                <a:sym typeface="+mn-ea"/>
              </a:rPr>
              <a:t>Skewness in Data:</a:t>
            </a:r>
            <a:endParaRPr lang="en-US" altLang="en-US" sz="1600" b="1"/>
          </a:p>
          <a:p>
            <a:r>
              <a:rPr lang="en-IN" altLang="en-US" sz="1600">
                <a:sym typeface="+mn-ea"/>
              </a:rPr>
              <a:t>* </a:t>
            </a:r>
            <a:r>
              <a:rPr lang="en-US" altLang="en-US" sz="1600">
                <a:sym typeface="+mn-ea"/>
              </a:rPr>
              <a:t>Many numerical features are positively skewed, implying occasional but severe conditions leading to downtime.</a:t>
            </a:r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5"/>
          <p:cNvSpPr txBox="1"/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5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5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Statistical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6187475" y="1175021"/>
            <a:ext cx="53744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Business Insights</a:t>
            </a:r>
            <a:endParaRPr sz="14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96315" y="1652270"/>
            <a:ext cx="4625975" cy="4300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600"/>
          </a:p>
          <a:p>
            <a:r>
              <a:rPr lang="en-US" altLang="en-US" sz="1600" b="1"/>
              <a:t>Feature Relationships:</a:t>
            </a:r>
            <a:endParaRPr lang="en-US" altLang="en-US" sz="1600" b="1"/>
          </a:p>
          <a:p>
            <a:r>
              <a:rPr lang="en-IN" altLang="en-US" sz="1600"/>
              <a:t>* </a:t>
            </a:r>
            <a:r>
              <a:rPr lang="en-US" altLang="en-US" sz="1600"/>
              <a:t>Correlation heatmaps revealed strong relationships between machine metrics, indicating possible multicollinearity or interaction effects.</a:t>
            </a:r>
            <a:endParaRPr lang="en-US" altLang="en-US" sz="1600"/>
          </a:p>
          <a:p>
            <a:r>
              <a:rPr lang="en-IN" altLang="en-US" sz="1600"/>
              <a:t>* </a:t>
            </a:r>
            <a:r>
              <a:rPr lang="en-US" altLang="en-US" sz="1600"/>
              <a:t>Bivariate analysis highlighted distinct shifts in variable behavior when downtime occurs.</a:t>
            </a:r>
            <a:endParaRPr lang="en-US" altLang="en-US" sz="1600"/>
          </a:p>
          <a:p>
            <a:r>
              <a:rPr lang="en-US" altLang="en-US" sz="1600" b="1"/>
              <a:t>Categorical Associations:</a:t>
            </a:r>
            <a:endParaRPr lang="en-US" altLang="en-US" sz="1600" b="1"/>
          </a:p>
          <a:p>
            <a:r>
              <a:rPr lang="en-IN" altLang="en-US" sz="1600"/>
              <a:t>* </a:t>
            </a:r>
            <a:r>
              <a:rPr lang="en-US" altLang="en-US" sz="1600"/>
              <a:t>Certain categories (e.g., specific Assembly Lines or Machine Types) show higher proportions of downtime, suggesting patterns based on machine setup or process environment.</a:t>
            </a:r>
            <a:endParaRPr lang="en-US" altLang="en-US" sz="1600"/>
          </a:p>
        </p:txBody>
      </p:sp>
      <p:sp>
        <p:nvSpPr>
          <p:cNvPr id="3" name="Text Box 2"/>
          <p:cNvSpPr txBox="1"/>
          <p:nvPr/>
        </p:nvSpPr>
        <p:spPr>
          <a:xfrm>
            <a:off x="6641465" y="1858645"/>
            <a:ext cx="406400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600" b="1"/>
              <a:t>Predictive Maintenance Opportunity:</a:t>
            </a:r>
            <a:endParaRPr lang="en-US" altLang="en-US" sz="1600"/>
          </a:p>
          <a:p>
            <a:r>
              <a:rPr lang="en-IN" altLang="en-US" sz="1600"/>
              <a:t>* </a:t>
            </a:r>
            <a:r>
              <a:rPr lang="en-US" altLang="en-US" sz="1600"/>
              <a:t>Identifiable patterns in machine metrics before downtime suggest strong potential for a predictive model to prevent failures in advance.</a:t>
            </a:r>
            <a:endParaRPr lang="en-US" altLang="en-US" sz="1600"/>
          </a:p>
          <a:p>
            <a:r>
              <a:rPr lang="en-US" altLang="en-US" sz="1600" b="1"/>
              <a:t>Cost-Saving Potential:</a:t>
            </a:r>
            <a:endParaRPr lang="en-US" altLang="en-US" sz="1600"/>
          </a:p>
          <a:p>
            <a:r>
              <a:rPr lang="en-IN" altLang="en-US" sz="1600"/>
              <a:t>* </a:t>
            </a:r>
            <a:r>
              <a:rPr lang="en-US" altLang="en-US" sz="1600"/>
              <a:t>With targeted improvements and data-driven interventions, the business can realistically reduce unplanned downtime by 10% and achieve &gt;$1M in cost savings—meeting both success criteria.</a:t>
            </a:r>
            <a:endParaRPr lang="en-US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Visualization 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9" name="Google Shape;139;p32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3187" r="8312"/>
          <a:stretch>
            <a:fillRect/>
          </a:stretch>
        </p:blipFill>
        <p:spPr>
          <a:xfrm>
            <a:off x="751840" y="916940"/>
            <a:ext cx="10887710" cy="5513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60" descr="Attitudes 2 Animal Cognition Survey – The Anthrozoologis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06*419"/>
  <p:tag name="TABLE_ENDDRAG_RECT" val="30*67*906*419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6444</Words>
  <Application>WPS Presentation</Application>
  <PresentationFormat/>
  <Paragraphs>263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Georgia</vt:lpstr>
      <vt:lpstr>Times New Roman</vt:lpstr>
      <vt:lpstr>Times New Roman</vt:lpstr>
      <vt:lpstr>Microsoft YaHei</vt:lpstr>
      <vt:lpstr>Arial Unicode MS</vt:lpstr>
      <vt:lpstr>Office Theme</vt:lpstr>
      <vt:lpstr>Optimization of machine downtime</vt:lpstr>
      <vt:lpstr>Contents</vt:lpstr>
      <vt:lpstr>Business Problem</vt:lpstr>
      <vt:lpstr>Project Overview and Scope</vt:lpstr>
      <vt:lpstr>Data Dictionary </vt:lpstr>
      <vt:lpstr>Exploratory Data Analysis [EDA]</vt:lpstr>
      <vt:lpstr>Exploratory Data Analysis [EDA]</vt:lpstr>
      <vt:lpstr>Data Visualization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of machine downtime</dc:title>
  <dc:creator>VIKAS BARTHWAL</dc:creator>
  <cp:lastModifiedBy>Swetha Lakshmanan</cp:lastModifiedBy>
  <cp:revision>4</cp:revision>
  <dcterms:created xsi:type="dcterms:W3CDTF">2025-05-23T12:20:00Z</dcterms:created>
  <dcterms:modified xsi:type="dcterms:W3CDTF">2025-05-26T08:29:54Z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282519EC280745158329AA053B9E8256_13</vt:lpwstr>
  </property>
  <property fmtid="{D5CDD505-2E9C-101B-9397-08002B2CF9AE}" pid="3" name="KSOProductBuildVer">
    <vt:lpwstr>1033-12.2.0.21179</vt:lpwstr>
  </property>
</Properties>
</file>