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660" autoAdjust="0"/>
  </p:normalViewPr>
  <p:slideViewPr>
    <p:cSldViewPr snapToGrid="0">
      <p:cViewPr>
        <p:scale>
          <a:sx n="108" d="100"/>
          <a:sy n="108"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SALARY ANALYSIS</a:t>
            </a:r>
          </a:p>
        </c:rich>
      </c:tx>
      <c:layout/>
      <c:overlay val="0"/>
      <c:spPr>
        <a:noFill/>
        <a:ln>
          <a:noFill/>
        </a:ln>
      </c:spPr>
    </c:title>
    <c:autoTitleDeleted val="1"/>
    <c:plotArea>
      <c:layout/>
      <c:barChart>
        <c:barDir val="col"/>
        <c:grouping val="clustered"/>
        <c:varyColors val="0"/>
        <c:ser>
          <c:idx val="0"/>
          <c:order val="0"/>
          <c:tx>
            <c:v>Sum of BASIC SALARY</c:v>
          </c:tx>
          <c:spPr>
            <a:solidFill>
              <a:srgbClr val="83992A"/>
            </a:solidFill>
            <a:ln>
              <a:noFill/>
            </a:ln>
          </c:spPr>
          <c:invertIfNegative val="0"/>
          <c:dLbls>
            <c:showLegendKey val="0"/>
            <c:showVal val="0"/>
            <c:showCatName val="0"/>
            <c:showSerName val="0"/>
            <c:showPercent val="0"/>
            <c:showBubbleSize val="0"/>
            <c:showLeaderLines val="1"/>
          </c:dLbls>
          <c:cat>
            <c:strLit>
              <c:ptCount val="9"/>
              <c:pt idx="0">
                <c:v>ADM4895</c:v>
              </c:pt>
              <c:pt idx="1">
                <c:v>AUD4895</c:v>
              </c:pt>
              <c:pt idx="2">
                <c:v>AUD9758</c:v>
              </c:pt>
              <c:pt idx="3">
                <c:v>FIN4598</c:v>
              </c:pt>
              <c:pt idx="4">
                <c:v>FIN5698</c:v>
              </c:pt>
              <c:pt idx="5">
                <c:v>SAL3597</c:v>
              </c:pt>
              <c:pt idx="6">
                <c:v>SAL5498</c:v>
              </c:pt>
              <c:pt idx="7">
                <c:v>TECH1248</c:v>
              </c:pt>
              <c:pt idx="8">
                <c:v>Grand Total</c:v>
              </c:pt>
            </c:strLit>
          </c:cat>
          <c:val>
            <c:numRef>
              <c:f/>
              <c:numCache>
                <c:formatCode>General</c:formatCode>
                <c:ptCount val="9"/>
                <c:pt idx="0">
                  <c:v>90000.0</c:v>
                </c:pt>
                <c:pt idx="1">
                  <c:v>30000.0</c:v>
                </c:pt>
                <c:pt idx="2">
                  <c:v>60000.0</c:v>
                </c:pt>
                <c:pt idx="3">
                  <c:v>80000.0</c:v>
                </c:pt>
                <c:pt idx="4">
                  <c:v>45000.0</c:v>
                </c:pt>
                <c:pt idx="5">
                  <c:v>35000.0</c:v>
                </c:pt>
                <c:pt idx="6">
                  <c:v>26000.0</c:v>
                </c:pt>
                <c:pt idx="7">
                  <c:v>60000.0</c:v>
                </c:pt>
                <c:pt idx="8">
                  <c:v>426000.0</c:v>
                </c:pt>
              </c:numCache>
            </c:numRef>
          </c:val>
        </c:ser>
        <c:ser>
          <c:idx val="1"/>
          <c:order val="1"/>
          <c:tx>
            <c:v>Sum of NET SALARY</c:v>
          </c:tx>
          <c:spPr>
            <a:solidFill>
              <a:srgbClr val="3C9770"/>
            </a:solidFill>
            <a:ln>
              <a:noFill/>
            </a:ln>
          </c:spPr>
          <c:invertIfNegative val="0"/>
          <c:dLbls>
            <c:showLegendKey val="0"/>
            <c:showVal val="0"/>
            <c:showCatName val="0"/>
            <c:showSerName val="0"/>
            <c:showPercent val="0"/>
            <c:showBubbleSize val="0"/>
            <c:showLeaderLines val="1"/>
          </c:dLbls>
          <c:cat>
            <c:strLit>
              <c:ptCount val="9"/>
              <c:pt idx="0">
                <c:v>ADM4895</c:v>
              </c:pt>
              <c:pt idx="1">
                <c:v>AUD4895</c:v>
              </c:pt>
              <c:pt idx="2">
                <c:v>AUD9758</c:v>
              </c:pt>
              <c:pt idx="3">
                <c:v>FIN4598</c:v>
              </c:pt>
              <c:pt idx="4">
                <c:v>FIN5698</c:v>
              </c:pt>
              <c:pt idx="5">
                <c:v>SAL3597</c:v>
              </c:pt>
              <c:pt idx="6">
                <c:v>SAL5498</c:v>
              </c:pt>
              <c:pt idx="7">
                <c:v>TECH1248</c:v>
              </c:pt>
              <c:pt idx="8">
                <c:v>Grand Total</c:v>
              </c:pt>
            </c:strLit>
          </c:cat>
          <c:val>
            <c:numRef>
              <c:f/>
              <c:numCache>
                <c:formatCode>General</c:formatCode>
                <c:ptCount val="9"/>
                <c:pt idx="0">
                  <c:v>97416.0</c:v>
                </c:pt>
                <c:pt idx="1">
                  <c:v>32472.0</c:v>
                </c:pt>
                <c:pt idx="2">
                  <c:v>64944.0</c:v>
                </c:pt>
                <c:pt idx="3">
                  <c:v>86592.0</c:v>
                </c:pt>
                <c:pt idx="4">
                  <c:v>48708.0</c:v>
                </c:pt>
                <c:pt idx="5">
                  <c:v>37884.0</c:v>
                </c:pt>
                <c:pt idx="6">
                  <c:v>28142.4</c:v>
                </c:pt>
                <c:pt idx="7">
                  <c:v>64944.0</c:v>
                </c:pt>
                <c:pt idx="8">
                  <c:v>461102.4</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max val="100000.0"/>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grpSp>
        <p:nvGrpSpPr>
          <p:cNvPr id="16" name="组合"/>
          <p:cNvGrpSpPr>
            <a:grpSpLocks/>
          </p:cNvGrpSpPr>
          <p:nvPr/>
        </p:nvGrpSpPr>
        <p:grpSpPr>
          <a:xfrm>
            <a:off x="-16934" y="0"/>
            <a:ext cx="12231158" cy="6856214"/>
            <a:chOff x="-16934" y="0"/>
            <a:chExt cx="12231158" cy="6856214"/>
          </a:xfrm>
        </p:grpSpPr>
        <p:pic>
          <p:nvPicPr>
            <p:cNvPr id="12" name="图片" descr="HD-PanelTitleR1.png"/>
            <p:cNvPicPr>
              <a:picLocks noChangeAspect="1"/>
            </p:cNvPicPr>
            <p:nvPr/>
          </p:nvPicPr>
          <p:blipFill>
            <a:blip r:embed="rId3" cstate="print"/>
            <a:stretch>
              <a:fillRect/>
            </a:stretch>
          </p:blipFill>
          <p:spPr>
            <a:xfrm rot="0">
              <a:off x="0" y="0"/>
              <a:ext cx="12188825" cy="6856214"/>
            </a:xfrm>
            <a:prstGeom prst="rect"/>
            <a:noFill/>
            <a:ln w="12700" cmpd="sng" cap="flat">
              <a:noFill/>
              <a:prstDash val="solid"/>
              <a:miter/>
            </a:ln>
          </p:spPr>
        </p:pic>
        <p:sp>
          <p:nvSpPr>
            <p:cNvPr id="13" name="矩形"/>
            <p:cNvSpPr>
              <a:spLocks/>
            </p:cNvSpPr>
            <p:nvPr/>
          </p:nvSpPr>
          <p:spPr>
            <a:xfrm rot="0">
              <a:off x="2328332" y="1540931"/>
              <a:ext cx="7543803" cy="3835399"/>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14" name="图片" descr="HDRibbonTitle-UniformTrim.png"/>
            <p:cNvPicPr>
              <a:picLocks noChangeAspect="1"/>
            </p:cNvPicPr>
            <p:nvPr/>
          </p:nvPicPr>
          <p:blipFill>
            <a:blip r:embed="rId4" cstate="print"/>
            <a:stretch>
              <a:fillRect/>
            </a:stretch>
          </p:blipFill>
          <p:spPr>
            <a:xfrm rot="0">
              <a:off x="-16934" y="3147609"/>
              <a:ext cx="2478024" cy="612648"/>
            </a:xfrm>
            <a:prstGeom prst="rect"/>
            <a:noFill/>
            <a:ln w="12700" cmpd="sng" cap="flat">
              <a:noFill/>
              <a:prstDash val="solid"/>
              <a:miter/>
            </a:ln>
          </p:spPr>
        </p:pic>
        <p:pic>
          <p:nvPicPr>
            <p:cNvPr id="15" name="图片" descr="HDRibbonTitle-UniformTrim.png"/>
            <p:cNvPicPr>
              <a:picLocks noChangeAspect="1"/>
            </p:cNvPicPr>
            <p:nvPr/>
          </p:nvPicPr>
          <p:blipFill>
            <a:blip r:embed="rId5" cstate="print"/>
            <a:stretch>
              <a:fillRect/>
            </a:stretch>
          </p:blipFill>
          <p:spPr>
            <a:xfrm rot="0">
              <a:off x="9736202" y="3147609"/>
              <a:ext cx="2478022" cy="612648"/>
            </a:xfrm>
            <a:prstGeom prst="rect"/>
            <a:noFill/>
            <a:ln w="12700" cmpd="sng" cap="flat">
              <a:noFill/>
              <a:prstDash val="solid"/>
              <a:miter/>
            </a:ln>
          </p:spPr>
        </p:pic>
      </p:grpSp>
      <p:sp>
        <p:nvSpPr>
          <p:cNvPr id="17" name="文本框"/>
          <p:cNvSpPr>
            <a:spLocks noGrp="1"/>
          </p:cNvSpPr>
          <p:nvPr>
            <p:ph type="ctrTitle"/>
          </p:nvPr>
        </p:nvSpPr>
        <p:spPr>
          <a:xfrm rot="0">
            <a:off x="2692398" y="1871131"/>
            <a:ext cx="6815669" cy="151553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0" i="0" u="none" strike="noStrike" kern="1200" cap="none" spc="0" baseline="0">
                <a:solidFill>
                  <a:srgbClr val="262626"/>
                </a:solidFill>
                <a:latin typeface="Garamond" pitchFamily="0" charset="0"/>
                <a:ea typeface="方正舒体" pitchFamily="0" charset="0"/>
                <a:cs typeface="Lucida Sans" pitchFamily="0" charset="0"/>
              </a:rPr>
              <a:t>Click to edit Master title style</a:t>
            </a:r>
            <a:endParaRPr lang="zh-CN" altLang="en-US" sz="5400" b="0" i="0" u="none" strike="noStrike" kern="1200" cap="none" spc="0" baseline="0">
              <a:solidFill>
                <a:srgbClr val="262626"/>
              </a:solidFill>
              <a:latin typeface="Garamond" pitchFamily="0" charset="0"/>
              <a:ea typeface="方正舒体" pitchFamily="0" charset="0"/>
              <a:cs typeface="Lucida Sans" pitchFamily="0" charset="0"/>
            </a:endParaRPr>
          </a:p>
        </p:txBody>
      </p:sp>
      <p:sp>
        <p:nvSpPr>
          <p:cNvPr id="18" name="文本框"/>
          <p:cNvSpPr>
            <a:spLocks noGrp="1"/>
          </p:cNvSpPr>
          <p:nvPr>
            <p:ph type="subTitle" idx="1"/>
          </p:nvPr>
        </p:nvSpPr>
        <p:spPr>
          <a:xfrm rot="0">
            <a:off x="2692398" y="3657597"/>
            <a:ext cx="6815669" cy="132080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2100" b="0" i="0" u="none" strike="noStrike" kern="1200" cap="none" spc="0" baseline="0">
                <a:solidFill>
                  <a:schemeClr val="tx1"/>
                </a:solidFill>
                <a:latin typeface="Garamond" pitchFamily="0" charset="0"/>
                <a:ea typeface="方正舒体" pitchFamily="0" charset="0"/>
                <a:cs typeface="Lucida Sans" pitchFamily="0" charset="0"/>
              </a:rPr>
              <a:t>Click to edit Master subtitle style</a:t>
            </a:r>
            <a:endParaRPr lang="zh-CN" altLang="en-US" sz="2100" b="0" i="0" u="none" strike="noStrike" kern="1200" cap="none" spc="0" baseline="0">
              <a:solidFill>
                <a:schemeClr val="tx1"/>
              </a:solidFill>
              <a:latin typeface="Garamond" pitchFamily="0" charset="0"/>
              <a:ea typeface="方正舒体" pitchFamily="0" charset="0"/>
              <a:cs typeface="Lucida Sans" pitchFamily="0" charset="0"/>
            </a:endParaRPr>
          </a:p>
        </p:txBody>
      </p:sp>
      <p:sp>
        <p:nvSpPr>
          <p:cNvPr id="19" name="文本框"/>
          <p:cNvSpPr>
            <a:spLocks noGrp="1"/>
          </p:cNvSpPr>
          <p:nvPr>
            <p:ph type="dt" idx="10"/>
          </p:nvPr>
        </p:nvSpPr>
        <p:spPr>
          <a:xfrm rot="0">
            <a:off x="7983231" y="5037663"/>
            <a:ext cx="897467" cy="279400"/>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00" b="0" i="0" u="none" strike="noStrike" kern="1200" cap="none" spc="0" baseline="0">
              <a:solidFill>
                <a:schemeClr val="tx1"/>
              </a:solidFill>
              <a:latin typeface="Garamond" pitchFamily="0" charset="0"/>
              <a:ea typeface="方正舒体" pitchFamily="0" charset="0"/>
              <a:cs typeface="Garamond" pitchFamily="0" charset="0"/>
            </a:endParaRPr>
          </a:p>
        </p:txBody>
      </p:sp>
      <p:sp>
        <p:nvSpPr>
          <p:cNvPr id="20" name="文本框"/>
          <p:cNvSpPr>
            <a:spLocks noGrp="1"/>
          </p:cNvSpPr>
          <p:nvPr>
            <p:ph type="ftr"/>
          </p:nvPr>
        </p:nvSpPr>
        <p:spPr>
          <a:xfrm rot="0">
            <a:off x="2692397" y="5037663"/>
            <a:ext cx="5214635" cy="2794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00" b="0" i="0" u="none" strike="noStrike" kern="1200" cap="none" spc="0" baseline="0">
              <a:solidFill>
                <a:schemeClr val="tx1"/>
              </a:solidFill>
              <a:latin typeface="Garamond" pitchFamily="0" charset="0"/>
              <a:ea typeface="方正舒体" pitchFamily="0" charset="0"/>
              <a:cs typeface="Garamond" pitchFamily="0" charset="0"/>
            </a:endParaRPr>
          </a:p>
        </p:txBody>
      </p:sp>
      <p:sp>
        <p:nvSpPr>
          <p:cNvPr id="21" name="文本框"/>
          <p:cNvSpPr>
            <a:spLocks noGrp="1"/>
          </p:cNvSpPr>
          <p:nvPr>
            <p:ph type="sldNum"/>
          </p:nvPr>
        </p:nvSpPr>
        <p:spPr>
          <a:xfrm rot="0">
            <a:off x="8956900" y="5037663"/>
            <a:ext cx="551166" cy="279400"/>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u="none" strike="noStrike" kern="1200" cap="none" spc="0" baseline="0">
              <a:solidFill>
                <a:schemeClr val="tx1"/>
              </a:solidFill>
              <a:latin typeface="Garamond" pitchFamily="0" charset="0"/>
              <a:ea typeface="方正舒体" pitchFamily="0" charset="0"/>
              <a:cs typeface="Garamond" pitchFamily="0" charset="0"/>
            </a:endParaRPr>
          </a:p>
        </p:txBody>
      </p:sp>
      <p:sp>
        <p:nvSpPr>
          <p:cNvPr id="22" name="直线"/>
          <p:cNvSpPr>
            <a:spLocks/>
          </p:cNvSpPr>
          <p:nvPr/>
        </p:nvSpPr>
        <p:spPr>
          <a:xfrm rot="0">
            <a:off x="2692399" y="3522130"/>
            <a:ext cx="6815666" cy="0"/>
          </a:xfrm>
          <a:prstGeom prst="line"/>
          <a:noFill/>
          <a:ln w="15875" cmpd="sng" cap="flat">
            <a:solidFill>
              <a:srgbClr val="83992A"/>
            </a:solidFill>
            <a:prstDash val="solid"/>
            <a:round/>
          </a:ln>
        </p:spPr>
      </p:sp>
    </p:spTree>
    <p:extLst>
      <p:ext uri="{BB962C8B-B14F-4D97-AF65-F5344CB8AC3E}">
        <p14:creationId xmlns:p14="http://schemas.microsoft.com/office/powerpoint/2010/main" val="74873118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58187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85973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29" name="组合"/>
          <p:cNvGrpSpPr>
            <a:grpSpLocks xmlns:a="http://schemas.openxmlformats.org/drawingml/2006/main"/>
          </p:cNvGrpSpPr>
          <p:nvPr/>
        </p:nvGrpSpPr>
        <p:grpSpPr>
          <a:xfrm xmlns:a="http://schemas.openxmlformats.org/drawingml/2006/main">
            <a:off x="-15736" y="0"/>
            <a:ext cx="12229960" cy="6856214"/>
            <a:chOff x="-15736" y="0"/>
            <a:chExt cx="12229960" cy="6856214"/>
          </a:xfrm>
        </p:grpSpPr>
        <p:pic>
          <p:nvPicPr>
            <p:cNvPr id="25"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6"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2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8"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30"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
        <p:nvSpPr>
          <p:cNvPr id="31" name="文本框"/>
          <p:cNvSpPr>
            <a:spLocks xmlns:a="http://schemas.openxmlformats.org/drawingml/2006/main" noGrp="1"/>
          </p:cNvSpPr>
          <p:nvPr>
            <p:ph type="title"/>
          </p:nvPr>
        </p:nvSpPr>
        <p:spPr>
          <a:xfrm xmlns:a="http://schemas.openxmlformats.org/drawingml/2006/main" rot="0">
            <a:off x="1295402" y="982132"/>
            <a:ext cx="9601196" cy="130386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1295401" y="2556932"/>
            <a:ext cx="9601196" cy="331893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9482956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48" name="组合"/>
          <p:cNvGrpSpPr>
            <a:grpSpLocks xmlns:a="http://schemas.openxmlformats.org/drawingml/2006/main"/>
          </p:cNvGrpSpPr>
          <p:nvPr/>
        </p:nvGrpSpPr>
        <p:grpSpPr>
          <a:xfrm xmlns:a="http://schemas.openxmlformats.org/drawingml/2006/main">
            <a:off x="-15736" y="0"/>
            <a:ext cx="12229960" cy="6856214"/>
            <a:chOff x="-15736" y="0"/>
            <a:chExt cx="12229960" cy="6856214"/>
          </a:xfrm>
        </p:grpSpPr>
        <p:pic>
          <p:nvPicPr>
            <p:cNvPr id="44"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5"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4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4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8"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49" name="文本框"/>
          <p:cNvSpPr>
            <a:spLocks xmlns:a="http://schemas.openxmlformats.org/drawingml/2006/main" noGrp="1"/>
          </p:cNvSpPr>
          <p:nvPr>
            <p:ph type="title"/>
          </p:nvPr>
        </p:nvSpPr>
        <p:spPr>
          <a:xfrm xmlns:a="http://schemas.openxmlformats.org/drawingml/2006/main" rot="0">
            <a:off x="1295402" y="982132"/>
            <a:ext cx="9601196" cy="130386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0"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51"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
        <p:nvSpPr>
          <p:cNvPr id="53"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Tree>
    <p:extLst>
      <p:ext uri="{BB962C8B-B14F-4D97-AF65-F5344CB8AC3E}">
        <p14:creationId xmlns:p14="http://schemas.microsoft.com/office/powerpoint/2010/main" val="79725340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68" name="组合"/>
          <p:cNvGrpSpPr>
            <a:grpSpLocks xmlns:a="http://schemas.openxmlformats.org/drawingml/2006/main"/>
          </p:cNvGrpSpPr>
          <p:nvPr/>
        </p:nvGrpSpPr>
        <p:grpSpPr>
          <a:xfrm xmlns:a="http://schemas.openxmlformats.org/drawingml/2006/main">
            <a:off x="-15736" y="0"/>
            <a:ext cx="12229960" cy="6856214"/>
            <a:chOff x="-15736" y="0"/>
            <a:chExt cx="12229960" cy="6856214"/>
          </a:xfrm>
        </p:grpSpPr>
        <p:pic>
          <p:nvPicPr>
            <p:cNvPr id="64"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5"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6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6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8"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69"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70"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71"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3936319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6470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90305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3136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751411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61959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72582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509329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59884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 name="组合"/>
          <p:cNvGrpSpPr>
            <a:grpSpLocks/>
          </p:cNvGrpSpPr>
          <p:nvPr/>
        </p:nvGrpSpPr>
        <p:grpSpPr>
          <a:xfrm>
            <a:off x="-15736" y="0"/>
            <a:ext cx="12229960" cy="6856214"/>
            <a:chOff x="-15736" y="0"/>
            <a:chExt cx="12229960" cy="6856214"/>
          </a:xfrm>
        </p:grpSpPr>
        <p:pic>
          <p:nvPicPr>
            <p:cNvPr id="2" name="图片" descr="HD-PanelContent.png"/>
            <p:cNvPicPr>
              <a:picLocks noChangeAspect="1"/>
            </p:cNvPicPr>
            <p:nvPr/>
          </p:nvPicPr>
          <p:blipFill>
            <a:blip r:embed="rId2" cstate="print"/>
            <a:stretch>
              <a:fillRect/>
            </a:stretch>
          </p:blipFill>
          <p:spPr>
            <a:xfrm rot="0">
              <a:off x="0" y="0"/>
              <a:ext cx="12188825" cy="6856214"/>
            </a:xfrm>
            <a:prstGeom prst="rect"/>
            <a:noFill/>
            <a:ln w="12700" cmpd="sng" cap="flat">
              <a:noFill/>
              <a:prstDash val="solid"/>
              <a:miter/>
            </a:ln>
          </p:spPr>
        </p:pic>
        <p:sp>
          <p:nvSpPr>
            <p:cNvPr id="3" name="矩形"/>
            <p:cNvSpPr>
              <a:spLocks/>
            </p:cNvSpPr>
            <p:nvPr/>
          </p:nvSpPr>
          <p:spPr>
            <a:xfrm rot="0">
              <a:off x="608012" y="609600"/>
              <a:ext cx="10972800" cy="5638800"/>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4" name="图片" descr="HDRibbonContent-UniformTrim.png"/>
            <p:cNvPicPr>
              <a:picLocks noChangeAspect="1"/>
            </p:cNvPicPr>
            <p:nvPr/>
          </p:nvPicPr>
          <p:blipFill>
            <a:blip r:embed="rId3" cstate="print"/>
            <a:stretch>
              <a:fillRect/>
            </a:stretch>
          </p:blipFill>
          <p:spPr>
            <a:xfrm rot="0">
              <a:off x="-15736" y="3153832"/>
              <a:ext cx="777240" cy="606424"/>
            </a:xfrm>
            <a:prstGeom prst="rect"/>
            <a:noFill/>
            <a:ln w="12700" cmpd="sng" cap="flat">
              <a:noFill/>
              <a:prstDash val="solid"/>
              <a:miter/>
            </a:ln>
          </p:spPr>
        </p:pic>
        <p:pic>
          <p:nvPicPr>
            <p:cNvPr id="5" name="图片" descr="HDRibbonContent-UniformTrim.png"/>
            <p:cNvPicPr>
              <a:picLocks noChangeAspect="1"/>
            </p:cNvPicPr>
            <p:nvPr/>
          </p:nvPicPr>
          <p:blipFill>
            <a:blip r:embed="rId4" cstate="print"/>
            <a:stretch>
              <a:fillRect/>
            </a:stretch>
          </p:blipFill>
          <p:spPr>
            <a:xfrm rot="0">
              <a:off x="11436986" y="3153832"/>
              <a:ext cx="777238" cy="606424"/>
            </a:xfrm>
            <a:prstGeom prst="rect"/>
            <a:noFill/>
            <a:ln w="12700" cmpd="sng" cap="flat">
              <a:noFill/>
              <a:prstDash val="solid"/>
              <a:miter/>
            </a:ln>
          </p:spPr>
        </p:pic>
      </p:grpSp>
      <p:sp>
        <p:nvSpPr>
          <p:cNvPr id="7" name="文本框"/>
          <p:cNvSpPr>
            <a:spLocks noGrp="1"/>
          </p:cNvSpPr>
          <p:nvPr>
            <p:ph type="title"/>
          </p:nvPr>
        </p:nvSpPr>
        <p:spPr>
          <a:xfrm rot="0">
            <a:off x="1295402" y="982132"/>
            <a:ext cx="9601196" cy="1303865"/>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8677501" y="5969000"/>
            <a:ext cx="1600200"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Garamond" pitchFamily="0" charset="0"/>
                <a:ea typeface="方正舒体" pitchFamily="0" charset="0"/>
                <a:cs typeface="Garamond" pitchFamily="0" charset="0"/>
              </a:rPr>
              <a:t>9/10/2024</a:t>
            </a:fld>
            <a:endParaRPr lang="zh-CN" altLang="en-US" sz="1000" b="0" i="0">
              <a:solidFill>
                <a:schemeClr val="tx1"/>
              </a:solidFill>
              <a:latin typeface="Garamond" pitchFamily="0" charset="0"/>
              <a:ea typeface="方正舒体" pitchFamily="0" charset="0"/>
              <a:cs typeface="Garamond" pitchFamily="0" charset="0"/>
            </a:endParaRPr>
          </a:p>
        </p:txBody>
      </p:sp>
      <p:sp>
        <p:nvSpPr>
          <p:cNvPr id="10" name="文本框"/>
          <p:cNvSpPr>
            <a:spLocks noGrp="1"/>
          </p:cNvSpPr>
          <p:nvPr>
            <p:ph type="ftr" idx="3"/>
          </p:nvPr>
        </p:nvSpPr>
        <p:spPr>
          <a:xfrm rot="0">
            <a:off x="1295401" y="5969000"/>
            <a:ext cx="7305899" cy="27940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11" name="文本框"/>
          <p:cNvSpPr>
            <a:spLocks noGrp="1"/>
          </p:cNvSpPr>
          <p:nvPr>
            <p:ph type="sldNum" idx="4"/>
          </p:nvPr>
        </p:nvSpPr>
        <p:spPr>
          <a:xfrm rot="0">
            <a:off x="10353901" y="5969000"/>
            <a:ext cx="542697"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Garamond" pitchFamily="0" charset="0"/>
                <a:ea typeface="方正舒体" pitchFamily="0" charset="0"/>
                <a:cs typeface="Garamond" pitchFamily="0" charset="0"/>
              </a:rPr>
              <a:t>&lt;#&gt;</a:t>
            </a:fld>
            <a:endParaRPr lang="zh-CN" altLang="en-US" sz="1000" b="0" i="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561242546"/>
      </p:ext>
    </p:extLst>
  </p:cSld>
  <p:clrMap bg1="lt1" tx1="dk1" bg2="lt2" tx2="dk2" accent1="accent1" accent2="accent2" accent3="accent3" accent4="accent4" accent5="accent5" accent6="accent6" hlink="hlink" folHlink="fol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Lst>
  <p:hf sldNum="0" hdr="0" ftr="0" dt="0"/>
  <p:txStyles>
    <p:titleStyle>
      <a:lvl1pPr algn="ctr" defTabSz="914400" eaLnBrk="1" fontAlgn="auto" latinLnBrk="0" hangingPunct="1">
        <a:spcBef>
          <a:spcPts val="0"/>
        </a:spcBef>
        <a:buNone/>
        <a:defRPr sz="4400" kern="1200" cap="none">
          <a:solidFill>
            <a:srgbClr val="262626"/>
          </a:solidFill>
          <a:latin typeface="Garamond" pitchFamily="0" charset="0"/>
          <a:ea typeface="方正舒体" pitchFamily="0" charset="0"/>
          <a:cs typeface="Garamond" pitchFamily="0" charset="0"/>
        </a:defRPr>
      </a:lvl1pPr>
    </p:titleStyle>
    <p:bodyStyle>
      <a:lvl1pPr marL="285750" indent="-285750" algn="l" defTabSz="914400" eaLnBrk="1" fontAlgn="auto" latinLnBrk="0" hangingPunct="1">
        <a:spcBef>
          <a:spcPct val="20000"/>
        </a:spcBef>
        <a:spcAft>
          <a:spcPts val="600"/>
        </a:spcAft>
        <a:buClr>
          <a:schemeClr val="accent1"/>
        </a:buClr>
        <a:buSzPct val="115000"/>
        <a:buFont typeface="Arial" pitchFamily="0" charset="0"/>
        <a:buChar char="•"/>
        <a:defRPr sz="2400" kern="1200" cap="none">
          <a:solidFill>
            <a:srgbClr val="262626"/>
          </a:solidFill>
          <a:latin typeface="Garamond" pitchFamily="0" charset="0"/>
          <a:ea typeface="方正舒体" pitchFamily="0" charset="0"/>
          <a:cs typeface="Garamond" pitchFamily="0" charset="0"/>
        </a:defRPr>
      </a:lvl1pPr>
      <a:lvl2pPr marL="742950" indent="-285750" algn="l" defTabSz="914400" eaLnBrk="1" fontAlgn="auto" latinLnBrk="0" hangingPunct="1">
        <a:spcBef>
          <a:spcPct val="20000"/>
        </a:spcBef>
        <a:spcAft>
          <a:spcPts val="600"/>
        </a:spcAft>
        <a:buClr>
          <a:schemeClr val="accent1"/>
        </a:buClr>
        <a:buSzPct val="115000"/>
        <a:buFont typeface="Arial" pitchFamily="0" charset="0"/>
        <a:buChar char="•"/>
        <a:defRPr sz="2000" kern="1200" cap="none">
          <a:solidFill>
            <a:srgbClr val="262626"/>
          </a:solidFill>
          <a:latin typeface="Garamond" pitchFamily="0" charset="0"/>
          <a:ea typeface="方正舒体" pitchFamily="0" charset="0"/>
          <a:cs typeface="Garamond" pitchFamily="0" charset="0"/>
        </a:defRPr>
      </a:lvl2pPr>
      <a:lvl3pPr marL="1200150" indent="-285750" algn="l" defTabSz="914400" eaLnBrk="1" fontAlgn="auto" latinLnBrk="0" hangingPunct="1">
        <a:spcBef>
          <a:spcPct val="20000"/>
        </a:spcBef>
        <a:spcAft>
          <a:spcPts val="600"/>
        </a:spcAft>
        <a:buClr>
          <a:schemeClr val="accent1"/>
        </a:buClr>
        <a:buSzPct val="115000"/>
        <a:buFont typeface="Arial" pitchFamily="0" charset="0"/>
        <a:buChar char="•"/>
        <a:defRPr sz="1800" kern="1200" cap="none">
          <a:solidFill>
            <a:srgbClr val="262626"/>
          </a:solidFill>
          <a:latin typeface="Garamond" pitchFamily="0" charset="0"/>
          <a:ea typeface="方正舒体" pitchFamily="0" charset="0"/>
          <a:cs typeface="Garamond" pitchFamily="0" charset="0"/>
        </a:defRPr>
      </a:lvl3pPr>
      <a:lvl4pPr marL="1543050" indent="-171450" algn="l" defTabSz="914400" eaLnBrk="1" fontAlgn="auto" latinLnBrk="0" hangingPunct="1">
        <a:spcBef>
          <a:spcPct val="20000"/>
        </a:spcBef>
        <a:spcAft>
          <a:spcPts val="600"/>
        </a:spcAft>
        <a:buClr>
          <a:schemeClr val="accent1"/>
        </a:buClr>
        <a:buSzPct val="115000"/>
        <a:buFont typeface="Arial" pitchFamily="0" charset="0"/>
        <a:buChar char="•"/>
        <a:defRPr sz="1600" kern="1200" cap="none">
          <a:solidFill>
            <a:srgbClr val="262626"/>
          </a:solidFill>
          <a:latin typeface="Garamond" pitchFamily="0" charset="0"/>
          <a:ea typeface="方正舒体" pitchFamily="0" charset="0"/>
          <a:cs typeface="Garamond" pitchFamily="0" charset="0"/>
        </a:defRPr>
      </a:lvl4pPr>
      <a:lvl5pPr marL="2000250" indent="-17145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5pPr>
      <a:lvl6pPr marL="25146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6pPr>
      <a:lvl7pPr marL="29718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7pPr>
      <a:lvl8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8pPr>
      <a:lvl9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chart" Target="../charts/chart1.xml"/><Relationship Id="rId3"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3" name="文本框"/>
          <p:cNvSpPr>
            <a:spLocks noGrp="1"/>
          </p:cNvSpPr>
          <p:nvPr>
            <p:ph type="ctrTitle"/>
          </p:nvPr>
        </p:nvSpPr>
        <p:spPr>
          <a:xfrm rot="0">
            <a:off x="2240392" y="1351935"/>
            <a:ext cx="7711217" cy="181896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4900" b="1" i="0" u="none" strike="noStrike" kern="1200" cap="none" spc="0" baseline="0">
                <a:solidFill>
                  <a:srgbClr val="262626"/>
                </a:solidFill>
                <a:latin typeface="Times New Roman" pitchFamily="18" charset="0"/>
                <a:ea typeface="方正舒体" pitchFamily="0" charset="0"/>
                <a:cs typeface="Times New Roman" pitchFamily="18" charset="0"/>
              </a:rPr>
              <a:t>EMPLOYEE DATA ANALYSIS USING EXCEL</a:t>
            </a:r>
            <a:endParaRPr lang="zh-CN" altLang="en-US" sz="49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24" name="文本框"/>
          <p:cNvSpPr>
            <a:spLocks noGrp="1"/>
          </p:cNvSpPr>
          <p:nvPr>
            <p:ph type="subTitle" idx="1"/>
          </p:nvPr>
        </p:nvSpPr>
        <p:spPr>
          <a:xfrm rot="0">
            <a:off x="2713703" y="3598608"/>
            <a:ext cx="6764593" cy="267437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100" b="0" i="0" u="none" strike="noStrike" kern="1200" cap="none" spc="0" baseline="0">
                <a:solidFill>
                  <a:srgbClr val="0D0D0D"/>
                </a:solidFill>
                <a:latin typeface="Times New Roman" pitchFamily="18" charset="0"/>
                <a:ea typeface="方正舒体" pitchFamily="0" charset="0"/>
                <a:cs typeface="Times New Roman" pitchFamily="18" charset="0"/>
              </a:rPr>
              <a:t>STUDENT NAME   :   E SWETHA</a:t>
            </a:r>
            <a:endParaRPr lang="en-US" altLang="zh-CN" sz="21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ct val="20000"/>
              </a:spcBef>
              <a:spcAft>
                <a:spcPts val="600"/>
              </a:spcAft>
              <a:buNone/>
            </a:pPr>
            <a:r>
              <a:rPr lang="en-US" altLang="zh-CN" sz="2100" b="0" i="0" u="none" strike="noStrike" kern="1200" cap="none" spc="0" baseline="0">
                <a:solidFill>
                  <a:srgbClr val="0D0D0D"/>
                </a:solidFill>
                <a:latin typeface="Times New Roman" pitchFamily="18" charset="0"/>
                <a:ea typeface="方正舒体" pitchFamily="0" charset="0"/>
                <a:cs typeface="Times New Roman" pitchFamily="18" charset="0"/>
              </a:rPr>
              <a:t>REGISTER NO        :   2213331042147</a:t>
            </a:r>
            <a:endParaRPr lang="en-US" altLang="zh-CN" sz="21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ct val="20000"/>
              </a:spcBef>
              <a:spcAft>
                <a:spcPts val="600"/>
              </a:spcAft>
              <a:buNone/>
            </a:pPr>
            <a:r>
              <a:rPr lang="en-US" altLang="zh-CN" sz="2100" b="0" i="0" u="none" strike="noStrike" kern="1200" cap="none" spc="0" baseline="0">
                <a:solidFill>
                  <a:srgbClr val="0D0D0D"/>
                </a:solidFill>
                <a:latin typeface="Times New Roman" pitchFamily="18" charset="0"/>
                <a:ea typeface="方正舒体" pitchFamily="0" charset="0"/>
                <a:cs typeface="Times New Roman" pitchFamily="18" charset="0"/>
              </a:rPr>
              <a:t>DEPARTMENT       :   B.COM(COMMERCE)</a:t>
            </a:r>
            <a:endParaRPr lang="en-US" altLang="zh-CN" sz="21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ct val="20000"/>
              </a:spcBef>
              <a:spcAft>
                <a:spcPts val="600"/>
              </a:spcAft>
              <a:buNone/>
            </a:pPr>
            <a:r>
              <a:rPr lang="en-US" altLang="zh-CN" sz="2100" b="0" i="0" u="none" strike="noStrike" kern="1200" cap="none" spc="0" baseline="0">
                <a:solidFill>
                  <a:srgbClr val="0D0D0D"/>
                </a:solidFill>
                <a:latin typeface="Times New Roman" pitchFamily="18" charset="0"/>
                <a:ea typeface="方正舒体" pitchFamily="0" charset="0"/>
                <a:cs typeface="Times New Roman" pitchFamily="18" charset="0"/>
              </a:rPr>
              <a:t>COLLEGE                :   BHARATHI WOMEN’S COLLEGE</a:t>
            </a:r>
            <a:endParaRPr lang="zh-CN" altLang="en-US" sz="2100" b="0" i="0" u="none" strike="noStrike" kern="1200" cap="none" spc="0" baseline="0">
              <a:solidFill>
                <a:srgbClr val="0D0D0D"/>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0435252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295402" y="1286932"/>
            <a:ext cx="9601196" cy="130386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MODELING</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63" name="文本框"/>
          <p:cNvSpPr>
            <a:spLocks noGrp="1"/>
          </p:cNvSpPr>
          <p:nvPr>
            <p:ph type="body" idx="1"/>
          </p:nvPr>
        </p:nvSpPr>
        <p:spPr>
          <a:xfrm rot="0">
            <a:off x="1276015" y="2505484"/>
            <a:ext cx="8825659" cy="387595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9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Step 1   : Download the employee salary analysis from Kaggle</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9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Step 2   : Gathering employee data details from Kaggle to set up the Excel sheet.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9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Step 3   : I used the formula (BASIC SALARY + DEARNESS ALLOWANCE%    +HOUSE RENT ALLOWANCE% = GROSS SALARY – PROVIDENT FUND% =NET SALARY) to find the net salary of the employee.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9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STEP 4 : Select the range And go the insert and click the PIVOT TABLE separate the details for the employee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90000"/>
              </a:lnSpc>
              <a:spcBef>
                <a:spcPct val="20000"/>
              </a:spcBef>
              <a:spcAft>
                <a:spcPts val="600"/>
              </a:spcAft>
              <a:buNone/>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                             1. Rows      -  </a:t>
            </a: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Emoployee ID Number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90000"/>
              </a:lnSpc>
              <a:spcBef>
                <a:spcPct val="20000"/>
              </a:spcBef>
              <a:spcAft>
                <a:spcPts val="600"/>
              </a:spcAft>
              <a:buNone/>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                             2. </a:t>
            </a: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Columns - Basic Salary And Net Salary </a:t>
            </a:r>
            <a:endParaRPr lang="en-US" altLang="zh-CN" sz="20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90000"/>
              </a:lnSpc>
              <a:spcBef>
                <a:spcPct val="20000"/>
              </a:spcBef>
              <a:spcAft>
                <a:spcPts val="600"/>
              </a:spcAft>
              <a:buNone/>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                           </a:t>
            </a:r>
            <a:endParaRPr lang="zh-CN" altLang="en-US" sz="20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5984207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2" name="文本框"/>
          <p:cNvSpPr>
            <a:spLocks noGrp="1"/>
          </p:cNvSpPr>
          <p:nvPr>
            <p:ph type="body" idx="4294967295"/>
          </p:nvPr>
        </p:nvSpPr>
        <p:spPr>
          <a:xfrm rot="0">
            <a:off x="1828800" y="2074811"/>
            <a:ext cx="8824913" cy="34163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above the following procedure to find the output of employee salary analysis</a:t>
            </a: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100000"/>
              </a:lnSpc>
              <a:spcBef>
                <a:spcPct val="20000"/>
              </a:spcBef>
              <a:spcAft>
                <a:spcPts val="600"/>
              </a:spcAft>
              <a:buClr>
                <a:schemeClr val="accent1"/>
              </a:buClr>
              <a:buSzPct val="115000"/>
              <a:buFont typeface="Wingdings" pitchFamily="2" charset="2"/>
              <a:buChar char="Ø"/>
            </a:pP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Step 5 : select the output table, go to the insert, click the pie chart and finally find the result</a:t>
            </a: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100000"/>
              </a:lnSpc>
              <a:spcBef>
                <a:spcPct val="20000"/>
              </a:spcBef>
              <a:spcAft>
                <a:spcPts val="600"/>
              </a:spcAft>
              <a:buNone/>
            </a:pP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285750" indent="-285750" algn="l">
              <a:lnSpc>
                <a:spcPct val="100000"/>
              </a:lnSpc>
              <a:spcBef>
                <a:spcPct val="20000"/>
              </a:spcBef>
              <a:spcAft>
                <a:spcPts val="600"/>
              </a:spcAft>
              <a:buClr>
                <a:schemeClr val="accent1"/>
              </a:buClr>
              <a:buSzPct val="115000"/>
              <a:buFont typeface="Wingdings" pitchFamily="2" charset="2"/>
              <a:buChar char="Ø"/>
            </a:pPr>
            <a:endParaRPr lang="zh-CN" altLang="en-US" sz="24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13908526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tile/>
        </a:blip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1383893" y="972299"/>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rgbClr val="262626"/>
                </a:solidFill>
                <a:latin typeface="Garamond" pitchFamily="0" charset="0"/>
                <a:ea typeface="方正舒体" pitchFamily="0" charset="0"/>
                <a:cs typeface="Lucida Sans" pitchFamily="0" charset="0"/>
              </a:rPr>
              <a:t>RESULT</a:t>
            </a:r>
            <a:endParaRPr lang="zh-CN" altLang="en-US" sz="4400" b="1" i="0" u="none" strike="noStrike" kern="1200" cap="none" spc="0" baseline="0">
              <a:solidFill>
                <a:srgbClr val="262626"/>
              </a:solidFill>
              <a:latin typeface="Garamond" pitchFamily="0" charset="0"/>
              <a:ea typeface="方正舒体" pitchFamily="0" charset="0"/>
              <a:cs typeface="Lucida Sans" pitchFamily="0" charset="0"/>
            </a:endParaRPr>
          </a:p>
        </p:txBody>
      </p:sp>
      <p:graphicFrame>
        <p:nvGraphicFramePr>
          <p:cNvPr id="74" name="图表"/>
          <p:cNvGraphicFramePr/>
          <p:nvPr/>
        </p:nvGraphicFramePr>
        <p:xfrm>
          <a:off x="1295399" y="2557462"/>
          <a:ext cx="9601200" cy="3317874"/>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9347494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1295402" y="982132"/>
            <a:ext cx="9601196" cy="130386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rgbClr val="262626"/>
                </a:solidFill>
                <a:latin typeface="Garamond" pitchFamily="0" charset="0"/>
                <a:ea typeface="方正舒体" pitchFamily="0" charset="0"/>
                <a:cs typeface="Lucida Sans" pitchFamily="0" charset="0"/>
              </a:rPr>
              <a:t>CONCLUSION</a:t>
            </a:r>
            <a:endParaRPr lang="zh-CN" altLang="en-US" sz="4400" b="1" i="0" u="none" strike="noStrike" kern="1200" cap="none" spc="0" baseline="0">
              <a:solidFill>
                <a:srgbClr val="262626"/>
              </a:solidFill>
              <a:latin typeface="Garamond" pitchFamily="0" charset="0"/>
              <a:ea typeface="方正舒体" pitchFamily="0" charset="0"/>
              <a:cs typeface="Lucida Sans" pitchFamily="0" charset="0"/>
            </a:endParaRPr>
          </a:p>
        </p:txBody>
      </p:sp>
      <p:sp>
        <p:nvSpPr>
          <p:cNvPr id="76" name="文本框"/>
          <p:cNvSpPr>
            <a:spLocks noGrp="1"/>
          </p:cNvSpPr>
          <p:nvPr>
            <p:ph type="body" idx="1"/>
          </p:nvPr>
        </p:nvSpPr>
        <p:spPr>
          <a:xfrm rot="0">
            <a:off x="1396180" y="3016455"/>
            <a:ext cx="9500418" cy="34162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           The employee salary analysis using excel revealed key insights into salary distribution across departments. The pivot table highlighted average salaries, while the pie chart illustrated the proportion of total salaries by department. Regular updates to this analysis are recommended to ensure fair compensation </a:t>
            </a: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pratices</a:t>
            </a: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  </a:t>
            </a: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l">
              <a:lnSpc>
                <a:spcPct val="100000"/>
              </a:lnSpc>
              <a:spcBef>
                <a:spcPct val="20000"/>
              </a:spcBef>
              <a:spcAft>
                <a:spcPts val="600"/>
              </a:spcAft>
              <a:buNone/>
            </a:pPr>
            <a:endParaRPr lang="en-US" altLang="zh-CN" sz="2400" b="0" i="0" u="none" strike="noStrike" kern="1200" cap="none" spc="0" baseline="0">
              <a:solidFill>
                <a:srgbClr val="262626"/>
              </a:solidFill>
              <a:latin typeface="Garamond" pitchFamily="0" charset="0"/>
              <a:ea typeface="方正舒体" pitchFamily="0" charset="0"/>
              <a:cs typeface="Lucida Sans" pitchFamily="0" charset="0"/>
            </a:endParaRPr>
          </a:p>
          <a:p>
            <a:pPr marL="0" indent="0" algn="ctr">
              <a:lnSpc>
                <a:spcPct val="100000"/>
              </a:lnSpc>
              <a:spcBef>
                <a:spcPct val="20000"/>
              </a:spcBef>
              <a:spcAft>
                <a:spcPts val="600"/>
              </a:spcAft>
              <a:buNone/>
            </a:pPr>
            <a:r>
              <a:rPr lang="en-US" altLang="zh-CN" sz="2400" b="0" i="0" u="none" strike="noStrike" kern="1200" cap="none" spc="0" baseline="0">
                <a:solidFill>
                  <a:srgbClr val="262626"/>
                </a:solidFill>
                <a:latin typeface="Garamond" pitchFamily="0" charset="0"/>
                <a:ea typeface="方正舒体" pitchFamily="0" charset="0"/>
                <a:cs typeface="Lucida Sans" pitchFamily="0" charset="0"/>
              </a:rPr>
              <a:t>     </a:t>
            </a:r>
            <a:r>
              <a:rPr lang="en-US" altLang="zh-CN" sz="2800" b="0" i="0" u="none" strike="noStrike" kern="1200" cap="none" spc="0" baseline="0">
                <a:solidFill>
                  <a:srgbClr val="262626"/>
                </a:solidFill>
                <a:latin typeface="Garamond" pitchFamily="0" charset="0"/>
                <a:ea typeface="方正舒体" pitchFamily="0" charset="0"/>
                <a:cs typeface="Lucida Sans" pitchFamily="0" charset="0"/>
              </a:rPr>
              <a:t>  </a:t>
            </a:r>
            <a:endParaRPr lang="zh-CN" altLang="en-US" sz="28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106311229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7" name="矩形"/>
          <p:cNvSpPr>
            <a:spLocks/>
          </p:cNvSpPr>
          <p:nvPr/>
        </p:nvSpPr>
        <p:spPr>
          <a:xfrm rot="0">
            <a:off x="3687096" y="2967335"/>
            <a:ext cx="611566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1" i="0" u="none" strike="noStrike" kern="1200" cap="none" spc="0" baseline="0">
                <a:solidFill>
                  <a:srgbClr val="262626"/>
                </a:solidFill>
                <a:latin typeface="Garamond" pitchFamily="0" charset="0"/>
                <a:ea typeface="方正舒体" pitchFamily="0" charset="0"/>
                <a:cs typeface="Garamond" pitchFamily="0" charset="0"/>
              </a:rPr>
              <a:t>THANK YOU </a:t>
            </a:r>
            <a:endParaRPr lang="zh-CN" altLang="en-US" sz="5400" b="1"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1038176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1310148" y="973392"/>
            <a:ext cx="10515600" cy="177830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rgbClr val="0D0D0D"/>
                </a:solidFill>
                <a:latin typeface="Times New Roman" pitchFamily="18" charset="0"/>
                <a:ea typeface="方正舒体" pitchFamily="0" charset="0"/>
                <a:cs typeface="Times New Roman" pitchFamily="18" charset="0"/>
              </a:rPr>
              <a:t>PROJECT TITLE</a:t>
            </a:r>
            <a:endParaRPr lang="zh-CN" altLang="en-US" sz="4400" b="1" i="0" u="none" strike="noStrike" kern="1200" cap="none" spc="0" baseline="0">
              <a:solidFill>
                <a:srgbClr val="0D0D0D"/>
              </a:solidFill>
              <a:latin typeface="Times New Roman" pitchFamily="18" charset="0"/>
              <a:ea typeface="方正舒体" pitchFamily="0" charset="0"/>
              <a:cs typeface="Times New Roman" pitchFamily="18" charset="0"/>
            </a:endParaRPr>
          </a:p>
        </p:txBody>
      </p:sp>
      <p:sp>
        <p:nvSpPr>
          <p:cNvPr id="37" name="文本框"/>
          <p:cNvSpPr>
            <a:spLocks noGrp="1"/>
          </p:cNvSpPr>
          <p:nvPr>
            <p:ph type="body" idx="1"/>
          </p:nvPr>
        </p:nvSpPr>
        <p:spPr>
          <a:xfrm rot="0">
            <a:off x="1406013" y="3205317"/>
            <a:ext cx="9566786" cy="271370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4400" b="0" i="0" u="none" strike="noStrike" kern="1200" cap="none" spc="0" baseline="0">
                <a:solidFill>
                  <a:srgbClr val="262626"/>
                </a:solidFill>
                <a:latin typeface="Times New Roman" pitchFamily="18" charset="0"/>
                <a:ea typeface="方正舒体" pitchFamily="0" charset="0"/>
                <a:cs typeface="Times New Roman" pitchFamily="18" charset="0"/>
              </a:rPr>
              <a:t>EMPLOYEE SALARY ANALYSIS USING EXCEL</a:t>
            </a:r>
            <a:endParaRPr lang="zh-CN" altLang="en-US" sz="44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9164749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1374060" y="1355756"/>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AGENDA</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39" name="文本框"/>
          <p:cNvSpPr>
            <a:spLocks noGrp="1"/>
          </p:cNvSpPr>
          <p:nvPr>
            <p:ph type="body" idx="1"/>
          </p:nvPr>
        </p:nvSpPr>
        <p:spPr>
          <a:xfrm rot="0">
            <a:off x="1295402" y="2448368"/>
            <a:ext cx="8825659" cy="341629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PROBLEM STATEMENT</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PROJECT OVERVIEW</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END USERS</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OUR SOLUTION AND PROPOSITION</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DATASET DESCRIPTION</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MODELLING APPROACH</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RESULTS AND DISCUSSION</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342900" indent="-342900" algn="l">
              <a:lnSpc>
                <a:spcPct val="10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CONCLUSION</a:t>
            </a:r>
            <a:endParaRPr lang="zh-CN" altLang="en-US" sz="20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3811115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0" y="1682276"/>
            <a:ext cx="7654948" cy="7069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PROBLEM STATEMENT</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41" name="文本框"/>
          <p:cNvSpPr>
            <a:spLocks noGrp="1"/>
          </p:cNvSpPr>
          <p:nvPr>
            <p:ph type="body" idx="1"/>
          </p:nvPr>
        </p:nvSpPr>
        <p:spPr>
          <a:xfrm rot="0">
            <a:off x="1691147" y="2389240"/>
            <a:ext cx="8455743" cy="3883742"/>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It helps ensure fairness and equity in pay, so employees feel valued and treated justly.</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10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It allows companies to stay competitive in the job market by offering attractive salaries that can draw in and retain top talent.</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10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It aids in budgeting, helping organizations manage payroll expenses effectively. Additionally, linking salary analysis to performance can motivate employees to excel.</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10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It ensures compliance with labour laws, protecting the organization from potential legal issues. Overall, regular salary analysis is essential for a healthy and productive Workplace</a:t>
            </a:r>
            <a:r>
              <a:rPr lang="en-US" altLang="zh-CN" sz="2400" b="0" i="0" u="none" strike="noStrike" kern="1200" cap="none" spc="0" baseline="0">
                <a:solidFill>
                  <a:srgbClr val="262626"/>
                </a:solidFill>
                <a:latin typeface="Times New Roman" pitchFamily="18" charset="0"/>
                <a:ea typeface="方正舒体" pitchFamily="0" charset="0"/>
                <a:cs typeface="Times New Roman" pitchFamily="18" charset="0"/>
              </a:rPr>
              <a:t>.</a:t>
            </a:r>
            <a:endParaRPr lang="zh-CN" altLang="en-US" sz="24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23599571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1327354" y="1332271"/>
            <a:ext cx="9601196" cy="130386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PROJECT OVERVIEW</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43" name="文本框"/>
          <p:cNvSpPr>
            <a:spLocks noGrp="1"/>
          </p:cNvSpPr>
          <p:nvPr>
            <p:ph type="body" idx="1"/>
          </p:nvPr>
        </p:nvSpPr>
        <p:spPr>
          <a:xfrm rot="0">
            <a:off x="1327354" y="2743200"/>
            <a:ext cx="9482603" cy="30480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The Employee salary analysis project focuses on evaluating employee compensation to ensure fairness and identify disparities. Using data from payroll records, the analysis will cover specific departments and job roles over the past year. Key metrics include average salaries, salary distribution, and comparisons by job title, with an emphasis on the gender pay gap. The methodology involves data cleaning and analysis using excel tools like pivot tables and charts. Expected outcomes are the identification of salary disparities and action recommendations for adjustments.    </a:t>
            </a:r>
            <a:endParaRPr lang="zh-CN" altLang="en-US" sz="20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7263139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1295402" y="1306596"/>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 WHO ARE THE END USERS?</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55" name="文本框"/>
          <p:cNvSpPr>
            <a:spLocks noGrp="1"/>
          </p:cNvSpPr>
          <p:nvPr>
            <p:ph type="body" idx="4294967295"/>
          </p:nvPr>
        </p:nvSpPr>
        <p:spPr>
          <a:xfrm rot="0">
            <a:off x="1455173" y="2854837"/>
            <a:ext cx="8824913" cy="24765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The benefits of employee salary analysis extend to employees, and leadership, employers and HR departments. Employees enjoy fair and equitable pay, which enhances job satisfaction and morale. Employers can attracts and retain top talent while manging budgets effectively and ensuring compliance with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labor</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laws. HR teams use the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anlaysis</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to create strategic compensation plants, and leadership gains insights for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infont</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decision-making. Overall, salary analysis promotes a motivated workforce and supports organisational goals.</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100000"/>
              </a:lnSpc>
              <a:spcBef>
                <a:spcPct val="20000"/>
              </a:spcBef>
              <a:spcAft>
                <a:spcPts val="600"/>
              </a:spcAft>
              <a:buNone/>
            </a:pPr>
            <a:endParaRPr lang="zh-CN" altLang="en-US" sz="22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15267028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1287421" y="1386349"/>
            <a:ext cx="10353762" cy="110121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 OUR SOLUTION AND ITS VALUE PROPOSITION</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57" name="文本框"/>
          <p:cNvSpPr>
            <a:spLocks noGrp="1"/>
          </p:cNvSpPr>
          <p:nvPr>
            <p:ph type="body" idx="1"/>
          </p:nvPr>
        </p:nvSpPr>
        <p:spPr>
          <a:xfrm rot="0">
            <a:off x="1504336" y="2635045"/>
            <a:ext cx="9320980" cy="3224981"/>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8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I use some Excel formulas in my project. I organize the data in a table format, which makes it easy to read and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analyze</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I used * this symbols to calculate the percentage. And I also apply formulas SUM and AVERAGE to calculate totals and averages, helping to summarize the information quickly.</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Pivot tables for employee salary analysis. Pivot tables, I can quickly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summerize</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and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analyze</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large set of data and I can group of departments, job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tiltle</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salary or performance ratings to see how different categories compare. This allows me to easily identify trends and patterns in employee compensation.</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Ø"/>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Pie chart – Pie charts allows me visually represent the distribution of salaries among different departments or job titles. It easy to see which groups have the largest share of the totally salary budget at a glance. </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Ø"/>
            </a:pPr>
            <a:endParaRPr lang="zh-CN" altLang="en-US" sz="20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21130227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39648" y="1227938"/>
            <a:ext cx="9601197" cy="130386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DATASET DESCRIPTION</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59" name="文本框"/>
          <p:cNvSpPr>
            <a:spLocks noGrp="1"/>
          </p:cNvSpPr>
          <p:nvPr>
            <p:ph type="body" idx="1"/>
          </p:nvPr>
        </p:nvSpPr>
        <p:spPr>
          <a:xfrm rot="0">
            <a:off x="1278192" y="2666335"/>
            <a:ext cx="9724104" cy="3695134"/>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Employee dataset search in Kaggle</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Name of the employee </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Gender - identify the male or female</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Job titles – identify the employee position of the company</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Departments – under which department the employee is working</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Hire date – the date which calculate the employee salary.</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Base salary for employee </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r>
              <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rPr>
              <a:t>Calculate the net salary from DA%, HRA% and PF.</a:t>
            </a:r>
            <a:endParaRPr lang="en-US" altLang="zh-CN" sz="18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80000"/>
              </a:lnSpc>
              <a:spcBef>
                <a:spcPct val="20000"/>
              </a:spcBef>
              <a:spcAft>
                <a:spcPts val="600"/>
              </a:spcAft>
              <a:buClr>
                <a:schemeClr val="accent1"/>
              </a:buClr>
              <a:buSzPct val="115000"/>
              <a:buFont typeface="Wingdings" pitchFamily="2" charset="2"/>
              <a:buChar char="q"/>
            </a:pPr>
            <a:endParaRPr lang="en-US" altLang="zh-CN" sz="17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80000"/>
              </a:lnSpc>
              <a:spcBef>
                <a:spcPct val="20000"/>
              </a:spcBef>
              <a:spcAft>
                <a:spcPts val="600"/>
              </a:spcAft>
              <a:buNone/>
            </a:pPr>
            <a:r>
              <a:rPr lang="en-US" altLang="zh-CN" sz="1700" b="0" i="0" u="none" strike="noStrike" kern="1200" cap="none" spc="0" baseline="0">
                <a:solidFill>
                  <a:srgbClr val="262626"/>
                </a:solidFill>
                <a:latin typeface="Times New Roman" pitchFamily="18" charset="0"/>
                <a:ea typeface="方正舒体" pitchFamily="0" charset="0"/>
                <a:cs typeface="Times New Roman" pitchFamily="18" charset="0"/>
              </a:rPr>
              <a:t>  </a:t>
            </a:r>
            <a:endParaRPr lang="zh-CN" altLang="en-US" sz="20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14877594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471948" y="1267268"/>
            <a:ext cx="8288594"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rgbClr val="262626"/>
                </a:solidFill>
                <a:latin typeface="Times New Roman" pitchFamily="18" charset="0"/>
                <a:ea typeface="方正舒体" pitchFamily="0" charset="0"/>
                <a:cs typeface="Times New Roman" pitchFamily="18" charset="0"/>
              </a:rPr>
              <a:t>THE “WOW” IN OUR SOLUTION</a:t>
            </a:r>
            <a:endParaRPr lang="zh-CN" altLang="en-US" sz="3200" b="1"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61" name="文本框"/>
          <p:cNvSpPr>
            <a:spLocks noGrp="1"/>
          </p:cNvSpPr>
          <p:nvPr>
            <p:ph type="body" idx="1"/>
          </p:nvPr>
        </p:nvSpPr>
        <p:spPr>
          <a:xfrm rot="0">
            <a:off x="1272941" y="2898468"/>
            <a:ext cx="8825659" cy="34163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9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Garamond" pitchFamily="0" charset="0"/>
                <a:ea typeface="方正舒体" pitchFamily="0" charset="0"/>
                <a:cs typeface="Lucida Sans" pitchFamily="0" charset="0"/>
              </a:rPr>
              <a:t> </a:t>
            </a: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The “wow” in our employee salary analysis solution can I used the basic formula ( AVERAGE, MEAN, MEDIAN, COUNTIF ) to find the employee net salary.</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285750" indent="-285750" algn="l">
              <a:lnSpc>
                <a:spcPct val="90000"/>
              </a:lnSpc>
              <a:spcBef>
                <a:spcPct val="20000"/>
              </a:spcBef>
              <a:spcAft>
                <a:spcPts val="600"/>
              </a:spcAft>
              <a:buClr>
                <a:schemeClr val="accent1"/>
              </a:buClr>
              <a:buSzPct val="115000"/>
              <a:buFont typeface="Wingdings" pitchFamily="2" charset="2"/>
              <a:buChar char="v"/>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The use of pivot table for summarizing data. Implementing conditional formatting to highlight salary ranges and showcasing trend analysis with line graphs will enhance the presentation. Additionally, embedding interactive excel sheets allows for real-time data exploration, making the analysis engaging and impactful for the audience.</a:t>
            </a: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90000"/>
              </a:lnSpc>
              <a:spcBef>
                <a:spcPct val="20000"/>
              </a:spcBef>
              <a:spcAft>
                <a:spcPts val="600"/>
              </a:spcAft>
              <a:buNone/>
            </a:pP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90000"/>
              </a:lnSpc>
              <a:spcBef>
                <a:spcPct val="20000"/>
              </a:spcBef>
              <a:spcAft>
                <a:spcPts val="600"/>
              </a:spcAft>
              <a:buNone/>
            </a:pPr>
            <a:endPar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endParaRPr>
          </a:p>
          <a:p>
            <a:pPr marL="0" indent="0" algn="l">
              <a:lnSpc>
                <a:spcPct val="90000"/>
              </a:lnSpc>
              <a:spcBef>
                <a:spcPct val="20000"/>
              </a:spcBef>
              <a:spcAft>
                <a:spcPts val="600"/>
              </a:spcAft>
              <a:buNone/>
            </a:pPr>
            <a:r>
              <a:rPr lang="en-US" altLang="zh-CN" sz="2000" b="0" i="0" u="none" strike="noStrike" kern="1200" cap="none" spc="0" baseline="0">
                <a:solidFill>
                  <a:srgbClr val="262626"/>
                </a:solidFill>
                <a:latin typeface="Times New Roman" pitchFamily="18" charset="0"/>
                <a:ea typeface="方正舒体" pitchFamily="0" charset="0"/>
                <a:cs typeface="Times New Roman" pitchFamily="18" charset="0"/>
              </a:rPr>
              <a:t>                                               </a:t>
            </a:r>
            <a:endParaRPr lang="zh-CN" altLang="en-US" sz="2000" b="0" i="0" u="none" strike="noStrike" kern="1200" cap="none" spc="0" baseline="0">
              <a:solidFill>
                <a:srgbClr val="262626"/>
              </a:solidFill>
              <a:latin typeface="Garamond" pitchFamily="0" charset="0"/>
              <a:ea typeface="方正舒体" pitchFamily="0" charset="0"/>
              <a:cs typeface="Lucida Sans" pitchFamily="0" charset="0"/>
            </a:endParaRPr>
          </a:p>
        </p:txBody>
      </p:sp>
    </p:spTree>
    <p:extLst>
      <p:ext uri="{BB962C8B-B14F-4D97-AF65-F5344CB8AC3E}">
        <p14:creationId xmlns:p14="http://schemas.microsoft.com/office/powerpoint/2010/main" val="2141225812"/>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
        <a:ea typeface=""/>
        <a:cs typeface=""/>
      </a:majorFont>
      <a:minorFont>
        <a:latin typeface=""/>
        <a:ea typeface=""/>
        <a:cs typeface=""/>
      </a:minorFont>
    </a:fontScheme>
    <a:fmtScheme name="Organic">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shajakhan K</dc:creator>
  <cp:lastModifiedBy>root</cp:lastModifiedBy>
  <cp:revision>11</cp:revision>
  <dcterms:created xsi:type="dcterms:W3CDTF">2024-08-29T19:00:45Z</dcterms:created>
  <dcterms:modified xsi:type="dcterms:W3CDTF">2024-09-10T11:51:16Z</dcterms:modified>
</cp:coreProperties>
</file>