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03"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5868CD0-DA7C-BA0F-7729-169C0E18FA34}" v="3574" dt="2024-08-31T09:18:06.021"/>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dirty="0"/>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9/11/2024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764148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925796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dirty="0"/>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8710562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dirty="0"/>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dirty="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059915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0785528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9/11/2024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785510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9/11/2024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2566023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9/11/2024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629619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9/11/2024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849353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1557944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10"/>
          </p:nvPr>
        </p:nvSpPr>
        <p:spPr/>
        <p:txBody>
          <a:bodyPr/>
          <a:lstStyle/>
          <a:p>
            <a:fld id="{4509A250-FF31-4206-8172-F9D3106AACB1}" type="datetimeFigureOut">
              <a:rPr lang="en-US" dirty="0"/>
              <a:t>9/11/2024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200210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9/11/2024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234414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796027F-7875-4030-9381-8BD8C4F21935}" type="datetimeFigureOut">
              <a:rPr lang="en-US" dirty="0"/>
              <a:t>9/11/2024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594293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796027F-7875-4030-9381-8BD8C4F21935}" type="datetimeFigureOut">
              <a:rPr lang="en-US" dirty="0"/>
              <a:t>9/11/2024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452405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9/11/2024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455558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9/11/2024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056150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9/11/2024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543626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83442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9/11/2024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3897318841"/>
      </p:ext>
    </p:extLst>
  </p:cSld>
  <p:clrMap bg1="dk1" tx1="lt1" bg2="dk2" tx2="lt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 id="2147483915" r:id="rId12"/>
    <p:sldLayoutId id="2147483916" r:id="rId13"/>
    <p:sldLayoutId id="2147483917" r:id="rId14"/>
    <p:sldLayoutId id="2147483918" r:id="rId15"/>
    <p:sldLayoutId id="2147483919" r:id="rId16"/>
    <p:sldLayoutId id="2147483920" r:id="rId17"/>
    <p:sldLayoutId id="2147483921" r:id="rId18"/>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B41E6CF6-1D63-3A32-4943-4B0CC69F28E4}"/>
              </a:ext>
            </a:extLst>
          </p:cNvPr>
          <p:cNvSpPr>
            <a:spLocks noGrp="1"/>
          </p:cNvSpPr>
          <p:nvPr>
            <p:ph type="title"/>
          </p:nvPr>
        </p:nvSpPr>
        <p:spPr/>
        <p:txBody>
          <a:bodyPr>
            <a:normAutofit/>
          </a:bodyPr>
          <a:lstStyle/>
          <a:p>
            <a:r>
              <a:rPr lang="en-US" u="sng" dirty="0">
                <a:solidFill>
                  <a:srgbClr val="FFFF00"/>
                </a:solidFill>
                <a:latin typeface="roboto"/>
                <a:ea typeface="roboto"/>
                <a:cs typeface="roboto"/>
              </a:rPr>
              <a:t>EMPLOYEE PERFORMANCE ANALYSIS USING EXCEL </a:t>
            </a:r>
          </a:p>
        </p:txBody>
      </p:sp>
      <p:sp>
        <p:nvSpPr>
          <p:cNvPr id="13" name="Content Placeholder 12">
            <a:extLst>
              <a:ext uri="{FF2B5EF4-FFF2-40B4-BE49-F238E27FC236}">
                <a16:creationId xmlns:a16="http://schemas.microsoft.com/office/drawing/2014/main" id="{EEF6C7E3-6E9F-9169-3ECC-233325586363}"/>
              </a:ext>
            </a:extLst>
          </p:cNvPr>
          <p:cNvSpPr>
            <a:spLocks noGrp="1"/>
          </p:cNvSpPr>
          <p:nvPr>
            <p:ph idx="1"/>
          </p:nvPr>
        </p:nvSpPr>
        <p:spPr/>
        <p:txBody>
          <a:bodyPr vert="horz" lIns="91440" tIns="45720" rIns="91440" bIns="45720" rtlCol="0" anchor="t">
            <a:normAutofit/>
          </a:bodyPr>
          <a:lstStyle/>
          <a:p>
            <a:pPr>
              <a:spcBef>
                <a:spcPts val="0"/>
              </a:spcBef>
            </a:pPr>
            <a:r>
              <a:rPr lang="en-US" b="1" dirty="0">
                <a:solidFill>
                  <a:schemeClr val="accent5">
                    <a:lumMod val="20000"/>
                    <a:lumOff val="80000"/>
                  </a:schemeClr>
                </a:solidFill>
              </a:rPr>
              <a:t>STUDENT NAME:  S . Swetha</a:t>
            </a:r>
            <a:endParaRPr lang="en-US" sz="2000" dirty="0">
              <a:solidFill>
                <a:schemeClr val="accent5">
                  <a:lumMod val="20000"/>
                  <a:lumOff val="80000"/>
                </a:schemeClr>
              </a:solidFill>
            </a:endParaRPr>
          </a:p>
          <a:p>
            <a:pPr>
              <a:spcBef>
                <a:spcPts val="0"/>
              </a:spcBef>
              <a:spcAft>
                <a:spcPts val="0"/>
              </a:spcAft>
              <a:buSzPct val="114999"/>
            </a:pPr>
            <a:r>
              <a:rPr lang="en-US" b="1" dirty="0">
                <a:solidFill>
                  <a:schemeClr val="accent5">
                    <a:lumMod val="20000"/>
                    <a:lumOff val="80000"/>
                  </a:schemeClr>
                </a:solidFill>
              </a:rPr>
              <a:t>REGISTER NO</a:t>
            </a:r>
            <a:r>
              <a:rPr lang="en-US" b="1">
                <a:solidFill>
                  <a:schemeClr val="accent5">
                    <a:lumMod val="20000"/>
                    <a:lumOff val="80000"/>
                  </a:schemeClr>
                </a:solidFill>
              </a:rPr>
              <a:t>: 22CO158</a:t>
            </a:r>
            <a:endParaRPr lang="en-US" dirty="0">
              <a:solidFill>
                <a:schemeClr val="accent5">
                  <a:lumMod val="20000"/>
                  <a:lumOff val="80000"/>
                </a:schemeClr>
              </a:solidFill>
            </a:endParaRPr>
          </a:p>
          <a:p>
            <a:pPr>
              <a:spcBef>
                <a:spcPts val="0"/>
              </a:spcBef>
              <a:spcAft>
                <a:spcPts val="0"/>
              </a:spcAft>
              <a:buSzPct val="114999"/>
            </a:pPr>
            <a:r>
              <a:rPr lang="en-US" b="1" dirty="0">
                <a:solidFill>
                  <a:schemeClr val="accent5">
                    <a:lumMod val="20000"/>
                    <a:lumOff val="80000"/>
                  </a:schemeClr>
                </a:solidFill>
              </a:rPr>
              <a:t>DEPARTMENT: B.COM (CS)</a:t>
            </a:r>
            <a:r>
              <a:rPr lang="en-US" dirty="0">
                <a:solidFill>
                  <a:schemeClr val="accent5">
                    <a:lumMod val="20000"/>
                    <a:lumOff val="80000"/>
                  </a:schemeClr>
                </a:solidFill>
              </a:rPr>
              <a:t> </a:t>
            </a:r>
          </a:p>
          <a:p>
            <a:pPr>
              <a:spcBef>
                <a:spcPts val="0"/>
              </a:spcBef>
              <a:spcAft>
                <a:spcPts val="0"/>
              </a:spcAft>
              <a:buSzPct val="114999"/>
            </a:pPr>
            <a:r>
              <a:rPr lang="en-US" b="1" dirty="0">
                <a:solidFill>
                  <a:schemeClr val="accent5">
                    <a:lumMod val="20000"/>
                    <a:lumOff val="80000"/>
                  </a:schemeClr>
                </a:solidFill>
              </a:rPr>
              <a:t>COLLEGE: DRBCCC.HINDU COLLEGE</a:t>
            </a:r>
            <a:r>
              <a:rPr lang="en-US" dirty="0">
                <a:solidFill>
                  <a:schemeClr val="accent5">
                    <a:lumMod val="20000"/>
                    <a:lumOff val="80000"/>
                  </a:schemeClr>
                </a:solidFill>
              </a:rPr>
              <a:t> </a:t>
            </a:r>
          </a:p>
          <a:p>
            <a:pPr>
              <a:spcBef>
                <a:spcPts val="0"/>
              </a:spcBef>
              <a:spcAft>
                <a:spcPts val="0"/>
              </a:spcAft>
              <a:buSzPct val="114999"/>
            </a:pPr>
            <a:endParaRPr lang="en-US" dirty="0">
              <a:solidFill>
                <a:schemeClr val="accent5">
                  <a:lumMod val="20000"/>
                  <a:lumOff val="80000"/>
                </a:schemeClr>
              </a:solidFill>
            </a:endParaRPr>
          </a:p>
          <a:p>
            <a:pPr>
              <a:spcBef>
                <a:spcPts val="0"/>
              </a:spcBef>
              <a:spcAft>
                <a:spcPts val="0"/>
              </a:spcAft>
              <a:buSzPct val="114999"/>
            </a:pPr>
            <a:endParaRPr lang="en-US" dirty="0">
              <a:solidFill>
                <a:srgbClr val="000000"/>
              </a:solidFill>
            </a:endParaRPr>
          </a:p>
          <a:p>
            <a:pPr>
              <a:buSzPct val="114999"/>
            </a:pPr>
            <a:endParaRPr lang="en-US" dirty="0"/>
          </a:p>
        </p:txBody>
      </p:sp>
      <p:sp>
        <p:nvSpPr>
          <p:cNvPr id="11" name="object 11"/>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itle 1">
            <a:extLst>
              <a:ext uri="{FF2B5EF4-FFF2-40B4-BE49-F238E27FC236}">
                <a16:creationId xmlns:a16="http://schemas.microsoft.com/office/drawing/2014/main" id="{30FEFBE9-5B84-2FCD-4DC7-D8590A099C5F}"/>
              </a:ext>
            </a:extLst>
          </p:cNvPr>
          <p:cNvSpPr>
            <a:spLocks noGrp="1"/>
          </p:cNvSpPr>
          <p:nvPr>
            <p:ph type="title"/>
          </p:nvPr>
        </p:nvSpPr>
        <p:spPr>
          <a:xfrm>
            <a:off x="646111" y="514501"/>
            <a:ext cx="8467669" cy="803288"/>
          </a:xfrm>
        </p:spPr>
        <p:txBody>
          <a:bodyPr/>
          <a:lstStyle/>
          <a:p>
            <a:r>
              <a:rPr lang="en-US" sz="3600" b="1" i="1" u="sng" dirty="0">
                <a:solidFill>
                  <a:srgbClr val="FFFF00"/>
                </a:solidFill>
                <a:latin typeface="Trebuchet MS"/>
              </a:rPr>
              <a:t>RESULTS:</a:t>
            </a:r>
          </a:p>
        </p:txBody>
      </p:sp>
      <p:sp>
        <p:nvSpPr>
          <p:cNvPr id="3" name="Content Placeholder 2">
            <a:extLst>
              <a:ext uri="{FF2B5EF4-FFF2-40B4-BE49-F238E27FC236}">
                <a16:creationId xmlns:a16="http://schemas.microsoft.com/office/drawing/2014/main" id="{111788FB-26AA-50A2-A0B1-9D5413ACE62C}"/>
              </a:ext>
            </a:extLst>
          </p:cNvPr>
          <p:cNvSpPr>
            <a:spLocks noGrp="1"/>
          </p:cNvSpPr>
          <p:nvPr>
            <p:ph idx="1"/>
          </p:nvPr>
        </p:nvSpPr>
        <p:spPr/>
        <p:txBody>
          <a:bodyP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itle 7">
            <a:extLst>
              <a:ext uri="{FF2B5EF4-FFF2-40B4-BE49-F238E27FC236}">
                <a16:creationId xmlns:a16="http://schemas.microsoft.com/office/drawing/2014/main" id="{EFBB4796-EC7F-4CFD-CB51-9AA2102C5BCD}"/>
              </a:ext>
            </a:extLst>
          </p:cNvPr>
          <p:cNvSpPr>
            <a:spLocks noGrp="1"/>
          </p:cNvSpPr>
          <p:nvPr>
            <p:ph type="title"/>
          </p:nvPr>
        </p:nvSpPr>
        <p:spPr>
          <a:xfrm>
            <a:off x="646111" y="452718"/>
            <a:ext cx="7437940" cy="772395"/>
          </a:xfrm>
        </p:spPr>
        <p:txBody>
          <a:bodyPr/>
          <a:lstStyle/>
          <a:p>
            <a:r>
              <a:rPr lang="en-US" u="sng" dirty="0">
                <a:solidFill>
                  <a:srgbClr val="FFFF00"/>
                </a:solidFill>
                <a:latin typeface="Walbaum Display"/>
              </a:rPr>
              <a:t>CONCLUSION:</a:t>
            </a:r>
          </a:p>
        </p:txBody>
      </p:sp>
      <p:sp>
        <p:nvSpPr>
          <p:cNvPr id="10" name="Content Placeholder 9">
            <a:extLst>
              <a:ext uri="{FF2B5EF4-FFF2-40B4-BE49-F238E27FC236}">
                <a16:creationId xmlns:a16="http://schemas.microsoft.com/office/drawing/2014/main" id="{9DD06D44-ADF9-16D9-87FC-1E27F3F7FF97}"/>
              </a:ext>
            </a:extLst>
          </p:cNvPr>
          <p:cNvSpPr>
            <a:spLocks noGrp="1"/>
          </p:cNvSpPr>
          <p:nvPr>
            <p:ph idx="1"/>
          </p:nvPr>
        </p:nvSpPr>
        <p:spPr>
          <a:xfrm>
            <a:off x="2678798" y="1363000"/>
            <a:ext cx="7762352" cy="3587940"/>
          </a:xfrm>
        </p:spPr>
        <p:txBody>
          <a:bodyPr vert="horz" lIns="91440" tIns="45720" rIns="91440" bIns="45720" rtlCol="0" anchor="t">
            <a:normAutofit/>
          </a:bodyPr>
          <a:lstStyle/>
          <a:p>
            <a:r>
              <a:rPr lang="en-US" dirty="0">
                <a:latin typeface="Walbaum Display"/>
              </a:rPr>
              <a:t>IN THIS SALASRY ANALYSIS THE SOME OF EMPLOOYEES ARE GET HIGHER SALARY IN THE DEPARTMENT OF QUALITY AND SALES.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object 17"/>
          <p:cNvSpPr txBox="1">
            <a:spLocks noGrp="1"/>
          </p:cNvSpPr>
          <p:nvPr>
            <p:ph type="title"/>
          </p:nvPr>
        </p:nvSpPr>
        <p:spPr>
          <a:xfrm>
            <a:off x="446698" y="666304"/>
            <a:ext cx="8719007" cy="509114"/>
          </a:xfrm>
          <a:prstGeom prst="rect">
            <a:avLst/>
          </a:prstGeom>
        </p:spPr>
        <p:txBody>
          <a:bodyPr vert="horz" wrap="square" lIns="0" tIns="16510" rIns="0" bIns="0" rtlCol="0">
            <a:spAutoFit/>
          </a:bodyPr>
          <a:lstStyle/>
          <a:p>
            <a:pPr marL="12700">
              <a:spcBef>
                <a:spcPts val="130"/>
              </a:spcBef>
            </a:pPr>
            <a:r>
              <a:rPr lang="en-US" sz="3200" b="1" u="sng" spc="25" dirty="0">
                <a:solidFill>
                  <a:srgbClr val="FFFF00"/>
                </a:solidFill>
                <a:latin typeface="Times New Roman"/>
                <a:ea typeface="Calibri"/>
                <a:cs typeface="Calibri"/>
              </a:rPr>
              <a:t>PROJECT  TITTLE:</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2319492" y="2697703"/>
            <a:ext cx="8593228" cy="1446550"/>
          </a:xfrm>
          <a:prstGeom prst="rect">
            <a:avLst/>
          </a:prstGeom>
          <a:noFill/>
        </p:spPr>
        <p:txBody>
          <a:bodyPr wrap="square" lIns="91440" tIns="45720" rIns="91440" bIns="45720" rtlCol="0" anchor="t">
            <a:spAutoFit/>
          </a:bodyPr>
          <a:lstStyle/>
          <a:p>
            <a:r>
              <a:rPr lang="en-US" sz="4400" dirty="0">
                <a:latin typeface="Times New Roman"/>
                <a:cs typeface="Times New Roman"/>
              </a:rPr>
              <a:t>Employee Performance Analysis using Excel</a:t>
            </a:r>
            <a:endParaRPr lang="en-IN" sz="2800">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713206" y="1985063"/>
            <a:ext cx="7714064" cy="4530812"/>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nchor="t"/>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1" name="object 21"/>
          <p:cNvSpPr txBox="1">
            <a:spLocks noGrp="1"/>
          </p:cNvSpPr>
          <p:nvPr>
            <p:ph type="title"/>
          </p:nvPr>
        </p:nvSpPr>
        <p:spPr>
          <a:xfrm>
            <a:off x="935423" y="1081588"/>
            <a:ext cx="3778149" cy="659796"/>
          </a:xfrm>
          <a:prstGeom prst="rect">
            <a:avLst/>
          </a:prstGeom>
        </p:spPr>
        <p:txBody>
          <a:bodyPr vert="horz" wrap="square" lIns="0" tIns="13335" rIns="0" bIns="0" rtlCol="0">
            <a:spAutoFit/>
          </a:bodyPr>
          <a:lstStyle/>
          <a:p>
            <a:r>
              <a:rPr lang="en-US" b="1" i="1" u="sng" dirty="0">
                <a:solidFill>
                  <a:srgbClr val="FFFF00"/>
                </a:solidFill>
                <a:latin typeface="Trebuchet MS"/>
              </a:rPr>
              <a:t>AGENDA: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4177968" y="1844722"/>
            <a:ext cx="6326660" cy="4893647"/>
          </a:xfrm>
          <a:prstGeom prst="rect">
            <a:avLst/>
          </a:prstGeom>
          <a:noFill/>
        </p:spPr>
        <p:txBody>
          <a:bodyPr wrap="square" lIns="91440" tIns="45720" rIns="91440" bIns="45720" rtlCol="0" anchor="t">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3200" b="0" i="0" dirty="0">
                <a:solidFill>
                  <a:srgbClr val="0D0D0D"/>
                </a:solidFill>
                <a:effectLst/>
                <a:latin typeface="Times New Roman"/>
                <a:cs typeface="Times New Roman"/>
              </a:rPr>
              <a:t>Problem Statement</a:t>
            </a:r>
          </a:p>
          <a:p>
            <a:pPr algn="l">
              <a:buFont typeface="+mj-lt"/>
              <a:buAutoNum type="arabicPeriod"/>
            </a:pPr>
            <a:r>
              <a:rPr lang="en-US" sz="3200" b="0" i="0" dirty="0">
                <a:solidFill>
                  <a:srgbClr val="0D0D0D"/>
                </a:solidFill>
                <a:effectLst/>
                <a:latin typeface="Times New Roman"/>
                <a:cs typeface="Times New Roman"/>
              </a:rPr>
              <a:t>Project Overview</a:t>
            </a:r>
          </a:p>
          <a:p>
            <a:pPr algn="l">
              <a:buFont typeface="+mj-lt"/>
              <a:buAutoNum type="arabicPeriod"/>
            </a:pPr>
            <a:r>
              <a:rPr lang="en-US" sz="3200" b="0" i="0" dirty="0">
                <a:solidFill>
                  <a:srgbClr val="0D0D0D"/>
                </a:solidFill>
                <a:effectLst/>
                <a:latin typeface="Times New Roman"/>
                <a:cs typeface="Times New Roman"/>
              </a:rPr>
              <a:t>End Users</a:t>
            </a:r>
          </a:p>
          <a:p>
            <a:pPr algn="l">
              <a:buFont typeface="+mj-lt"/>
              <a:buAutoNum type="arabicPeriod"/>
            </a:pPr>
            <a:r>
              <a:rPr lang="en-US" sz="3200" b="0" i="0" dirty="0">
                <a:solidFill>
                  <a:srgbClr val="0D0D0D"/>
                </a:solidFill>
                <a:effectLst/>
                <a:latin typeface="Times New Roman"/>
                <a:cs typeface="Times New Roman"/>
              </a:rPr>
              <a:t>Our Solution and Proposition</a:t>
            </a:r>
          </a:p>
          <a:p>
            <a:pPr algn="l">
              <a:buFont typeface="+mj-lt"/>
              <a:buAutoNum type="arabicPeriod"/>
            </a:pPr>
            <a:r>
              <a:rPr lang="en-US" sz="3200" dirty="0">
                <a:solidFill>
                  <a:srgbClr val="0D0D0D"/>
                </a:solidFill>
                <a:latin typeface="Times New Roman"/>
                <a:cs typeface="Times New Roman"/>
              </a:rPr>
              <a:t>Dataset Description</a:t>
            </a:r>
            <a:endParaRPr lang="en-US" sz="3200" b="0" i="0" dirty="0">
              <a:solidFill>
                <a:srgbClr val="0D0D0D"/>
              </a:solidFill>
              <a:effectLst/>
              <a:latin typeface="Times New Roman"/>
              <a:cs typeface="Times New Roman"/>
            </a:endParaRPr>
          </a:p>
          <a:p>
            <a:pPr algn="l">
              <a:buFont typeface="+mj-lt"/>
              <a:buAutoNum type="arabicPeriod"/>
            </a:pPr>
            <a:r>
              <a:rPr lang="en-US" sz="3200" b="0" i="0" dirty="0">
                <a:solidFill>
                  <a:srgbClr val="0D0D0D"/>
                </a:solidFill>
                <a:effectLst/>
                <a:latin typeface="Times New Roman"/>
                <a:cs typeface="Times New Roman"/>
              </a:rPr>
              <a:t>Modelling Approach</a:t>
            </a:r>
          </a:p>
          <a:p>
            <a:pPr algn="l">
              <a:buFont typeface="+mj-lt"/>
              <a:buAutoNum type="arabicPeriod"/>
            </a:pPr>
            <a:r>
              <a:rPr lang="en-US" sz="3200" b="0" i="0" dirty="0">
                <a:solidFill>
                  <a:srgbClr val="0D0D0D"/>
                </a:solidFill>
                <a:effectLst/>
                <a:latin typeface="Times New Roman"/>
                <a:cs typeface="Times New Roman"/>
              </a:rPr>
              <a:t>Results and </a:t>
            </a:r>
            <a:r>
              <a:rPr lang="en-US" sz="3200" dirty="0">
                <a:solidFill>
                  <a:srgbClr val="0D0D0D"/>
                </a:solidFill>
                <a:latin typeface="Times New Roman"/>
                <a:cs typeface="Times New Roman"/>
              </a:rPr>
              <a:t>Discussion</a:t>
            </a:r>
            <a:endParaRPr lang="en-US" sz="3200" b="0" i="0" dirty="0">
              <a:solidFill>
                <a:srgbClr val="0D0D0D"/>
              </a:solidFill>
              <a:effectLst/>
              <a:latin typeface="Times New Roman"/>
              <a:cs typeface="Times New Roman"/>
            </a:endParaRPr>
          </a:p>
          <a:p>
            <a:pPr algn="l">
              <a:buFont typeface="+mj-lt"/>
              <a:buAutoNum type="arabicPeriod"/>
            </a:pPr>
            <a:r>
              <a:rPr lang="en-US" sz="3200" b="0" i="0" dirty="0">
                <a:solidFill>
                  <a:srgbClr val="0D0D0D"/>
                </a:solidFill>
                <a:effectLst/>
                <a:latin typeface="Times New Roman"/>
                <a:cs typeface="Times New Roman"/>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20" name="Title 19">
            <a:extLst>
              <a:ext uri="{FF2B5EF4-FFF2-40B4-BE49-F238E27FC236}">
                <a16:creationId xmlns:a16="http://schemas.microsoft.com/office/drawing/2014/main" id="{C40B367A-BCA7-89E3-6E23-4625E49DDED8}"/>
              </a:ext>
            </a:extLst>
          </p:cNvPr>
          <p:cNvSpPr>
            <a:spLocks noGrp="1"/>
          </p:cNvSpPr>
          <p:nvPr>
            <p:ph type="title"/>
          </p:nvPr>
        </p:nvSpPr>
        <p:spPr>
          <a:xfrm>
            <a:off x="1759803" y="452718"/>
            <a:ext cx="9322661" cy="1400530"/>
          </a:xfrm>
        </p:spPr>
        <p:txBody>
          <a:bodyPr>
            <a:normAutofit/>
          </a:bodyPr>
          <a:lstStyle/>
          <a:p>
            <a:r>
              <a:rPr lang="en-US" b="1" u="sng" dirty="0">
                <a:solidFill>
                  <a:srgbClr val="FFFF00"/>
                </a:solidFill>
                <a:latin typeface="Walbaum Display"/>
              </a:rPr>
              <a:t>PROBLEM STATEMENT</a:t>
            </a: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6" name="TextBox 15">
            <a:extLst>
              <a:ext uri="{FF2B5EF4-FFF2-40B4-BE49-F238E27FC236}">
                <a16:creationId xmlns:a16="http://schemas.microsoft.com/office/drawing/2014/main" id="{56F18370-4D0A-90BB-8CA3-B937ED1E340B}"/>
              </a:ext>
            </a:extLst>
          </p:cNvPr>
          <p:cNvSpPr txBox="1"/>
          <p:nvPr/>
        </p:nvSpPr>
        <p:spPr>
          <a:xfrm>
            <a:off x="263408" y="1850375"/>
            <a:ext cx="7577961"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u="sng" dirty="0">
                <a:latin typeface="roboto"/>
                <a:ea typeface="roboto"/>
                <a:cs typeface="roboto"/>
              </a:rPr>
              <a:t>In This presentation:</a:t>
            </a:r>
          </a:p>
          <a:p>
            <a:endParaRPr lang="en-US" sz="2400" b="1" dirty="0">
              <a:latin typeface="roboto"/>
              <a:ea typeface="roboto"/>
              <a:cs typeface="roboto"/>
            </a:endParaRPr>
          </a:p>
          <a:p>
            <a:r>
              <a:rPr lang="en-US" sz="2400" b="1" dirty="0">
                <a:latin typeface="roboto"/>
                <a:ea typeface="roboto"/>
                <a:cs typeface="roboto"/>
              </a:rPr>
              <a:t>                        The main challenge is to identify key factors that affect performance, track progress over time, and provide actionable insights for management to make informed decisions. To improve the effective communication and also to establish the perform and goals to create a performance tracking spreadsheet and to check </a:t>
            </a:r>
            <a:r>
              <a:rPr lang="en-US" sz="2400" b="1" dirty="0" err="1">
                <a:latin typeface="roboto"/>
                <a:ea typeface="roboto"/>
                <a:cs typeface="roboto"/>
              </a:rPr>
              <a:t>weather</a:t>
            </a:r>
            <a:r>
              <a:rPr lang="en-US" sz="2400" b="1" dirty="0">
                <a:latin typeface="roboto"/>
                <a:ea typeface="roboto"/>
                <a:cs typeface="roboto"/>
              </a:rPr>
              <a:t> they are completing the correct performance and at last ensuring </a:t>
            </a:r>
            <a:r>
              <a:rPr lang="en-US" sz="2400" b="1" dirty="0" err="1">
                <a:latin typeface="roboto"/>
                <a:ea typeface="roboto"/>
                <a:cs typeface="roboto"/>
              </a:rPr>
              <a:t>analayse</a:t>
            </a:r>
            <a:r>
              <a:rPr lang="en-US" sz="2400" b="1" dirty="0">
                <a:latin typeface="roboto"/>
                <a:ea typeface="roboto"/>
                <a:cs typeface="roboto"/>
              </a:rPr>
              <a:t> the performance data.</a:t>
            </a:r>
            <a:endParaRPr lang="en-US" dirty="0" err="1">
              <a:latin typeface="roboto"/>
              <a:ea typeface="roboto"/>
              <a:cs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98586" y="829627"/>
            <a:ext cx="10226812" cy="678180"/>
          </a:xfrm>
          <a:prstGeom prst="rect">
            <a:avLst/>
          </a:prstGeom>
        </p:spPr>
        <p:txBody>
          <a:bodyPr vert="horz" wrap="square" lIns="0" tIns="16510" rIns="0" bIns="0" rtlCol="0">
            <a:spAutoFit/>
          </a:bodyPr>
          <a:lstStyle/>
          <a:p>
            <a:pPr marL="12700">
              <a:spcBef>
                <a:spcPts val="130"/>
              </a:spcBef>
              <a:tabLst>
                <a:tab pos="2642870" algn="l"/>
              </a:tabLst>
            </a:pPr>
            <a:r>
              <a:rPr lang="en-US" sz="4250" b="1" i="1" u="sng" spc="-20" dirty="0">
                <a:solidFill>
                  <a:srgbClr val="FFFF00"/>
                </a:solidFill>
              </a:rPr>
              <a:t>PROJECT OVERVIEW</a:t>
            </a: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046988"/>
          </a:xfrm>
          <a:prstGeom prst="rect">
            <a:avLst/>
          </a:prstGeom>
          <a:noFill/>
        </p:spPr>
        <p:txBody>
          <a:bodyPr wrap="square" lIns="91440" tIns="45720" rIns="91440" bIns="45720" rtlCol="0" anchor="t">
            <a:spAutoFit/>
          </a:bodyPr>
          <a:lstStyle/>
          <a:p>
            <a:pPr>
              <a:buFont typeface="Arial" panose="020B0604020202020204" pitchFamily="34" charset="0"/>
              <a:buChar char="•"/>
            </a:pPr>
            <a:r>
              <a:rPr lang="en-US" sz="2400" dirty="0">
                <a:latin typeface="Times New Roman"/>
                <a:cs typeface="Times New Roman"/>
              </a:rPr>
              <a:t>. The  employees performance analysis using excel aims at evaluation and analyzing employee performance using excel to identify top performers, areas for improvement, and trends that can inform human resources and management decision. This analysis will help ensure and fair </a:t>
            </a:r>
            <a:r>
              <a:rPr lang="en-US" sz="2400" dirty="0" err="1">
                <a:latin typeface="Times New Roman"/>
                <a:cs typeface="Times New Roman"/>
              </a:rPr>
              <a:t>competation</a:t>
            </a:r>
            <a:r>
              <a:rPr lang="en-US" sz="2400" dirty="0">
                <a:latin typeface="Times New Roman"/>
                <a:cs typeface="Times New Roman"/>
              </a:rPr>
              <a:t> between the performance of the workers. The project will conclude with actionable insights and recommendations of employees performance,</a:t>
            </a:r>
            <a:endParaRPr lang="en-US" sz="2400" b="0" i="0" dirty="0">
              <a:effectLst/>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46111" y="452718"/>
            <a:ext cx="9404723" cy="509114"/>
          </a:xfrm>
          <a:prstGeom prst="rect">
            <a:avLst/>
          </a:prstGeom>
        </p:spPr>
        <p:txBody>
          <a:bodyPr vert="horz" wrap="square" lIns="0" tIns="16510" rIns="0" bIns="0" rtlCol="0">
            <a:spAutoFit/>
          </a:bodyPr>
          <a:lstStyle/>
          <a:p>
            <a:pPr marL="12700">
              <a:lnSpc>
                <a:spcPct val="100000"/>
              </a:lnSpc>
              <a:spcBef>
                <a:spcPts val="130"/>
              </a:spcBef>
            </a:pPr>
            <a:r>
              <a:rPr sz="3200" b="1" spc="25" dirty="0">
                <a:solidFill>
                  <a:srgbClr val="FFFF00"/>
                </a:solidFill>
                <a:latin typeface="Times New Roman"/>
                <a:cs typeface="Times New Roman"/>
              </a:rPr>
              <a:t>W</a:t>
            </a:r>
            <a:r>
              <a:rPr sz="3200" b="1" spc="-20" dirty="0">
                <a:solidFill>
                  <a:srgbClr val="FFFF00"/>
                </a:solidFill>
                <a:latin typeface="Times New Roman"/>
                <a:cs typeface="Times New Roman"/>
              </a:rPr>
              <a:t>H</a:t>
            </a:r>
            <a:r>
              <a:rPr sz="3200" b="1" spc="20" dirty="0">
                <a:solidFill>
                  <a:srgbClr val="FFFF00"/>
                </a:solidFill>
                <a:latin typeface="Times New Roman"/>
                <a:cs typeface="Times New Roman"/>
              </a:rPr>
              <a:t>O</a:t>
            </a:r>
            <a:r>
              <a:rPr sz="3200" b="1" spc="-235" dirty="0">
                <a:solidFill>
                  <a:srgbClr val="FFFF00"/>
                </a:solidFill>
                <a:latin typeface="Times New Roman"/>
                <a:cs typeface="Times New Roman"/>
              </a:rPr>
              <a:t> </a:t>
            </a:r>
            <a:r>
              <a:rPr sz="3200" b="1" spc="-10" dirty="0">
                <a:solidFill>
                  <a:srgbClr val="FFFF00"/>
                </a:solidFill>
                <a:latin typeface="Times New Roman"/>
                <a:cs typeface="Times New Roman"/>
              </a:rPr>
              <a:t>AR</a:t>
            </a:r>
            <a:r>
              <a:rPr sz="3200" b="1" spc="15" dirty="0">
                <a:solidFill>
                  <a:srgbClr val="FFFF00"/>
                </a:solidFill>
                <a:latin typeface="Times New Roman"/>
                <a:cs typeface="Times New Roman"/>
              </a:rPr>
              <a:t>E</a:t>
            </a:r>
            <a:r>
              <a:rPr sz="3200" b="1" spc="-35" dirty="0">
                <a:solidFill>
                  <a:srgbClr val="FFFF00"/>
                </a:solidFill>
                <a:latin typeface="Times New Roman"/>
                <a:cs typeface="Times New Roman"/>
              </a:rPr>
              <a:t> </a:t>
            </a:r>
            <a:r>
              <a:rPr sz="3200" b="1" spc="-10" dirty="0">
                <a:solidFill>
                  <a:srgbClr val="FFFF00"/>
                </a:solidFill>
                <a:latin typeface="Times New Roman"/>
                <a:cs typeface="Times New Roman"/>
              </a:rPr>
              <a:t>T</a:t>
            </a:r>
            <a:r>
              <a:rPr sz="3200" b="1" spc="-15" dirty="0">
                <a:solidFill>
                  <a:srgbClr val="FFFF00"/>
                </a:solidFill>
                <a:latin typeface="Times New Roman"/>
                <a:cs typeface="Times New Roman"/>
              </a:rPr>
              <a:t>H</a:t>
            </a:r>
            <a:r>
              <a:rPr sz="3200" b="1" spc="15" dirty="0">
                <a:solidFill>
                  <a:srgbClr val="FFFF00"/>
                </a:solidFill>
                <a:latin typeface="Times New Roman"/>
                <a:cs typeface="Times New Roman"/>
              </a:rPr>
              <a:t>E</a:t>
            </a:r>
            <a:r>
              <a:rPr sz="3200" b="1" spc="-35" dirty="0">
                <a:solidFill>
                  <a:srgbClr val="FFFF00"/>
                </a:solidFill>
                <a:latin typeface="Times New Roman"/>
                <a:cs typeface="Times New Roman"/>
              </a:rPr>
              <a:t> </a:t>
            </a:r>
            <a:r>
              <a:rPr sz="3200" b="1" spc="-20" dirty="0">
                <a:solidFill>
                  <a:srgbClr val="FFFF00"/>
                </a:solidFill>
                <a:latin typeface="Times New Roman"/>
                <a:cs typeface="Times New Roman"/>
              </a:rPr>
              <a:t>E</a:t>
            </a:r>
            <a:r>
              <a:rPr sz="3200" b="1" spc="30" dirty="0">
                <a:solidFill>
                  <a:srgbClr val="FFFF00"/>
                </a:solidFill>
                <a:latin typeface="Times New Roman"/>
                <a:cs typeface="Times New Roman"/>
              </a:rPr>
              <a:t>N</a:t>
            </a:r>
            <a:r>
              <a:rPr sz="3200" b="1" spc="15" dirty="0">
                <a:solidFill>
                  <a:srgbClr val="FFFF00"/>
                </a:solidFill>
                <a:latin typeface="Times New Roman"/>
                <a:cs typeface="Times New Roman"/>
              </a:rPr>
              <a:t>D</a:t>
            </a:r>
            <a:r>
              <a:rPr sz="3200" b="1" spc="-45" dirty="0">
                <a:solidFill>
                  <a:srgbClr val="FFFF00"/>
                </a:solidFill>
                <a:latin typeface="Times New Roman"/>
                <a:cs typeface="Times New Roman"/>
              </a:rPr>
              <a:t> </a:t>
            </a:r>
            <a:r>
              <a:rPr sz="3200" b="1" dirty="0">
                <a:solidFill>
                  <a:srgbClr val="FFFF00"/>
                </a:solidFill>
                <a:latin typeface="Times New Roman"/>
                <a:cs typeface="Times New Roman"/>
              </a:rPr>
              <a:t>U</a:t>
            </a:r>
            <a:r>
              <a:rPr sz="3200" b="1" spc="10" dirty="0">
                <a:solidFill>
                  <a:srgbClr val="FFFF00"/>
                </a:solidFill>
                <a:latin typeface="Times New Roman"/>
                <a:cs typeface="Times New Roman"/>
              </a:rPr>
              <a:t>S</a:t>
            </a:r>
            <a:r>
              <a:rPr sz="3200" b="1" spc="-25" dirty="0">
                <a:solidFill>
                  <a:srgbClr val="FFFF00"/>
                </a:solidFill>
                <a:latin typeface="Times New Roman"/>
                <a:cs typeface="Times New Roman"/>
              </a:rPr>
              <a:t>E</a:t>
            </a:r>
            <a:r>
              <a:rPr sz="3200" b="1" spc="-10" dirty="0">
                <a:solidFill>
                  <a:srgbClr val="FFFF00"/>
                </a:solidFill>
                <a:latin typeface="Times New Roman"/>
                <a:cs typeface="Times New Roman"/>
              </a:rPr>
              <a:t>R</a:t>
            </a:r>
            <a:r>
              <a:rPr sz="3200" b="1" spc="5" dirty="0">
                <a:solidFill>
                  <a:srgbClr val="FFFF00"/>
                </a:solidFill>
                <a:latin typeface="Times New Roman"/>
                <a:cs typeface="Times New Roman"/>
              </a:rPr>
              <a:t>S?</a:t>
            </a:r>
            <a:endParaRPr lang="en-US" sz="3200" b="1">
              <a:solidFill>
                <a:srgbClr val="FFFF00"/>
              </a:solidFill>
              <a:latin typeface="Times New Roman"/>
              <a:cs typeface="Times New Roman"/>
            </a:endParaRPr>
          </a:p>
        </p:txBody>
      </p:sp>
      <p:sp>
        <p:nvSpPr>
          <p:cNvPr id="7" name="Content Placeholder 6">
            <a:extLst>
              <a:ext uri="{FF2B5EF4-FFF2-40B4-BE49-F238E27FC236}">
                <a16:creationId xmlns:a16="http://schemas.microsoft.com/office/drawing/2014/main" id="{6DDAD735-31D1-367A-03F1-71DACABCD11E}"/>
              </a:ext>
            </a:extLst>
          </p:cNvPr>
          <p:cNvSpPr>
            <a:spLocks noGrp="1"/>
          </p:cNvSpPr>
          <p:nvPr>
            <p:ph idx="1"/>
          </p:nvPr>
        </p:nvSpPr>
        <p:spPr/>
        <p:txBody>
          <a:bodyPr vert="horz" lIns="91440" tIns="45720" rIns="91440" bIns="45720" rtlCol="0" anchor="t">
            <a:normAutofit/>
          </a:bodyPr>
          <a:lstStyle/>
          <a:p>
            <a:r>
              <a:rPr lang="en-US" dirty="0"/>
              <a:t>Human Resources</a:t>
            </a:r>
          </a:p>
          <a:p>
            <a:pPr>
              <a:buClr>
                <a:srgbClr val="8AD0D6"/>
              </a:buClr>
            </a:pPr>
            <a:r>
              <a:rPr lang="en-US" dirty="0"/>
              <a:t>Management and Executives</a:t>
            </a:r>
          </a:p>
          <a:p>
            <a:pPr>
              <a:buClr>
                <a:srgbClr val="8AD0D6"/>
              </a:buClr>
            </a:pPr>
            <a:r>
              <a:rPr lang="en-US" dirty="0"/>
              <a:t>Department head and team leaders</a:t>
            </a:r>
          </a:p>
          <a:p>
            <a:pPr>
              <a:buClr>
                <a:srgbClr val="8AD0D6"/>
              </a:buClr>
            </a:pPr>
            <a:r>
              <a:rPr lang="en-US" dirty="0"/>
              <a:t>Employees</a:t>
            </a:r>
          </a:p>
          <a:p>
            <a:pPr>
              <a:buClr>
                <a:srgbClr val="8AD0D6"/>
              </a:buClr>
            </a:pPr>
            <a:r>
              <a:rPr lang="en-US" dirty="0"/>
              <a:t>Finance department</a:t>
            </a:r>
          </a:p>
          <a:p>
            <a:pPr>
              <a:buClr>
                <a:srgbClr val="8AD0D6"/>
              </a:buClr>
            </a:pPr>
            <a:r>
              <a:rPr lang="en-US" dirty="0"/>
              <a:t>Finance department</a:t>
            </a:r>
          </a:p>
          <a:p>
            <a:pPr>
              <a:buClr>
                <a:srgbClr val="8AD0D6"/>
              </a:buClr>
            </a:pPr>
            <a:r>
              <a:rPr lang="en-US" dirty="0"/>
              <a:t>External </a:t>
            </a:r>
            <a:r>
              <a:rPr lang="en-US" dirty="0" err="1"/>
              <a:t>consultans</a:t>
            </a: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96003" y="298258"/>
            <a:ext cx="11536263" cy="444352"/>
          </a:xfrm>
          <a:prstGeom prst="rect">
            <a:avLst/>
          </a:prstGeom>
        </p:spPr>
        <p:txBody>
          <a:bodyPr vert="horz" wrap="square" lIns="0" tIns="13335" rIns="0" bIns="0" rtlCol="0">
            <a:spAutoFit/>
          </a:bodyPr>
          <a:lstStyle/>
          <a:p>
            <a:pPr marL="12700">
              <a:lnSpc>
                <a:spcPct val="100000"/>
              </a:lnSpc>
              <a:spcBef>
                <a:spcPts val="105"/>
              </a:spcBef>
            </a:pPr>
            <a:r>
              <a:rPr sz="2800" b="1" i="1" u="sng" spc="10" dirty="0">
                <a:solidFill>
                  <a:srgbClr val="FFFF00"/>
                </a:solidFill>
                <a:latin typeface="Walbaum Display"/>
              </a:rPr>
              <a:t>O</a:t>
            </a:r>
            <a:r>
              <a:rPr sz="2800" b="1" i="1" u="sng" spc="25" dirty="0">
                <a:solidFill>
                  <a:srgbClr val="FFFF00"/>
                </a:solidFill>
                <a:latin typeface="Walbaum Display"/>
              </a:rPr>
              <a:t>U</a:t>
            </a:r>
            <a:r>
              <a:rPr sz="2800" b="1" i="1" u="sng" dirty="0">
                <a:solidFill>
                  <a:srgbClr val="FFFF00"/>
                </a:solidFill>
                <a:latin typeface="Walbaum Display"/>
              </a:rPr>
              <a:t>R</a:t>
            </a:r>
            <a:r>
              <a:rPr sz="2800" b="1" i="1" u="sng" spc="5" dirty="0">
                <a:solidFill>
                  <a:srgbClr val="FFFF00"/>
                </a:solidFill>
                <a:latin typeface="Walbaum Display"/>
              </a:rPr>
              <a:t> </a:t>
            </a:r>
            <a:r>
              <a:rPr sz="2800" b="1" i="1" u="sng" spc="25" dirty="0">
                <a:solidFill>
                  <a:srgbClr val="FFFF00"/>
                </a:solidFill>
                <a:latin typeface="Walbaum Display"/>
              </a:rPr>
              <a:t>S</a:t>
            </a:r>
            <a:r>
              <a:rPr sz="2800" b="1" i="1" u="sng" spc="10" dirty="0">
                <a:solidFill>
                  <a:srgbClr val="FFFF00"/>
                </a:solidFill>
                <a:latin typeface="Walbaum Display"/>
              </a:rPr>
              <a:t>O</a:t>
            </a:r>
            <a:r>
              <a:rPr sz="2800" b="1" i="1" u="sng" spc="25" dirty="0">
                <a:solidFill>
                  <a:srgbClr val="FFFF00"/>
                </a:solidFill>
                <a:latin typeface="Walbaum Display"/>
              </a:rPr>
              <a:t>LU</a:t>
            </a:r>
            <a:r>
              <a:rPr sz="2800" b="1" i="1" u="sng" spc="-35" dirty="0">
                <a:solidFill>
                  <a:srgbClr val="FFFF00"/>
                </a:solidFill>
                <a:latin typeface="Walbaum Display"/>
              </a:rPr>
              <a:t>T</a:t>
            </a:r>
            <a:r>
              <a:rPr sz="2800" b="1" i="1" u="sng" spc="-30" dirty="0">
                <a:solidFill>
                  <a:srgbClr val="FFFF00"/>
                </a:solidFill>
                <a:latin typeface="Walbaum Display"/>
              </a:rPr>
              <a:t>I</a:t>
            </a:r>
            <a:r>
              <a:rPr sz="2800" b="1" i="1" u="sng" spc="10" dirty="0">
                <a:solidFill>
                  <a:srgbClr val="FFFF00"/>
                </a:solidFill>
                <a:latin typeface="Walbaum Display"/>
              </a:rPr>
              <a:t>O</a:t>
            </a:r>
            <a:r>
              <a:rPr sz="2800" b="1" i="1" u="sng" dirty="0">
                <a:solidFill>
                  <a:srgbClr val="FFFF00"/>
                </a:solidFill>
                <a:latin typeface="Walbaum Display"/>
              </a:rPr>
              <a:t>N</a:t>
            </a:r>
            <a:r>
              <a:rPr sz="2800" b="1" i="1" u="sng" spc="-345" dirty="0">
                <a:solidFill>
                  <a:srgbClr val="FFFF00"/>
                </a:solidFill>
                <a:latin typeface="Walbaum Display"/>
              </a:rPr>
              <a:t> </a:t>
            </a:r>
            <a:r>
              <a:rPr sz="2800" b="1" i="1" u="sng" spc="-35" dirty="0">
                <a:solidFill>
                  <a:srgbClr val="FFFF00"/>
                </a:solidFill>
                <a:latin typeface="Walbaum Display"/>
              </a:rPr>
              <a:t>A</a:t>
            </a:r>
            <a:r>
              <a:rPr sz="2800" b="1" i="1" u="sng" spc="-5" dirty="0">
                <a:solidFill>
                  <a:srgbClr val="FFFF00"/>
                </a:solidFill>
                <a:latin typeface="Walbaum Display"/>
              </a:rPr>
              <a:t>N</a:t>
            </a:r>
            <a:r>
              <a:rPr sz="2800" b="1" i="1" u="sng" dirty="0">
                <a:solidFill>
                  <a:srgbClr val="FFFF00"/>
                </a:solidFill>
                <a:latin typeface="Walbaum Display"/>
              </a:rPr>
              <a:t>D</a:t>
            </a:r>
            <a:r>
              <a:rPr sz="2800" b="1" i="1" u="sng" spc="35" dirty="0">
                <a:solidFill>
                  <a:srgbClr val="FFFF00"/>
                </a:solidFill>
                <a:latin typeface="Walbaum Display"/>
              </a:rPr>
              <a:t> </a:t>
            </a:r>
            <a:r>
              <a:rPr sz="2800" b="1" i="1" u="sng" spc="-30" dirty="0">
                <a:solidFill>
                  <a:srgbClr val="FFFF00"/>
                </a:solidFill>
                <a:latin typeface="Walbaum Display"/>
              </a:rPr>
              <a:t>I</a:t>
            </a:r>
            <a:r>
              <a:rPr sz="2800" b="1" i="1" u="sng" spc="-35" dirty="0">
                <a:solidFill>
                  <a:srgbClr val="FFFF00"/>
                </a:solidFill>
                <a:latin typeface="Walbaum Display"/>
              </a:rPr>
              <a:t>T</a:t>
            </a:r>
            <a:r>
              <a:rPr sz="2800" b="1" i="1" u="sng" dirty="0">
                <a:solidFill>
                  <a:srgbClr val="FFFF00"/>
                </a:solidFill>
                <a:latin typeface="Walbaum Display"/>
              </a:rPr>
              <a:t>S</a:t>
            </a:r>
            <a:r>
              <a:rPr sz="2800" b="1" i="1" u="sng" spc="60" dirty="0">
                <a:solidFill>
                  <a:srgbClr val="FFFF00"/>
                </a:solidFill>
                <a:latin typeface="Walbaum Display"/>
              </a:rPr>
              <a:t> </a:t>
            </a:r>
            <a:r>
              <a:rPr sz="2800" b="1" i="1" u="sng" spc="-295" dirty="0">
                <a:solidFill>
                  <a:srgbClr val="FFFF00"/>
                </a:solidFill>
                <a:latin typeface="Walbaum Display"/>
              </a:rPr>
              <a:t>V</a:t>
            </a:r>
            <a:r>
              <a:rPr sz="2800" b="1" i="1" u="sng" spc="-35" dirty="0">
                <a:solidFill>
                  <a:srgbClr val="FFFF00"/>
                </a:solidFill>
                <a:latin typeface="Walbaum Display"/>
              </a:rPr>
              <a:t>A</a:t>
            </a:r>
            <a:r>
              <a:rPr sz="2800" b="1" i="1" u="sng" spc="25" dirty="0">
                <a:solidFill>
                  <a:srgbClr val="FFFF00"/>
                </a:solidFill>
                <a:latin typeface="Walbaum Display"/>
              </a:rPr>
              <a:t>LU</a:t>
            </a:r>
            <a:r>
              <a:rPr sz="2800" b="1" i="1" u="sng" dirty="0">
                <a:solidFill>
                  <a:srgbClr val="FFFF00"/>
                </a:solidFill>
                <a:latin typeface="Walbaum Display"/>
              </a:rPr>
              <a:t>E</a:t>
            </a:r>
            <a:r>
              <a:rPr sz="2800" b="1" i="1" u="sng" spc="-65" dirty="0">
                <a:solidFill>
                  <a:srgbClr val="FFFF00"/>
                </a:solidFill>
                <a:latin typeface="Walbaum Display"/>
              </a:rPr>
              <a:t> </a:t>
            </a:r>
            <a:r>
              <a:rPr sz="2800" b="1" i="1" u="sng" spc="-15" dirty="0">
                <a:solidFill>
                  <a:srgbClr val="FFFF00"/>
                </a:solidFill>
                <a:latin typeface="Walbaum Display"/>
              </a:rPr>
              <a:t>P</a:t>
            </a:r>
            <a:r>
              <a:rPr sz="2800" b="1" i="1" u="sng" spc="-30" dirty="0">
                <a:solidFill>
                  <a:srgbClr val="FFFF00"/>
                </a:solidFill>
                <a:latin typeface="Walbaum Display"/>
              </a:rPr>
              <a:t>R</a:t>
            </a:r>
            <a:r>
              <a:rPr sz="2800" b="1" i="1" u="sng" spc="10" dirty="0">
                <a:solidFill>
                  <a:srgbClr val="FFFF00"/>
                </a:solidFill>
                <a:latin typeface="Walbaum Display"/>
              </a:rPr>
              <a:t>O</a:t>
            </a:r>
            <a:r>
              <a:rPr sz="2800" b="1" i="1" u="sng" spc="-15" dirty="0">
                <a:solidFill>
                  <a:srgbClr val="FFFF00"/>
                </a:solidFill>
                <a:latin typeface="Walbaum Display"/>
              </a:rPr>
              <a:t>P</a:t>
            </a:r>
            <a:r>
              <a:rPr sz="2800" b="1" i="1" u="sng" spc="10" dirty="0">
                <a:solidFill>
                  <a:srgbClr val="FFFF00"/>
                </a:solidFill>
                <a:latin typeface="Walbaum Display"/>
              </a:rPr>
              <a:t>O</a:t>
            </a:r>
            <a:r>
              <a:rPr sz="2800" b="1" i="1" u="sng" spc="25" dirty="0">
                <a:solidFill>
                  <a:srgbClr val="FFFF00"/>
                </a:solidFill>
                <a:latin typeface="Walbaum Display"/>
              </a:rPr>
              <a:t>S</a:t>
            </a:r>
            <a:r>
              <a:rPr sz="2800" b="1" i="1" u="sng" spc="-30" dirty="0">
                <a:solidFill>
                  <a:srgbClr val="FFFF00"/>
                </a:solidFill>
                <a:latin typeface="Walbaum Display"/>
              </a:rPr>
              <a:t>I</a:t>
            </a:r>
            <a:r>
              <a:rPr sz="2800" b="1" i="1" u="sng" spc="-35" dirty="0">
                <a:solidFill>
                  <a:srgbClr val="FFFF00"/>
                </a:solidFill>
                <a:latin typeface="Walbaum Display"/>
              </a:rPr>
              <a:t>T</a:t>
            </a:r>
            <a:r>
              <a:rPr sz="2800" b="1" i="1" u="sng" spc="-30" dirty="0">
                <a:solidFill>
                  <a:srgbClr val="FFFF00"/>
                </a:solidFill>
                <a:latin typeface="Walbaum Display"/>
              </a:rPr>
              <a:t>I</a:t>
            </a:r>
            <a:r>
              <a:rPr sz="2800" b="1" i="1" u="sng" spc="10" dirty="0">
                <a:solidFill>
                  <a:srgbClr val="FFFF00"/>
                </a:solidFill>
                <a:latin typeface="Walbaum Display"/>
              </a:rPr>
              <a:t>O</a:t>
            </a:r>
            <a:r>
              <a:rPr sz="2800" b="1" i="1" u="sng" dirty="0">
                <a:solidFill>
                  <a:srgbClr val="FFFF00"/>
                </a:solidFill>
                <a:latin typeface="Walbaum Display"/>
              </a:rPr>
              <a:t>N</a:t>
            </a:r>
            <a:endParaRPr lang="en-US" sz="2800" b="1" i="1" u="sng">
              <a:solidFill>
                <a:srgbClr val="FFFF00"/>
              </a:solidFill>
              <a:latin typeface="Walbaum Display"/>
            </a:endParaRPr>
          </a:p>
        </p:txBody>
      </p:sp>
      <p:sp>
        <p:nvSpPr>
          <p:cNvPr id="10" name="Content Placeholder 9">
            <a:extLst>
              <a:ext uri="{FF2B5EF4-FFF2-40B4-BE49-F238E27FC236}">
                <a16:creationId xmlns:a16="http://schemas.microsoft.com/office/drawing/2014/main" id="{93FB67A0-3D99-E464-2631-C666CF8F8146}"/>
              </a:ext>
            </a:extLst>
          </p:cNvPr>
          <p:cNvSpPr>
            <a:spLocks noGrp="1"/>
          </p:cNvSpPr>
          <p:nvPr>
            <p:ph idx="1"/>
          </p:nvPr>
        </p:nvSpPr>
        <p:spPr>
          <a:xfrm>
            <a:off x="3451095" y="1455676"/>
            <a:ext cx="6598758" cy="4792723"/>
          </a:xfrm>
        </p:spPr>
        <p:txBody>
          <a:bodyPr vert="horz" lIns="91440" tIns="45720" rIns="91440" bIns="45720" rtlCol="0" anchor="t">
            <a:normAutofit/>
          </a:bodyPr>
          <a:lstStyle/>
          <a:p>
            <a:r>
              <a:rPr lang="en-US" b="1" dirty="0">
                <a:latin typeface="Times New Roman"/>
                <a:cs typeface="Times New Roman"/>
              </a:rPr>
              <a:t>Conditional Formatting -for blank cells</a:t>
            </a:r>
          </a:p>
          <a:p>
            <a:pPr>
              <a:buClr>
                <a:srgbClr val="8AD0D6"/>
              </a:buClr>
            </a:pPr>
            <a:endParaRPr lang="en-US" b="1" dirty="0">
              <a:latin typeface="Times New Roman"/>
              <a:cs typeface="Times New Roman"/>
            </a:endParaRPr>
          </a:p>
          <a:p>
            <a:pPr>
              <a:buClr>
                <a:srgbClr val="8AD0D6"/>
              </a:buClr>
            </a:pPr>
            <a:r>
              <a:rPr lang="en-US" b="1" dirty="0">
                <a:latin typeface="Times New Roman"/>
                <a:cs typeface="Times New Roman"/>
              </a:rPr>
              <a:t>Filter-Remove</a:t>
            </a:r>
          </a:p>
          <a:p>
            <a:pPr>
              <a:buClr>
                <a:srgbClr val="8AD0D6"/>
              </a:buClr>
            </a:pPr>
            <a:endParaRPr lang="en-US" b="1" dirty="0">
              <a:latin typeface="Times New Roman"/>
              <a:cs typeface="Times New Roman"/>
            </a:endParaRPr>
          </a:p>
          <a:p>
            <a:pPr>
              <a:buClr>
                <a:srgbClr val="8AD0D6"/>
              </a:buClr>
            </a:pPr>
            <a:r>
              <a:rPr lang="en-US" b="1" dirty="0">
                <a:latin typeface="Times New Roman"/>
                <a:cs typeface="Times New Roman"/>
              </a:rPr>
              <a:t>Formula-Performance</a:t>
            </a:r>
          </a:p>
          <a:p>
            <a:pPr>
              <a:buClr>
                <a:srgbClr val="8AD0D6"/>
              </a:buClr>
            </a:pPr>
            <a:endParaRPr lang="en-US" b="1" dirty="0">
              <a:latin typeface="Times New Roman"/>
              <a:cs typeface="Times New Roman"/>
            </a:endParaRPr>
          </a:p>
          <a:p>
            <a:pPr>
              <a:buClr>
                <a:srgbClr val="8AD0D6"/>
              </a:buClr>
            </a:pPr>
            <a:r>
              <a:rPr lang="en-US" b="1" dirty="0">
                <a:latin typeface="Times New Roman"/>
                <a:cs typeface="Times New Roman"/>
              </a:rPr>
              <a:t>Graph-Data </a:t>
            </a:r>
            <a:r>
              <a:rPr lang="en-US" b="1" err="1">
                <a:latin typeface="Times New Roman"/>
                <a:cs typeface="Times New Roman"/>
              </a:rPr>
              <a:t>Visualisation</a:t>
            </a:r>
            <a:endParaRPr lang="en-US" b="1">
              <a:latin typeface="Times New Roman"/>
              <a:cs typeface="Times New Roman"/>
            </a:endParaRP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409274" y="596881"/>
            <a:ext cx="9950479" cy="762098"/>
          </a:xfrm>
        </p:spPr>
        <p:txBody>
          <a:bodyPr/>
          <a:lstStyle/>
          <a:p>
            <a:r>
              <a:rPr lang="en-IN" i="1" u="sng" dirty="0">
                <a:solidFill>
                  <a:srgbClr val="FFFF00"/>
                </a:solidFill>
                <a:latin typeface="Times New Roman"/>
                <a:cs typeface="Times New Roman"/>
              </a:rPr>
              <a:t>Dataset Description</a:t>
            </a:r>
          </a:p>
        </p:txBody>
      </p:sp>
      <p:sp>
        <p:nvSpPr>
          <p:cNvPr id="3" name="Content Placeholder 2">
            <a:extLst>
              <a:ext uri="{FF2B5EF4-FFF2-40B4-BE49-F238E27FC236}">
                <a16:creationId xmlns:a16="http://schemas.microsoft.com/office/drawing/2014/main" id="{DD89E82B-97FD-E4E0-57E5-24903FFD7F20}"/>
              </a:ext>
            </a:extLst>
          </p:cNvPr>
          <p:cNvSpPr>
            <a:spLocks noGrp="1"/>
          </p:cNvSpPr>
          <p:nvPr>
            <p:ph idx="1"/>
          </p:nvPr>
        </p:nvSpPr>
        <p:spPr>
          <a:xfrm>
            <a:off x="2802366" y="1682216"/>
            <a:ext cx="8050676" cy="4566183"/>
          </a:xfrm>
        </p:spPr>
        <p:txBody>
          <a:bodyPr vert="horz" lIns="91440" tIns="45720" rIns="91440" bIns="45720" rtlCol="0" anchor="t">
            <a:normAutofit lnSpcReduction="10000"/>
          </a:bodyPr>
          <a:lstStyle/>
          <a:p>
            <a:r>
              <a:rPr lang="en-US" dirty="0">
                <a:latin typeface="Walbaum Display"/>
              </a:rPr>
              <a:t>Employee details</a:t>
            </a:r>
          </a:p>
          <a:p>
            <a:pPr>
              <a:buClr>
                <a:srgbClr val="8AD0D6"/>
              </a:buClr>
            </a:pPr>
            <a:r>
              <a:rPr lang="en-US">
                <a:latin typeface="Walbaum Display"/>
              </a:rPr>
              <a:t>30-features</a:t>
            </a:r>
            <a:endParaRPr lang="en-US" dirty="0">
              <a:latin typeface="Walbaum Display"/>
            </a:endParaRPr>
          </a:p>
          <a:p>
            <a:pPr>
              <a:buClr>
                <a:srgbClr val="8AD0D6"/>
              </a:buClr>
            </a:pPr>
            <a:r>
              <a:rPr lang="en-US" dirty="0">
                <a:latin typeface="Walbaum Display"/>
              </a:rPr>
              <a:t>11-features</a:t>
            </a:r>
          </a:p>
          <a:p>
            <a:pPr>
              <a:buClr>
                <a:srgbClr val="8AD0D6"/>
              </a:buClr>
            </a:pPr>
            <a:r>
              <a:rPr lang="en-US" dirty="0">
                <a:latin typeface="Walbaum Display"/>
              </a:rPr>
              <a:t>Name-text</a:t>
            </a:r>
          </a:p>
          <a:p>
            <a:pPr>
              <a:buClr>
                <a:srgbClr val="8AD0D6"/>
              </a:buClr>
            </a:pPr>
            <a:r>
              <a:rPr lang="en-US">
                <a:latin typeface="Walbaum Display"/>
              </a:rPr>
              <a:t>Joining year numbers</a:t>
            </a:r>
            <a:endParaRPr lang="en-US" dirty="0">
              <a:latin typeface="Walbaum Display"/>
            </a:endParaRPr>
          </a:p>
          <a:p>
            <a:pPr>
              <a:buClr>
                <a:srgbClr val="8AD0D6"/>
              </a:buClr>
            </a:pPr>
            <a:r>
              <a:rPr lang="en-US" dirty="0">
                <a:latin typeface="Walbaum Display"/>
              </a:rPr>
              <a:t>Gender made or female</a:t>
            </a:r>
          </a:p>
          <a:p>
            <a:pPr>
              <a:buClr>
                <a:srgbClr val="8AD0D6"/>
              </a:buClr>
            </a:pPr>
            <a:r>
              <a:rPr lang="en-US" dirty="0">
                <a:latin typeface="Walbaum Display"/>
              </a:rPr>
              <a:t>Age- numbers</a:t>
            </a:r>
          </a:p>
          <a:p>
            <a:pPr>
              <a:buClr>
                <a:srgbClr val="8AD0D6"/>
              </a:buClr>
            </a:pPr>
            <a:r>
              <a:rPr lang="en-US" dirty="0">
                <a:latin typeface="Walbaum Display"/>
              </a:rPr>
              <a:t>Salary-numbers</a:t>
            </a:r>
          </a:p>
          <a:p>
            <a:pPr>
              <a:buClr>
                <a:srgbClr val="8AD0D6"/>
              </a:buClr>
            </a:pPr>
            <a:r>
              <a:rPr lang="en-US" dirty="0">
                <a:latin typeface="Walbaum Display"/>
              </a:rPr>
              <a:t>Work location-text</a:t>
            </a:r>
          </a:p>
          <a:p>
            <a:pPr>
              <a:buClr>
                <a:srgbClr val="8AD0D6"/>
              </a:buClr>
            </a:pPr>
            <a:r>
              <a:rPr lang="en-US" dirty="0">
                <a:latin typeface="Walbaum Display"/>
              </a:rPr>
              <a:t>Employee rating-numbers</a:t>
            </a:r>
          </a:p>
          <a:p>
            <a:pPr>
              <a:buClr>
                <a:srgbClr val="8AD0D6"/>
              </a:buClr>
            </a:pPr>
            <a:r>
              <a:rPr lang="en-US" dirty="0">
                <a:latin typeface="Walbaum Display"/>
              </a:rPr>
              <a:t>Performance text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1" name="Title 10">
            <a:extLst>
              <a:ext uri="{FF2B5EF4-FFF2-40B4-BE49-F238E27FC236}">
                <a16:creationId xmlns:a16="http://schemas.microsoft.com/office/drawing/2014/main" id="{CC2277A3-0871-FEC2-13FC-8B674C2D02FF}"/>
              </a:ext>
            </a:extLst>
          </p:cNvPr>
          <p:cNvSpPr>
            <a:spLocks noGrp="1"/>
          </p:cNvSpPr>
          <p:nvPr>
            <p:ph type="title"/>
          </p:nvPr>
        </p:nvSpPr>
        <p:spPr>
          <a:xfrm>
            <a:off x="646111" y="205583"/>
            <a:ext cx="9404723" cy="1009232"/>
          </a:xfrm>
        </p:spPr>
        <p:txBody>
          <a:bodyPr/>
          <a:lstStyle/>
          <a:p>
            <a:r>
              <a:rPr lang="en-US" b="1" i="1" u="sng" dirty="0"/>
              <a:t>MODELLING</a:t>
            </a:r>
          </a:p>
        </p:txBody>
      </p:sp>
      <p:sp>
        <p:nvSpPr>
          <p:cNvPr id="12" name="Content Placeholder 11">
            <a:extLst>
              <a:ext uri="{FF2B5EF4-FFF2-40B4-BE49-F238E27FC236}">
                <a16:creationId xmlns:a16="http://schemas.microsoft.com/office/drawing/2014/main" id="{87EBA45E-6E7E-6F77-BD46-2E1B31930CEC}"/>
              </a:ext>
            </a:extLst>
          </p:cNvPr>
          <p:cNvSpPr>
            <a:spLocks noGrp="1"/>
          </p:cNvSpPr>
          <p:nvPr>
            <p:ph idx="1"/>
          </p:nvPr>
        </p:nvSpPr>
        <p:spPr>
          <a:xfrm>
            <a:off x="2864149" y="899622"/>
            <a:ext cx="8668514" cy="5431155"/>
          </a:xfrm>
        </p:spPr>
        <p:txBody>
          <a:bodyPr vert="horz" lIns="91440" tIns="45720" rIns="91440" bIns="45720" rtlCol="0" anchor="t">
            <a:normAutofit/>
          </a:bodyPr>
          <a:lstStyle/>
          <a:p>
            <a:r>
              <a:rPr lang="en-US" sz="2400" u="sng" dirty="0">
                <a:latin typeface="Trebuchet MS"/>
              </a:rPr>
              <a:t>Data Collection</a:t>
            </a:r>
          </a:p>
          <a:p>
            <a:pPr>
              <a:buClr>
                <a:srgbClr val="8AD0D6"/>
              </a:buClr>
            </a:pPr>
            <a:r>
              <a:rPr lang="en-US" dirty="0">
                <a:latin typeface="Walbaum Display"/>
              </a:rPr>
              <a:t>. Collected from employee </a:t>
            </a:r>
            <a:r>
              <a:rPr lang="en-US" dirty="0" err="1">
                <a:latin typeface="Walbaum Display"/>
              </a:rPr>
              <a:t>databse</a:t>
            </a:r>
            <a:r>
              <a:rPr lang="en-US" dirty="0">
                <a:latin typeface="Walbaum Display"/>
              </a:rPr>
              <a:t> </a:t>
            </a:r>
          </a:p>
          <a:p>
            <a:pPr>
              <a:buClr>
                <a:srgbClr val="8AD0D6"/>
              </a:buClr>
            </a:pPr>
            <a:endParaRPr lang="en-US" dirty="0">
              <a:latin typeface="Walbaum Display"/>
            </a:endParaRPr>
          </a:p>
          <a:p>
            <a:pPr>
              <a:buClr>
                <a:srgbClr val="8AD0D6"/>
              </a:buClr>
            </a:pPr>
            <a:endParaRPr lang="en-US" dirty="0">
              <a:latin typeface="Walbaum Display"/>
            </a:endParaRPr>
          </a:p>
          <a:p>
            <a:pPr marL="0" indent="0">
              <a:buClr>
                <a:srgbClr val="8AD0D6"/>
              </a:buClr>
              <a:buNone/>
            </a:pPr>
            <a:r>
              <a:rPr lang="en-US" sz="2400" u="sng" dirty="0">
                <a:latin typeface="Trebuchet MS"/>
              </a:rPr>
              <a:t>Feature Collection</a:t>
            </a:r>
          </a:p>
          <a:p>
            <a:pPr marL="0" indent="0">
              <a:buNone/>
            </a:pPr>
            <a:r>
              <a:rPr lang="en-US" sz="2400" dirty="0">
                <a:latin typeface="Trebuchet MS"/>
              </a:rPr>
              <a:t>.</a:t>
            </a:r>
            <a:r>
              <a:rPr lang="en-US" dirty="0">
                <a:latin typeface="Walbaum Display"/>
              </a:rPr>
              <a:t> Conditional formatting </a:t>
            </a:r>
          </a:p>
          <a:p>
            <a:pPr marL="0" indent="0">
              <a:buNone/>
            </a:pPr>
            <a:r>
              <a:rPr lang="en-US" dirty="0">
                <a:latin typeface="Walbaum Display"/>
              </a:rPr>
              <a:t>. Pivot table</a:t>
            </a:r>
          </a:p>
          <a:p>
            <a:pPr marL="0" indent="0">
              <a:buNone/>
            </a:pPr>
            <a:r>
              <a:rPr lang="en-US" dirty="0">
                <a:latin typeface="Walbaum Display"/>
              </a:rPr>
              <a:t>. Chart</a:t>
            </a:r>
          </a:p>
          <a:p>
            <a:pPr marL="0" indent="0">
              <a:buNone/>
            </a:pPr>
            <a:r>
              <a:rPr lang="en-US" dirty="0">
                <a:latin typeface="Walbaum Display"/>
              </a:rPr>
              <a:t>. Font</a:t>
            </a:r>
          </a:p>
          <a:p>
            <a:pPr marL="0" indent="0">
              <a:buNone/>
            </a:pPr>
            <a:r>
              <a:rPr lang="en-US" sz="2400" u="sng" dirty="0">
                <a:latin typeface="Trebuchet MS"/>
              </a:rPr>
              <a:t>Performance level</a:t>
            </a:r>
          </a:p>
          <a:p>
            <a:pPr marL="0" indent="0">
              <a:buNone/>
            </a:pPr>
            <a:r>
              <a:rPr lang="en-US" sz="2400" dirty="0">
                <a:latin typeface="Trebuchet MS"/>
              </a:rPr>
              <a:t>. </a:t>
            </a:r>
            <a:r>
              <a:rPr lang="en-US" dirty="0">
                <a:latin typeface="Walbaum Display"/>
              </a:rPr>
              <a:t>With using employee job rating column to get performance level.</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179</TotalTime>
  <Words>334</Words>
  <Application>Microsoft Office PowerPoint</Application>
  <PresentationFormat>Widescreen</PresentationFormat>
  <Paragraphs>81</Paragraphs>
  <Slides>12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Calibri</vt:lpstr>
      <vt:lpstr>Century Gothic</vt:lpstr>
      <vt:lpstr>roboto</vt:lpstr>
      <vt:lpstr>Times New Roman</vt:lpstr>
      <vt:lpstr>Trebuchet MS</vt:lpstr>
      <vt:lpstr>Walbaum Display</vt:lpstr>
      <vt:lpstr>Wingdings 3</vt:lpstr>
      <vt:lpstr>Ion</vt:lpstr>
      <vt:lpstr>EMPLOYEE PERFORMANCE ANALYSIS USING EXCEL </vt:lpstr>
      <vt:lpstr>PROJECT  TITTLE:</vt:lpstr>
      <vt:lpstr>AGENDA:</vt:lpstr>
      <vt:lpstr>PROBLEM STATEMENT</vt:lpstr>
      <vt:lpstr>PROJECT OVERVIEW</vt:lpstr>
      <vt:lpstr>WHO ARE THE END USERS?</vt:lpstr>
      <vt:lpstr>OUR SOLUTION AND ITS VALUE PROPOSITION</vt:lpstr>
      <vt:lpstr>Dataset Description</vt:lpstr>
      <vt:lpstr>MODELLING</vt:lpstr>
      <vt:lpstr>RESULTS:</vt:lpstr>
      <vt:lpstr>CONCLUSION: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Jaya Dharani</cp:lastModifiedBy>
  <cp:revision>689</cp:revision>
  <dcterms:created xsi:type="dcterms:W3CDTF">2024-03-29T15:07:22Z</dcterms:created>
  <dcterms:modified xsi:type="dcterms:W3CDTF">2024-09-11T02:27:52Z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