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6FFACDC-4FF8-45CE-8FAD-530B50A9AC88}"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34165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FFACDC-4FF8-45CE-8FAD-530B50A9AC88}"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219150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FFACDC-4FF8-45CE-8FAD-530B50A9AC88}"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109881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FFACDC-4FF8-45CE-8FAD-530B50A9AC88}"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56685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FACDC-4FF8-45CE-8FAD-530B50A9AC88}"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11912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6FFACDC-4FF8-45CE-8FAD-530B50A9AC88}"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40017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6FFACDC-4FF8-45CE-8FAD-530B50A9AC88}" type="datetimeFigureOut">
              <a:rPr lang="en-IN" smtClean="0"/>
              <a:t>23-10-2023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282946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6FFACDC-4FF8-45CE-8FAD-530B50A9AC88}" type="datetimeFigureOut">
              <a:rPr lang="en-IN" smtClean="0"/>
              <a:t>23-10-2023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313670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FACDC-4FF8-45CE-8FAD-530B50A9AC88}" type="datetimeFigureOut">
              <a:rPr lang="en-IN" smtClean="0"/>
              <a:t>23-10-2023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217707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FACDC-4FF8-45CE-8FAD-530B50A9AC88}"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376809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FACDC-4FF8-45CE-8FAD-530B50A9AC88}"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29697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6FFACDC-4FF8-45CE-8FAD-530B50A9AC88}" type="datetimeFigureOut">
              <a:rPr lang="en-IN" smtClean="0"/>
              <a:t>23-10-2023</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173A333-53BA-4AAD-811F-925FA30D7005}" type="slidenum">
              <a:rPr lang="en-IN" smtClean="0"/>
              <a:t>‹#›</a:t>
            </a:fld>
            <a:endParaRPr lang="en-IN"/>
          </a:p>
        </p:txBody>
      </p:sp>
    </p:spTree>
    <p:extLst>
      <p:ext uri="{BB962C8B-B14F-4D97-AF65-F5344CB8AC3E}">
        <p14:creationId xmlns:p14="http://schemas.microsoft.com/office/powerpoint/2010/main" val="54474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microsoft.com/office/2007/relationships/hdphoto" Target="../media/hdphoto3.wdp"/><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ow to start your own ecommerce business in India"/>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51564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55576" y="1779662"/>
            <a:ext cx="7772400" cy="1982043"/>
          </a:xfrm>
        </p:spPr>
        <p:txBody>
          <a:bodyPr>
            <a:normAutofit fontScale="90000"/>
          </a:bodyPr>
          <a:lstStyle/>
          <a:p>
            <a:r>
              <a:rPr lang="en-US" sz="5300" b="1" dirty="0">
                <a:solidFill>
                  <a:schemeClr val="bg1"/>
                </a:solidFill>
                <a:latin typeface="Arial Rounded MT Bold" pitchFamily="34" charset="0"/>
                <a:cs typeface="Times New Roman" pitchFamily="18" charset="0"/>
              </a:rPr>
              <a:t>Small Business Network System with Secure </a:t>
            </a:r>
            <a:br>
              <a:rPr lang="en-US" sz="5300" b="1" dirty="0">
                <a:solidFill>
                  <a:schemeClr val="bg1"/>
                </a:solidFill>
                <a:latin typeface="Arial Rounded MT Bold" pitchFamily="34" charset="0"/>
                <a:cs typeface="Times New Roman" pitchFamily="18" charset="0"/>
              </a:rPr>
            </a:br>
            <a:r>
              <a:rPr lang="en-US" sz="5300" b="1" dirty="0">
                <a:solidFill>
                  <a:schemeClr val="bg1"/>
                </a:solidFill>
                <a:latin typeface="Arial Rounded MT Bold" pitchFamily="34" charset="0"/>
                <a:cs typeface="Times New Roman" pitchFamily="18" charset="0"/>
              </a:rPr>
              <a:t>E-Commerce Server</a:t>
            </a:r>
            <a:br>
              <a:rPr lang="en-IN" dirty="0">
                <a:latin typeface="Arial Rounded MT Bold" pitchFamily="34" charset="0"/>
              </a:rPr>
            </a:br>
            <a:endParaRPr lang="en-IN" dirty="0">
              <a:latin typeface="Arial Rounded MT Bold" pitchFamily="34" charset="0"/>
            </a:endParaRPr>
          </a:p>
        </p:txBody>
      </p:sp>
    </p:spTree>
    <p:extLst>
      <p:ext uri="{BB962C8B-B14F-4D97-AF65-F5344CB8AC3E}">
        <p14:creationId xmlns:p14="http://schemas.microsoft.com/office/powerpoint/2010/main" val="7440108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4" descr="https://paulallen.ca/wp-content/uploads/2016/04/business-3-slide-bg-2.jpg"/>
          <p:cNvPicPr>
            <a:picLocks noChangeAspect="1" noChangeArrowheads="1"/>
          </p:cNvPicPr>
          <p:nvPr/>
        </p:nvPicPr>
        <p:blipFill>
          <a:blip r:embed="rId2">
            <a:extLst>
              <a:ext uri="{BEBA8EAE-BF5A-486C-A8C5-ECC9F3942E4B}">
                <a14:imgProps xmlns:a14="http://schemas.microsoft.com/office/drawing/2010/main">
                  <a14:imgLayer r:embed="rId3">
                    <a14:imgEffect>
                      <a14:artisticLineDrawing/>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6512" y="0"/>
            <a:ext cx="922399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983" y="896412"/>
            <a:ext cx="9001000" cy="3970318"/>
          </a:xfrm>
          <a:prstGeom prst="rect">
            <a:avLst/>
          </a:prstGeom>
          <a:noFill/>
        </p:spPr>
        <p:txBody>
          <a:bodyPr wrap="square" rtlCol="0">
            <a:spAutoFit/>
          </a:bodyPr>
          <a:lstStyle/>
          <a:p>
            <a:pPr marL="285750" indent="-285750">
              <a:buFont typeface="Arial" pitchFamily="34" charset="0"/>
              <a:buChar char="•"/>
            </a:pPr>
            <a:r>
              <a:rPr lang="en-US" b="1" dirty="0"/>
              <a:t>E-commerce Opportunities and Risks</a:t>
            </a:r>
            <a:r>
              <a:rPr lang="en-US" dirty="0"/>
              <a:t>: E-commerce offers expanded business opportunities but also presents security risks that must be addressed to operate safely.</a:t>
            </a:r>
          </a:p>
          <a:p>
            <a:pPr marL="285750" indent="-285750">
              <a:buFont typeface="Arial" pitchFamily="34" charset="0"/>
              <a:buChar char="•"/>
            </a:pPr>
            <a:endParaRPr lang="en-US" b="1" dirty="0"/>
          </a:p>
          <a:p>
            <a:pPr marL="285750" indent="-285750">
              <a:buFont typeface="Arial" pitchFamily="34" charset="0"/>
              <a:buChar char="•"/>
            </a:pPr>
            <a:r>
              <a:rPr lang="en-US" b="1" dirty="0"/>
              <a:t>Small Business Vulnerability</a:t>
            </a:r>
            <a:r>
              <a:rPr lang="en-US" dirty="0"/>
              <a:t>: Small businesses, lacking dedicated resources, are susceptible to </a:t>
            </a:r>
            <a:r>
              <a:rPr lang="en-US" dirty="0" err="1"/>
              <a:t>cyberattacks</a:t>
            </a:r>
            <a:r>
              <a:rPr lang="en-US" dirty="0"/>
              <a:t>, making them attractive targets for hackers.</a:t>
            </a:r>
          </a:p>
          <a:p>
            <a:pPr marL="285750" indent="-285750">
              <a:buFont typeface="Arial" pitchFamily="34" charset="0"/>
              <a:buChar char="•"/>
            </a:pPr>
            <a:endParaRPr lang="en-US" b="1" dirty="0"/>
          </a:p>
          <a:p>
            <a:pPr marL="285750" indent="-285750">
              <a:buFont typeface="Arial" pitchFamily="34" charset="0"/>
              <a:buChar char="•"/>
            </a:pPr>
            <a:r>
              <a:rPr lang="en-US" b="1" dirty="0"/>
              <a:t>Importance of Precaution</a:t>
            </a:r>
            <a:r>
              <a:rPr lang="en-US" dirty="0"/>
              <a:t>: Small businesses should invest in security measures to minimize the risk of becoming victims of </a:t>
            </a:r>
            <a:r>
              <a:rPr lang="en-US" dirty="0" err="1"/>
              <a:t>cyberattacks</a:t>
            </a:r>
            <a:r>
              <a:rPr lang="en-US" dirty="0"/>
              <a:t>, as prevention is more effective than attempting to repair the damage afterward.</a:t>
            </a:r>
          </a:p>
          <a:p>
            <a:pPr marL="285750" indent="-285750">
              <a:buFont typeface="Arial" pitchFamily="34" charset="0"/>
              <a:buChar char="•"/>
            </a:pPr>
            <a:endParaRPr lang="en-US" b="1" dirty="0"/>
          </a:p>
          <a:p>
            <a:pPr marL="285750" indent="-285750">
              <a:buFont typeface="Arial" pitchFamily="34" charset="0"/>
              <a:buChar char="•"/>
            </a:pPr>
            <a:r>
              <a:rPr lang="en-US" b="1" dirty="0"/>
              <a:t>Network Security Priority</a:t>
            </a:r>
            <a:r>
              <a:rPr lang="en-US" dirty="0"/>
              <a:t>: Given the potential consequences of a network attack, including impacts on family, business continuity, and even national security, it is crucial for businesses to prioritize and properly protect their systems.</a:t>
            </a:r>
          </a:p>
          <a:p>
            <a:endParaRPr lang="en-IN" dirty="0"/>
          </a:p>
        </p:txBody>
      </p:sp>
      <p:sp>
        <p:nvSpPr>
          <p:cNvPr id="6" name="TextBox 5"/>
          <p:cNvSpPr txBox="1"/>
          <p:nvPr/>
        </p:nvSpPr>
        <p:spPr>
          <a:xfrm>
            <a:off x="2555776" y="195486"/>
            <a:ext cx="3528392" cy="369332"/>
          </a:xfrm>
          <a:prstGeom prst="rect">
            <a:avLst/>
          </a:prstGeom>
          <a:noFill/>
        </p:spPr>
        <p:txBody>
          <a:bodyPr wrap="square" rtlCol="0">
            <a:spAutoFit/>
          </a:bodyPr>
          <a:lstStyle/>
          <a:p>
            <a:pPr algn="ctr"/>
            <a:r>
              <a:rPr lang="en-IN" u="sng" dirty="0">
                <a:latin typeface="Arial Rounded MT Bold" pitchFamily="34" charset="0"/>
              </a:rPr>
              <a:t>CONCLUSION</a:t>
            </a:r>
          </a:p>
        </p:txBody>
      </p:sp>
    </p:spTree>
    <p:extLst>
      <p:ext uri="{BB962C8B-B14F-4D97-AF65-F5344CB8AC3E}">
        <p14:creationId xmlns:p14="http://schemas.microsoft.com/office/powerpoint/2010/main" val="1844354765"/>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descr="https://slidebazaar.com/wp-content/uploads/2020/07/thank-you-powerpoint-templ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04048" y="3820061"/>
            <a:ext cx="4592261" cy="1323439"/>
          </a:xfrm>
          <a:prstGeom prst="rect">
            <a:avLst/>
          </a:prstGeom>
          <a:noFill/>
        </p:spPr>
        <p:txBody>
          <a:bodyPr wrap="square" rtlCol="0">
            <a:spAutoFit/>
          </a:bodyPr>
          <a:lstStyle/>
          <a:p>
            <a:r>
              <a:rPr lang="en-US" sz="1600" b="1" dirty="0" err="1">
                <a:solidFill>
                  <a:schemeClr val="bg1"/>
                </a:solidFill>
              </a:rPr>
              <a:t>V.R.Rishendra</a:t>
            </a:r>
            <a:r>
              <a:rPr lang="en-US" sz="1600" b="1" dirty="0">
                <a:solidFill>
                  <a:schemeClr val="bg1"/>
                </a:solidFill>
              </a:rPr>
              <a:t>                     (RA2111026010221)</a:t>
            </a:r>
            <a:endParaRPr lang="en-IN" sz="1600" b="1" dirty="0">
              <a:solidFill>
                <a:schemeClr val="bg1"/>
              </a:solidFill>
            </a:endParaRPr>
          </a:p>
          <a:p>
            <a:r>
              <a:rPr lang="en-US" sz="1600" b="1" dirty="0">
                <a:solidFill>
                  <a:schemeClr val="bg1"/>
                </a:solidFill>
              </a:rPr>
              <a:t>Sri </a:t>
            </a:r>
            <a:r>
              <a:rPr lang="en-US" sz="1600" b="1" dirty="0" err="1">
                <a:solidFill>
                  <a:schemeClr val="bg1"/>
                </a:solidFill>
              </a:rPr>
              <a:t>Vyshnav</a:t>
            </a:r>
            <a:r>
              <a:rPr lang="en-US" sz="1600" b="1" dirty="0">
                <a:solidFill>
                  <a:schemeClr val="bg1"/>
                </a:solidFill>
              </a:rPr>
              <a:t>  </a:t>
            </a:r>
            <a:r>
              <a:rPr lang="en-US" sz="1600" b="1" dirty="0" err="1">
                <a:solidFill>
                  <a:schemeClr val="bg1"/>
                </a:solidFill>
              </a:rPr>
              <a:t>Veeravalli</a:t>
            </a:r>
            <a:r>
              <a:rPr lang="en-US" sz="1600" b="1" dirty="0">
                <a:solidFill>
                  <a:schemeClr val="bg1"/>
                </a:solidFill>
              </a:rPr>
              <a:t>      (RA2111026010235)</a:t>
            </a:r>
            <a:endParaRPr lang="en-IN" sz="1600" b="1" dirty="0">
              <a:solidFill>
                <a:schemeClr val="bg1"/>
              </a:solidFill>
            </a:endParaRPr>
          </a:p>
          <a:p>
            <a:r>
              <a:rPr lang="en-US" sz="1600" b="1" dirty="0" err="1">
                <a:solidFill>
                  <a:schemeClr val="bg1"/>
                </a:solidFill>
              </a:rPr>
              <a:t>J.Mohith</a:t>
            </a:r>
            <a:r>
              <a:rPr lang="en-US" sz="1600" b="1" dirty="0">
                <a:solidFill>
                  <a:schemeClr val="bg1"/>
                </a:solidFill>
              </a:rPr>
              <a:t>                               (RA2111026010241) </a:t>
            </a:r>
            <a:endParaRPr lang="en-IN" sz="1600" b="1" dirty="0">
              <a:solidFill>
                <a:schemeClr val="bg1"/>
              </a:solidFill>
            </a:endParaRPr>
          </a:p>
          <a:p>
            <a:r>
              <a:rPr lang="en-US" sz="1600" b="1" dirty="0" err="1">
                <a:solidFill>
                  <a:schemeClr val="bg1"/>
                </a:solidFill>
              </a:rPr>
              <a:t>Swetha</a:t>
            </a:r>
            <a:r>
              <a:rPr lang="en-US" sz="1600" b="1" dirty="0">
                <a:solidFill>
                  <a:schemeClr val="bg1"/>
                </a:solidFill>
              </a:rPr>
              <a:t> Suresh                    (RA2111026010259)</a:t>
            </a:r>
            <a:endParaRPr lang="en-IN" sz="1600" b="1" dirty="0">
              <a:solidFill>
                <a:schemeClr val="bg1"/>
              </a:solidFill>
            </a:endParaRPr>
          </a:p>
          <a:p>
            <a:r>
              <a:rPr lang="en-US" sz="1600" b="1" dirty="0" err="1">
                <a:solidFill>
                  <a:schemeClr val="bg1"/>
                </a:solidFill>
              </a:rPr>
              <a:t>Yuktamukhi</a:t>
            </a:r>
            <a:r>
              <a:rPr lang="en-US" sz="1600" b="1" dirty="0">
                <a:solidFill>
                  <a:schemeClr val="bg1"/>
                </a:solidFill>
              </a:rPr>
              <a:t> </a:t>
            </a:r>
            <a:r>
              <a:rPr lang="en-US" sz="1600" b="1" dirty="0" err="1">
                <a:solidFill>
                  <a:schemeClr val="bg1"/>
                </a:solidFill>
              </a:rPr>
              <a:t>Rangeneni</a:t>
            </a:r>
            <a:r>
              <a:rPr lang="en-US" sz="1600" b="1" dirty="0">
                <a:solidFill>
                  <a:schemeClr val="bg1"/>
                </a:solidFill>
              </a:rPr>
              <a:t>     (RA2111026010262)</a:t>
            </a:r>
            <a:endParaRPr lang="en-IN" sz="1600" b="1" dirty="0">
              <a:solidFill>
                <a:schemeClr val="bg1"/>
              </a:solidFill>
              <a:latin typeface="Arial Rounded MT Bold" pitchFamily="34" charset="0"/>
            </a:endParaRPr>
          </a:p>
        </p:txBody>
      </p:sp>
    </p:spTree>
    <p:extLst>
      <p:ext uri="{BB962C8B-B14F-4D97-AF65-F5344CB8AC3E}">
        <p14:creationId xmlns:p14="http://schemas.microsoft.com/office/powerpoint/2010/main" val="39812157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cdn.wallpapersafari.com/95/30/u6KxW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4" y="-12437"/>
            <a:ext cx="9242086" cy="51435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03848" y="419506"/>
            <a:ext cx="2592288" cy="369332"/>
          </a:xfrm>
          <a:prstGeom prst="rect">
            <a:avLst/>
          </a:prstGeom>
          <a:noFill/>
        </p:spPr>
        <p:txBody>
          <a:bodyPr wrap="square" rtlCol="0">
            <a:spAutoFit/>
          </a:bodyPr>
          <a:lstStyle/>
          <a:p>
            <a:pPr algn="ctr"/>
            <a:r>
              <a:rPr lang="en-IN" b="1" u="sng" dirty="0">
                <a:latin typeface="Arial Rounded MT Bold" pitchFamily="34" charset="0"/>
              </a:rPr>
              <a:t>PROJECT SCOPE</a:t>
            </a:r>
          </a:p>
        </p:txBody>
      </p:sp>
      <p:sp>
        <p:nvSpPr>
          <p:cNvPr id="7" name="Rectangle 6"/>
          <p:cNvSpPr/>
          <p:nvPr/>
        </p:nvSpPr>
        <p:spPr>
          <a:xfrm>
            <a:off x="49817" y="1203598"/>
            <a:ext cx="9108504" cy="3539430"/>
          </a:xfrm>
          <a:prstGeom prst="rect">
            <a:avLst/>
          </a:prstGeom>
        </p:spPr>
        <p:txBody>
          <a:bodyPr wrap="square">
            <a:spAutoFit/>
          </a:bodyPr>
          <a:lstStyle/>
          <a:p>
            <a:pPr marL="285750" indent="-285750">
              <a:buFont typeface="Wingdings" pitchFamily="2" charset="2"/>
              <a:buChar char="§"/>
            </a:pPr>
            <a:r>
              <a:rPr lang="en-US" sz="1400" b="1" dirty="0"/>
              <a:t>User Base</a:t>
            </a:r>
            <a:r>
              <a:rPr lang="en-US" sz="1400" dirty="0"/>
              <a:t>: The project scope encompasses designing a network solution for a small business with 100 users, accommodating their networking needs and ensuring optimal performance.</a:t>
            </a:r>
          </a:p>
          <a:p>
            <a:pPr marL="285750" indent="-285750">
              <a:buFont typeface="Wingdings" pitchFamily="2" charset="2"/>
              <a:buChar char="§"/>
            </a:pPr>
            <a:endParaRPr lang="en-US" sz="1400" dirty="0"/>
          </a:p>
          <a:p>
            <a:pPr marL="285750" indent="-285750">
              <a:buFont typeface="Wingdings" pitchFamily="2" charset="2"/>
              <a:buChar char="§"/>
            </a:pPr>
            <a:r>
              <a:rPr lang="en-US" sz="1400" b="1" dirty="0"/>
              <a:t>E-Commerce Hosting</a:t>
            </a:r>
            <a:r>
              <a:rPr lang="en-US" sz="1400" dirty="0"/>
              <a:t>: The organization's primary requirement is to host an e-commerce application on a server, accessible via HTTPS, to cater to internet users. This involves secure data transmission and accessibility with a public IP address.</a:t>
            </a:r>
          </a:p>
          <a:p>
            <a:pPr marL="285750" indent="-285750">
              <a:buFont typeface="Wingdings" pitchFamily="2" charset="2"/>
              <a:buChar char="§"/>
            </a:pPr>
            <a:endParaRPr lang="en-US" sz="1400" dirty="0"/>
          </a:p>
          <a:p>
            <a:pPr marL="285750" indent="-285750">
              <a:buFont typeface="Wingdings" pitchFamily="2" charset="2"/>
              <a:buChar char="§"/>
            </a:pPr>
            <a:r>
              <a:rPr lang="en-US" sz="1400" b="1" dirty="0"/>
              <a:t>Security Considerations</a:t>
            </a:r>
            <a:r>
              <a:rPr lang="en-US" sz="1400" dirty="0"/>
              <a:t>: Implement robust security measures to protect sensitive customer data and the e-commerce application, addressing potential cyber threats and ensuring data confidentiality and integrity.</a:t>
            </a:r>
          </a:p>
          <a:p>
            <a:pPr marL="285750" indent="-285750">
              <a:buFont typeface="Wingdings" pitchFamily="2" charset="2"/>
              <a:buChar char="§"/>
            </a:pPr>
            <a:endParaRPr lang="en-US" sz="1400" b="1" dirty="0"/>
          </a:p>
          <a:p>
            <a:pPr marL="285750" indent="-285750">
              <a:buFont typeface="Wingdings" pitchFamily="2" charset="2"/>
              <a:buChar char="§"/>
            </a:pPr>
            <a:r>
              <a:rPr lang="en-US" sz="1400" b="1" dirty="0"/>
              <a:t>Scalability</a:t>
            </a:r>
            <a:r>
              <a:rPr lang="en-US" sz="1400" dirty="0"/>
              <a:t>: The network design should allow for future growth and scalability, ensuring that as the organization expands, the network can accommodate increased user traffic and server load.</a:t>
            </a:r>
          </a:p>
          <a:p>
            <a:pPr marL="285750" indent="-285750">
              <a:buFont typeface="Wingdings" pitchFamily="2" charset="2"/>
              <a:buChar char="§"/>
            </a:pPr>
            <a:endParaRPr lang="en-US" sz="1400" b="1" dirty="0"/>
          </a:p>
          <a:p>
            <a:pPr marL="285750" indent="-285750">
              <a:buFont typeface="Wingdings" pitchFamily="2" charset="2"/>
              <a:buChar char="§"/>
            </a:pPr>
            <a:r>
              <a:rPr lang="en-US" sz="1400" b="1" dirty="0"/>
              <a:t>Performance and Reliability</a:t>
            </a:r>
            <a:r>
              <a:rPr lang="en-US" sz="1400" dirty="0"/>
              <a:t>: Ensure the network's performance and reliability to provide a seamless and responsive e-commerce experience, minimizing downtime and optimizing server accessibility for online customers.</a:t>
            </a:r>
          </a:p>
          <a:p>
            <a:pPr marL="285750" indent="-285750">
              <a:buFont typeface="Wingdings" pitchFamily="2" charset="2"/>
              <a:buChar char="§"/>
            </a:pPr>
            <a:endParaRPr lang="en-IN" sz="1400" dirty="0"/>
          </a:p>
        </p:txBody>
      </p:sp>
    </p:spTree>
    <p:extLst>
      <p:ext uri="{BB962C8B-B14F-4D97-AF65-F5344CB8AC3E}">
        <p14:creationId xmlns:p14="http://schemas.microsoft.com/office/powerpoint/2010/main" val="9976500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6" descr="https://cdn.wallpapersafari.com/95/30/u6KxW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4" y="-12437"/>
            <a:ext cx="9242086" cy="51435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27584" y="1203598"/>
            <a:ext cx="8136904" cy="3293209"/>
          </a:xfrm>
          <a:prstGeom prst="rect">
            <a:avLst/>
          </a:prstGeom>
          <a:noFill/>
        </p:spPr>
        <p:txBody>
          <a:bodyPr wrap="square" rtlCol="0">
            <a:spAutoFit/>
          </a:bodyPr>
          <a:lstStyle/>
          <a:p>
            <a:pPr marL="285750" indent="-285750">
              <a:buFont typeface="Arial" pitchFamily="34" charset="0"/>
              <a:buChar char="•"/>
            </a:pPr>
            <a:r>
              <a:rPr lang="en-US" sz="1600" dirty="0">
                <a:latin typeface="Times New Roman" pitchFamily="18" charset="0"/>
                <a:cs typeface="Times New Roman" pitchFamily="18" charset="0"/>
              </a:rPr>
              <a:t>Identify the appropriate hardware which would be used </a:t>
            </a:r>
            <a:endParaRPr lang="en-IN" sz="1600" dirty="0">
              <a:latin typeface="Times New Roman" pitchFamily="18" charset="0"/>
              <a:cs typeface="Times New Roman" pitchFamily="18" charset="0"/>
            </a:endParaRP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Users on the internet should be able to access only https on the e-commerce server.</a:t>
            </a:r>
            <a:endParaRPr lang="en-IN" sz="1600" dirty="0">
              <a:latin typeface="Times New Roman" pitchFamily="18" charset="0"/>
              <a:cs typeface="Times New Roman" pitchFamily="18" charset="0"/>
            </a:endParaRP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Users on the internet should have access only to the public IP address of the server and not the private IP address.</a:t>
            </a:r>
            <a:endParaRPr lang="en-IN" sz="1600" dirty="0">
              <a:latin typeface="Times New Roman" pitchFamily="18" charset="0"/>
              <a:cs typeface="Times New Roman" pitchFamily="18" charset="0"/>
            </a:endParaRP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The users in the organization should have full access to the server.</a:t>
            </a:r>
            <a:endParaRPr lang="en-IN" sz="1600" dirty="0">
              <a:latin typeface="Times New Roman" pitchFamily="18" charset="0"/>
              <a:cs typeface="Times New Roman" pitchFamily="18" charset="0"/>
            </a:endParaRP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TCP/IP Network design with IP addressing</a:t>
            </a:r>
            <a:endParaRPr lang="en-IN" sz="1600" dirty="0">
              <a:latin typeface="Times New Roman" pitchFamily="18" charset="0"/>
              <a:cs typeface="Times New Roman" pitchFamily="18" charset="0"/>
            </a:endParaRP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Features and configuration required on the hardware with explanation</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
        <p:nvSpPr>
          <p:cNvPr id="7" name="TextBox 6"/>
          <p:cNvSpPr txBox="1"/>
          <p:nvPr/>
        </p:nvSpPr>
        <p:spPr>
          <a:xfrm>
            <a:off x="2843808" y="308144"/>
            <a:ext cx="2736304" cy="369332"/>
          </a:xfrm>
          <a:prstGeom prst="rect">
            <a:avLst/>
          </a:prstGeom>
          <a:noFill/>
        </p:spPr>
        <p:txBody>
          <a:bodyPr wrap="square" rtlCol="0">
            <a:spAutoFit/>
          </a:bodyPr>
          <a:lstStyle/>
          <a:p>
            <a:pPr algn="ctr"/>
            <a:r>
              <a:rPr lang="en-IN" b="1" u="sng" dirty="0">
                <a:latin typeface="Arial Rounded MT Bold" pitchFamily="34" charset="0"/>
              </a:rPr>
              <a:t>REQUIREMENTS</a:t>
            </a:r>
          </a:p>
        </p:txBody>
      </p:sp>
    </p:spTree>
    <p:extLst>
      <p:ext uri="{BB962C8B-B14F-4D97-AF65-F5344CB8AC3E}">
        <p14:creationId xmlns:p14="http://schemas.microsoft.com/office/powerpoint/2010/main" val="2064087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6" descr="https://cdn.wallpapersafari.com/95/30/u6KxW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4" y="-12438"/>
            <a:ext cx="9242086" cy="51435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37553" y="195486"/>
            <a:ext cx="3816424" cy="369332"/>
          </a:xfrm>
          <a:prstGeom prst="rect">
            <a:avLst/>
          </a:prstGeom>
          <a:noFill/>
        </p:spPr>
        <p:txBody>
          <a:bodyPr wrap="square" rtlCol="0">
            <a:spAutoFit/>
          </a:bodyPr>
          <a:lstStyle/>
          <a:p>
            <a:pPr algn="ctr"/>
            <a:r>
              <a:rPr lang="en-IN" b="1" u="sng" dirty="0"/>
              <a:t>REQUIREMENT ANALYSIS</a:t>
            </a:r>
          </a:p>
        </p:txBody>
      </p:sp>
      <p:sp>
        <p:nvSpPr>
          <p:cNvPr id="7" name="TextBox 6"/>
          <p:cNvSpPr txBox="1"/>
          <p:nvPr/>
        </p:nvSpPr>
        <p:spPr>
          <a:xfrm>
            <a:off x="388701" y="915566"/>
            <a:ext cx="8123086" cy="3970318"/>
          </a:xfrm>
          <a:prstGeom prst="rect">
            <a:avLst/>
          </a:prstGeom>
          <a:noFill/>
        </p:spPr>
        <p:txBody>
          <a:bodyPr wrap="square" rtlCol="0">
            <a:spAutoFit/>
          </a:bodyPr>
          <a:lstStyle/>
          <a:p>
            <a:pPr marL="285750" indent="-285750">
              <a:buFont typeface="Arial" pitchFamily="34" charset="0"/>
              <a:buChar char="•"/>
            </a:pPr>
            <a:r>
              <a:rPr lang="en-US" sz="1400" b="1" dirty="0">
                <a:latin typeface="Times New Roman" pitchFamily="18" charset="0"/>
                <a:cs typeface="Times New Roman" pitchFamily="18" charset="0"/>
              </a:rPr>
              <a:t>Robust Hardware Selection</a:t>
            </a:r>
            <a:r>
              <a:rPr lang="en-US" sz="1400" dirty="0">
                <a:latin typeface="Times New Roman" pitchFamily="18" charset="0"/>
                <a:cs typeface="Times New Roman" pitchFamily="18" charset="0"/>
              </a:rPr>
              <a:t>: Careful selection of hardware components including firewall, router, switches, server, and quality network cabling to meet security and performance requirements.</a:t>
            </a:r>
          </a:p>
          <a:p>
            <a:pPr marL="285750" indent="-285750">
              <a:buFont typeface="Arial" pitchFamily="34" charset="0"/>
              <a:buChar char="•"/>
            </a:pPr>
            <a:endParaRPr lang="en-US" sz="1400" dirty="0">
              <a:latin typeface="Times New Roman" pitchFamily="18" charset="0"/>
              <a:cs typeface="Times New Roman" pitchFamily="18" charset="0"/>
            </a:endParaRPr>
          </a:p>
          <a:p>
            <a:pPr marL="285750" indent="-285750">
              <a:buFont typeface="Arial" pitchFamily="34" charset="0"/>
              <a:buChar char="•"/>
            </a:pPr>
            <a:r>
              <a:rPr lang="en-US" sz="1400" b="1" dirty="0">
                <a:latin typeface="Times New Roman" pitchFamily="18" charset="0"/>
                <a:cs typeface="Times New Roman" pitchFamily="18" charset="0"/>
              </a:rPr>
              <a:t>HTTPS Access Control</a:t>
            </a:r>
            <a:r>
              <a:rPr lang="en-US" sz="1400" dirty="0">
                <a:latin typeface="Times New Roman" pitchFamily="18" charset="0"/>
                <a:cs typeface="Times New Roman" pitchFamily="18" charset="0"/>
              </a:rPr>
              <a:t>: Implementation of HTTPS access for internet users, ensuring secure communication, with firewall ACLs to restrict unnecessary ports and protocols.</a:t>
            </a:r>
          </a:p>
          <a:p>
            <a:pPr marL="285750" indent="-285750">
              <a:buFont typeface="Arial" pitchFamily="34" charset="0"/>
              <a:buChar char="•"/>
            </a:pPr>
            <a:endParaRPr lang="en-US" sz="1400" b="1" dirty="0">
              <a:latin typeface="Times New Roman" pitchFamily="18" charset="0"/>
              <a:cs typeface="Times New Roman" pitchFamily="18" charset="0"/>
            </a:endParaRPr>
          </a:p>
          <a:p>
            <a:pPr marL="285750" indent="-285750">
              <a:buFont typeface="Arial" pitchFamily="34" charset="0"/>
              <a:buChar char="•"/>
            </a:pPr>
            <a:r>
              <a:rPr lang="en-US" sz="1400" b="1" dirty="0">
                <a:latin typeface="Times New Roman" pitchFamily="18" charset="0"/>
                <a:cs typeface="Times New Roman" pitchFamily="18" charset="0"/>
              </a:rPr>
              <a:t>Public IP Restriction</a:t>
            </a:r>
            <a:r>
              <a:rPr lang="en-US" sz="1400" dirty="0">
                <a:latin typeface="Times New Roman" pitchFamily="18" charset="0"/>
                <a:cs typeface="Times New Roman" pitchFamily="18" charset="0"/>
              </a:rPr>
              <a:t>: Utilization of Network Address Translation (NAT) and firewall rules to restrict access to the server via its public IP address.</a:t>
            </a:r>
          </a:p>
          <a:p>
            <a:pPr marL="285750" indent="-285750">
              <a:buFont typeface="Arial" pitchFamily="34" charset="0"/>
              <a:buChar char="•"/>
            </a:pPr>
            <a:endParaRPr lang="en-US" sz="1400" b="1" dirty="0">
              <a:latin typeface="Times New Roman" pitchFamily="18" charset="0"/>
              <a:cs typeface="Times New Roman" pitchFamily="18" charset="0"/>
            </a:endParaRPr>
          </a:p>
          <a:p>
            <a:pPr marL="285750" indent="-285750">
              <a:buFont typeface="Arial" pitchFamily="34" charset="0"/>
              <a:buChar char="•"/>
            </a:pPr>
            <a:r>
              <a:rPr lang="en-US" sz="1400" b="1" dirty="0">
                <a:latin typeface="Times New Roman" pitchFamily="18" charset="0"/>
                <a:cs typeface="Times New Roman" pitchFamily="18" charset="0"/>
              </a:rPr>
              <a:t>Internal User Security</a:t>
            </a:r>
            <a:r>
              <a:rPr lang="en-US" sz="1400" dirty="0">
                <a:latin typeface="Times New Roman" pitchFamily="18" charset="0"/>
                <a:cs typeface="Times New Roman" pitchFamily="18" charset="0"/>
              </a:rPr>
              <a:t>: Secure access for organization users within the internal network through access control lists and user authentication mechanisms.</a:t>
            </a:r>
          </a:p>
          <a:p>
            <a:pPr marL="285750" indent="-285750">
              <a:buFont typeface="Arial" pitchFamily="34" charset="0"/>
              <a:buChar char="•"/>
            </a:pPr>
            <a:endParaRPr lang="en-US" sz="1400" b="1" dirty="0">
              <a:latin typeface="Times New Roman" pitchFamily="18" charset="0"/>
              <a:cs typeface="Times New Roman" pitchFamily="18" charset="0"/>
            </a:endParaRPr>
          </a:p>
          <a:p>
            <a:pPr marL="285750" indent="-285750">
              <a:buFont typeface="Arial" pitchFamily="34" charset="0"/>
              <a:buChar char="•"/>
            </a:pPr>
            <a:r>
              <a:rPr lang="en-US" sz="1400" b="1" dirty="0">
                <a:latin typeface="Times New Roman" pitchFamily="18" charset="0"/>
                <a:cs typeface="Times New Roman" pitchFamily="18" charset="0"/>
              </a:rPr>
              <a:t>TCP/IP Network Design</a:t>
            </a:r>
            <a:r>
              <a:rPr lang="en-US" sz="1400" dirty="0">
                <a:latin typeface="Times New Roman" pitchFamily="18" charset="0"/>
                <a:cs typeface="Times New Roman" pitchFamily="18" charset="0"/>
              </a:rPr>
              <a:t>: Adoption of a private IP address range for the internal network, static private IP for the server, and ISP-provided public IP configuration on the firewall.</a:t>
            </a:r>
          </a:p>
          <a:p>
            <a:pPr marL="285750" indent="-285750">
              <a:buFont typeface="Arial" pitchFamily="34" charset="0"/>
              <a:buChar char="•"/>
            </a:pPr>
            <a:endParaRPr lang="en-US" sz="1400" b="1" dirty="0">
              <a:latin typeface="Times New Roman" pitchFamily="18" charset="0"/>
              <a:cs typeface="Times New Roman" pitchFamily="18" charset="0"/>
            </a:endParaRPr>
          </a:p>
          <a:p>
            <a:pPr marL="285750" indent="-285750">
              <a:buFont typeface="Arial" pitchFamily="34" charset="0"/>
              <a:buChar char="•"/>
            </a:pPr>
            <a:r>
              <a:rPr lang="en-US" sz="1400" b="1" dirty="0">
                <a:latin typeface="Times New Roman" pitchFamily="18" charset="0"/>
                <a:cs typeface="Times New Roman" pitchFamily="18" charset="0"/>
              </a:rPr>
              <a:t>Hardware Configuration</a:t>
            </a:r>
            <a:r>
              <a:rPr lang="en-US" sz="1400" dirty="0">
                <a:latin typeface="Times New Roman" pitchFamily="18" charset="0"/>
                <a:cs typeface="Times New Roman" pitchFamily="18" charset="0"/>
              </a:rPr>
              <a:t>: Configuration of critical features on hardware components such as firewall ACLs, port forwarding, routing protocols, VLANs, and server setup for the e-commerce application.</a:t>
            </a:r>
          </a:p>
          <a:p>
            <a:pPr marL="285750" indent="-285750">
              <a:buFont typeface="Arial" pitchFamily="34" charset="0"/>
              <a:buChar char="•"/>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688924708"/>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Powerpoint Background And Google Slide Background Images - Slides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5.jpeg"/>
          <p:cNvPicPr/>
          <p:nvPr/>
        </p:nvPicPr>
        <p:blipFill>
          <a:blip r:embed="rId3" cstate="print"/>
          <a:stretch>
            <a:fillRect/>
          </a:stretch>
        </p:blipFill>
        <p:spPr>
          <a:xfrm>
            <a:off x="2267743" y="3963402"/>
            <a:ext cx="5020945" cy="767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4.jpeg"/>
          <p:cNvPicPr/>
          <p:nvPr/>
        </p:nvPicPr>
        <p:blipFill>
          <a:blip r:embed="rId4" cstate="print"/>
          <a:stretch>
            <a:fillRect/>
          </a:stretch>
        </p:blipFill>
        <p:spPr>
          <a:xfrm>
            <a:off x="2161211" y="1250001"/>
            <a:ext cx="5176808" cy="26434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2581971" y="843558"/>
            <a:ext cx="4392488" cy="338554"/>
          </a:xfrm>
          <a:prstGeom prst="rect">
            <a:avLst/>
          </a:prstGeom>
          <a:noFill/>
        </p:spPr>
        <p:txBody>
          <a:bodyPr wrap="square" rtlCol="0">
            <a:spAutoFit/>
          </a:bodyPr>
          <a:lstStyle/>
          <a:p>
            <a:pPr algn="ctr"/>
            <a:r>
              <a:rPr lang="en-IN" sz="1600" u="sng" dirty="0">
                <a:latin typeface="Arial Rounded MT Bold" pitchFamily="34" charset="0"/>
              </a:rPr>
              <a:t>NETWORK DIAGRAM </a:t>
            </a:r>
          </a:p>
        </p:txBody>
      </p:sp>
    </p:spTree>
    <p:extLst>
      <p:ext uri="{BB962C8B-B14F-4D97-AF65-F5344CB8AC3E}">
        <p14:creationId xmlns:p14="http://schemas.microsoft.com/office/powerpoint/2010/main" val="9197208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nvPr>
        </p:nvGraphicFramePr>
        <p:xfrm>
          <a:off x="1758950" y="2488882"/>
          <a:ext cx="5626100" cy="816610"/>
        </p:xfrm>
        <a:graphic>
          <a:graphicData uri="http://schemas.openxmlformats.org/drawingml/2006/table">
            <a:tbl>
              <a:tblPr firstRow="1" firstCol="1" lastRow="1" lastCol="1" bandRow="1" bandCol="1">
                <a:tableStyleId>{5C22544A-7EE6-4342-B048-85BDC9FD1C3A}</a:tableStyleId>
              </a:tblPr>
              <a:tblGrid>
                <a:gridCol w="2786380">
                  <a:extLst>
                    <a:ext uri="{9D8B030D-6E8A-4147-A177-3AD203B41FA5}">
                      <a16:colId xmlns:a16="http://schemas.microsoft.com/office/drawing/2014/main" val="20000"/>
                    </a:ext>
                  </a:extLst>
                </a:gridCol>
                <a:gridCol w="2839720">
                  <a:extLst>
                    <a:ext uri="{9D8B030D-6E8A-4147-A177-3AD203B41FA5}">
                      <a16:colId xmlns:a16="http://schemas.microsoft.com/office/drawing/2014/main" val="20001"/>
                    </a:ext>
                  </a:extLst>
                </a:gridCol>
              </a:tblGrid>
              <a:tr h="203835">
                <a:tc>
                  <a:txBody>
                    <a:bodyPr/>
                    <a:lstStyle/>
                    <a:p>
                      <a:pPr marL="1131570" marR="1119505" algn="ctr">
                        <a:lnSpc>
                          <a:spcPts val="1505"/>
                        </a:lnSpc>
                        <a:spcAft>
                          <a:spcPts val="0"/>
                        </a:spcAft>
                      </a:pPr>
                      <a:r>
                        <a:rPr lang="en-US" sz="1400">
                          <a:effectLst/>
                        </a:rPr>
                        <a:t>Device</a:t>
                      </a:r>
                      <a:endParaRPr lang="en-IN" sz="1100">
                        <a:effectLst/>
                        <a:latin typeface="Times New Roman"/>
                        <a:ea typeface="Times New Roman"/>
                        <a:cs typeface="Latha"/>
                      </a:endParaRPr>
                    </a:p>
                  </a:txBody>
                  <a:tcPr marL="0" marR="0" marT="0" marB="0"/>
                </a:tc>
                <a:tc>
                  <a:txBody>
                    <a:bodyPr/>
                    <a:lstStyle/>
                    <a:p>
                      <a:pPr marL="1007745" marR="996950" algn="ctr">
                        <a:lnSpc>
                          <a:spcPts val="1505"/>
                        </a:lnSpc>
                        <a:spcAft>
                          <a:spcPts val="0"/>
                        </a:spcAft>
                      </a:pPr>
                      <a:r>
                        <a:rPr lang="en-US" sz="1400">
                          <a:effectLst/>
                        </a:rPr>
                        <a:t>IP</a:t>
                      </a:r>
                      <a:r>
                        <a:rPr lang="en-US" sz="1400" spc="-15">
                          <a:effectLst/>
                        </a:rPr>
                        <a:t> </a:t>
                      </a:r>
                      <a:r>
                        <a:rPr lang="en-US" sz="1400">
                          <a:effectLst/>
                        </a:rPr>
                        <a:t>address</a:t>
                      </a:r>
                      <a:endParaRPr lang="en-IN" sz="1100">
                        <a:effectLst/>
                        <a:latin typeface="Times New Roman"/>
                        <a:ea typeface="Times New Roman"/>
                        <a:cs typeface="Latha"/>
                      </a:endParaRPr>
                    </a:p>
                  </a:txBody>
                  <a:tcPr marL="0" marR="0" marT="0" marB="0"/>
                </a:tc>
                <a:extLst>
                  <a:ext uri="{0D108BD9-81ED-4DB2-BD59-A6C34878D82A}">
                    <a16:rowId xmlns:a16="http://schemas.microsoft.com/office/drawing/2014/main" val="10000"/>
                  </a:ext>
                </a:extLst>
              </a:tr>
              <a:tr h="203835">
                <a:tc>
                  <a:txBody>
                    <a:bodyPr/>
                    <a:lstStyle/>
                    <a:p>
                      <a:pPr marL="71120">
                        <a:lnSpc>
                          <a:spcPts val="1500"/>
                        </a:lnSpc>
                        <a:spcAft>
                          <a:spcPts val="0"/>
                        </a:spcAft>
                      </a:pPr>
                      <a:r>
                        <a:rPr lang="en-US" sz="1400">
                          <a:effectLst/>
                        </a:rPr>
                        <a:t>Router</a:t>
                      </a:r>
                      <a:r>
                        <a:rPr lang="en-US" sz="1400" spc="-10">
                          <a:effectLst/>
                        </a:rPr>
                        <a:t> </a:t>
                      </a:r>
                      <a:r>
                        <a:rPr lang="en-US" sz="1400">
                          <a:effectLst/>
                        </a:rPr>
                        <a:t>LAN</a:t>
                      </a:r>
                      <a:endParaRPr lang="en-IN" sz="1100">
                        <a:effectLst/>
                        <a:latin typeface="Times New Roman"/>
                        <a:ea typeface="Times New Roman"/>
                        <a:cs typeface="Latha"/>
                      </a:endParaRPr>
                    </a:p>
                  </a:txBody>
                  <a:tcPr marL="0" marR="0" marT="0" marB="0"/>
                </a:tc>
                <a:tc>
                  <a:txBody>
                    <a:bodyPr/>
                    <a:lstStyle/>
                    <a:p>
                      <a:pPr marL="71120">
                        <a:lnSpc>
                          <a:spcPts val="1500"/>
                        </a:lnSpc>
                        <a:spcAft>
                          <a:spcPts val="0"/>
                        </a:spcAft>
                      </a:pPr>
                      <a:r>
                        <a:rPr lang="en-US" sz="1400">
                          <a:effectLst/>
                        </a:rPr>
                        <a:t>192.168.1.1</a:t>
                      </a:r>
                      <a:endParaRPr lang="en-IN" sz="1100">
                        <a:effectLst/>
                        <a:latin typeface="Times New Roman"/>
                        <a:ea typeface="Times New Roman"/>
                        <a:cs typeface="Latha"/>
                      </a:endParaRPr>
                    </a:p>
                  </a:txBody>
                  <a:tcPr marL="0" marR="0" marT="0" marB="0"/>
                </a:tc>
                <a:extLst>
                  <a:ext uri="{0D108BD9-81ED-4DB2-BD59-A6C34878D82A}">
                    <a16:rowId xmlns:a16="http://schemas.microsoft.com/office/drawing/2014/main" val="10001"/>
                  </a:ext>
                </a:extLst>
              </a:tr>
              <a:tr h="205105">
                <a:tc>
                  <a:txBody>
                    <a:bodyPr/>
                    <a:lstStyle/>
                    <a:p>
                      <a:pPr marL="71120">
                        <a:lnSpc>
                          <a:spcPts val="1520"/>
                        </a:lnSpc>
                        <a:spcAft>
                          <a:spcPts val="0"/>
                        </a:spcAft>
                      </a:pPr>
                      <a:r>
                        <a:rPr lang="en-US" sz="1400">
                          <a:effectLst/>
                        </a:rPr>
                        <a:t>Server</a:t>
                      </a:r>
                      <a:r>
                        <a:rPr lang="en-US" sz="1400" spc="-5">
                          <a:effectLst/>
                        </a:rPr>
                        <a:t> </a:t>
                      </a:r>
                      <a:r>
                        <a:rPr lang="en-US" sz="1400">
                          <a:effectLst/>
                        </a:rPr>
                        <a:t>IP</a:t>
                      </a:r>
                      <a:endParaRPr lang="en-IN" sz="1100">
                        <a:effectLst/>
                        <a:latin typeface="Times New Roman"/>
                        <a:ea typeface="Times New Roman"/>
                        <a:cs typeface="Latha"/>
                      </a:endParaRPr>
                    </a:p>
                  </a:txBody>
                  <a:tcPr marL="0" marR="0" marT="0" marB="0"/>
                </a:tc>
                <a:tc>
                  <a:txBody>
                    <a:bodyPr/>
                    <a:lstStyle/>
                    <a:p>
                      <a:pPr marL="71120">
                        <a:lnSpc>
                          <a:spcPts val="1520"/>
                        </a:lnSpc>
                        <a:spcAft>
                          <a:spcPts val="0"/>
                        </a:spcAft>
                      </a:pPr>
                      <a:r>
                        <a:rPr lang="en-US" sz="1400">
                          <a:effectLst/>
                        </a:rPr>
                        <a:t>192.168.1.2</a:t>
                      </a:r>
                      <a:endParaRPr lang="en-IN" sz="1100">
                        <a:effectLst/>
                        <a:latin typeface="Times New Roman"/>
                        <a:ea typeface="Times New Roman"/>
                        <a:cs typeface="Latha"/>
                      </a:endParaRPr>
                    </a:p>
                  </a:txBody>
                  <a:tcPr marL="0" marR="0" marT="0" marB="0"/>
                </a:tc>
                <a:extLst>
                  <a:ext uri="{0D108BD9-81ED-4DB2-BD59-A6C34878D82A}">
                    <a16:rowId xmlns:a16="http://schemas.microsoft.com/office/drawing/2014/main" val="10002"/>
                  </a:ext>
                </a:extLst>
              </a:tr>
              <a:tr h="203835">
                <a:tc>
                  <a:txBody>
                    <a:bodyPr/>
                    <a:lstStyle/>
                    <a:p>
                      <a:pPr marL="71120">
                        <a:lnSpc>
                          <a:spcPts val="1500"/>
                        </a:lnSpc>
                        <a:spcAft>
                          <a:spcPts val="0"/>
                        </a:spcAft>
                      </a:pPr>
                      <a:r>
                        <a:rPr lang="en-US" sz="1400">
                          <a:effectLst/>
                        </a:rPr>
                        <a:t>PC’s</a:t>
                      </a:r>
                      <a:r>
                        <a:rPr lang="en-US" sz="1400" spc="-5">
                          <a:effectLst/>
                        </a:rPr>
                        <a:t> </a:t>
                      </a:r>
                      <a:r>
                        <a:rPr lang="en-US" sz="1400">
                          <a:effectLst/>
                        </a:rPr>
                        <a:t>(100)</a:t>
                      </a:r>
                      <a:endParaRPr lang="en-IN" sz="1100">
                        <a:effectLst/>
                        <a:latin typeface="Times New Roman"/>
                        <a:ea typeface="Times New Roman"/>
                        <a:cs typeface="Latha"/>
                      </a:endParaRPr>
                    </a:p>
                  </a:txBody>
                  <a:tcPr marL="0" marR="0" marT="0" marB="0"/>
                </a:tc>
                <a:tc>
                  <a:txBody>
                    <a:bodyPr/>
                    <a:lstStyle/>
                    <a:p>
                      <a:pPr marL="71120">
                        <a:lnSpc>
                          <a:spcPts val="1500"/>
                        </a:lnSpc>
                        <a:spcAft>
                          <a:spcPts val="0"/>
                        </a:spcAft>
                      </a:pPr>
                      <a:r>
                        <a:rPr lang="en-US" sz="1400" dirty="0">
                          <a:effectLst/>
                        </a:rPr>
                        <a:t>192.168.1.3</a:t>
                      </a:r>
                      <a:r>
                        <a:rPr lang="en-US" sz="1400" spc="-15" dirty="0">
                          <a:effectLst/>
                        </a:rPr>
                        <a:t> </a:t>
                      </a:r>
                      <a:r>
                        <a:rPr lang="en-US" sz="1400" dirty="0">
                          <a:effectLst/>
                        </a:rPr>
                        <a:t>–</a:t>
                      </a:r>
                      <a:r>
                        <a:rPr lang="en-US" sz="1400" spc="-25" dirty="0">
                          <a:effectLst/>
                        </a:rPr>
                        <a:t> </a:t>
                      </a:r>
                      <a:r>
                        <a:rPr lang="en-US" sz="1400" dirty="0">
                          <a:effectLst/>
                        </a:rPr>
                        <a:t>192.168.1.102</a:t>
                      </a:r>
                      <a:endParaRPr lang="en-IN" sz="1100" dirty="0">
                        <a:effectLst/>
                        <a:latin typeface="Times New Roman"/>
                        <a:ea typeface="Times New Roman"/>
                        <a:cs typeface="Latha"/>
                      </a:endParaRPr>
                    </a:p>
                  </a:txBody>
                  <a:tcPr marL="0" marR="0" marT="0" marB="0"/>
                </a:tc>
                <a:extLst>
                  <a:ext uri="{0D108BD9-81ED-4DB2-BD59-A6C34878D82A}">
                    <a16:rowId xmlns:a16="http://schemas.microsoft.com/office/drawing/2014/main" val="10003"/>
                  </a:ext>
                </a:extLst>
              </a:tr>
            </a:tbl>
          </a:graphicData>
        </a:graphic>
      </p:graphicFrame>
      <p:pic>
        <p:nvPicPr>
          <p:cNvPr id="4" name="Picture 2" descr="Free Powerpoint Background And Google Slide Background Images - Slides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5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3203848" y="699541"/>
            <a:ext cx="295232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Arial Rounded MT Bold" pitchFamily="34" charset="0"/>
                <a:ea typeface="Times New Roman" pitchFamily="18" charset="0"/>
                <a:cs typeface="Arial" pitchFamily="34" charset="0"/>
              </a:rPr>
              <a:t>TCP/IP Table &amp; OUTPUT</a:t>
            </a:r>
            <a:endParaRPr kumimoji="0" lang="en-US" sz="1600" b="1" i="0" u="sng" strike="noStrike" cap="none" normalizeH="0" baseline="0" dirty="0">
              <a:ln>
                <a:noFill/>
              </a:ln>
              <a:solidFill>
                <a:schemeClr val="tx1"/>
              </a:solidFill>
              <a:effectLst/>
              <a:latin typeface="Arial Rounded MT Bold"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592553388"/>
              </p:ext>
            </p:extLst>
          </p:nvPr>
        </p:nvGraphicFramePr>
        <p:xfrm>
          <a:off x="1835696" y="1059582"/>
          <a:ext cx="5832648" cy="842171"/>
        </p:xfrm>
        <a:graphic>
          <a:graphicData uri="http://schemas.openxmlformats.org/drawingml/2006/table">
            <a:tbl>
              <a:tblPr firstRow="1" firstCol="1" lastRow="1" lastCol="1" bandRow="1" bandCol="1">
                <a:tableStyleId>{1E171933-4619-4E11-9A3F-F7608DF75F80}</a:tableStyleId>
              </a:tblPr>
              <a:tblGrid>
                <a:gridCol w="2888675">
                  <a:extLst>
                    <a:ext uri="{9D8B030D-6E8A-4147-A177-3AD203B41FA5}">
                      <a16:colId xmlns:a16="http://schemas.microsoft.com/office/drawing/2014/main" val="20000"/>
                    </a:ext>
                  </a:extLst>
                </a:gridCol>
                <a:gridCol w="2943973">
                  <a:extLst>
                    <a:ext uri="{9D8B030D-6E8A-4147-A177-3AD203B41FA5}">
                      <a16:colId xmlns:a16="http://schemas.microsoft.com/office/drawing/2014/main" val="20001"/>
                    </a:ext>
                  </a:extLst>
                </a:gridCol>
              </a:tblGrid>
              <a:tr h="250416">
                <a:tc>
                  <a:txBody>
                    <a:bodyPr/>
                    <a:lstStyle/>
                    <a:p>
                      <a:pPr marL="1131570" marR="1119505" algn="ctr">
                        <a:lnSpc>
                          <a:spcPts val="1505"/>
                        </a:lnSpc>
                        <a:spcAft>
                          <a:spcPts val="0"/>
                        </a:spcAft>
                      </a:pPr>
                      <a:r>
                        <a:rPr lang="en-US" sz="1400" dirty="0">
                          <a:effectLst/>
                        </a:rPr>
                        <a:t>Device</a:t>
                      </a:r>
                      <a:endParaRPr lang="en-IN" sz="1100" dirty="0">
                        <a:effectLst/>
                        <a:latin typeface="Times New Roman" pitchFamily="18" charset="0"/>
                        <a:ea typeface="Times New Roman"/>
                        <a:cs typeface="Times New Roman" pitchFamily="18" charset="0"/>
                      </a:endParaRPr>
                    </a:p>
                  </a:txBody>
                  <a:tcPr marL="0" marR="0" marT="0" marB="0"/>
                </a:tc>
                <a:tc>
                  <a:txBody>
                    <a:bodyPr/>
                    <a:lstStyle/>
                    <a:p>
                      <a:pPr marL="1007745" marR="996950" algn="ctr">
                        <a:lnSpc>
                          <a:spcPts val="1505"/>
                        </a:lnSpc>
                        <a:spcAft>
                          <a:spcPts val="0"/>
                        </a:spcAft>
                      </a:pPr>
                      <a:r>
                        <a:rPr lang="en-US" sz="1400">
                          <a:effectLst/>
                        </a:rPr>
                        <a:t>IP</a:t>
                      </a:r>
                      <a:r>
                        <a:rPr lang="en-US" sz="1400" spc="-15">
                          <a:effectLst/>
                        </a:rPr>
                        <a:t> </a:t>
                      </a:r>
                      <a:r>
                        <a:rPr lang="en-US" sz="1400">
                          <a:effectLst/>
                        </a:rPr>
                        <a:t>address</a:t>
                      </a:r>
                      <a:endParaRPr lang="en-IN" sz="1100">
                        <a:effectLst/>
                        <a:latin typeface="Times New Roman" pitchFamily="18" charset="0"/>
                        <a:ea typeface="Times New Roman"/>
                        <a:cs typeface="Times New Roman" pitchFamily="18" charset="0"/>
                      </a:endParaRPr>
                    </a:p>
                  </a:txBody>
                  <a:tcPr marL="0" marR="0" marT="0" marB="0"/>
                </a:tc>
                <a:extLst>
                  <a:ext uri="{0D108BD9-81ED-4DB2-BD59-A6C34878D82A}">
                    <a16:rowId xmlns:a16="http://schemas.microsoft.com/office/drawing/2014/main" val="10000"/>
                  </a:ext>
                </a:extLst>
              </a:tr>
              <a:tr h="194099">
                <a:tc>
                  <a:txBody>
                    <a:bodyPr/>
                    <a:lstStyle/>
                    <a:p>
                      <a:pPr marL="71120">
                        <a:lnSpc>
                          <a:spcPts val="1500"/>
                        </a:lnSpc>
                        <a:spcAft>
                          <a:spcPts val="0"/>
                        </a:spcAft>
                      </a:pPr>
                      <a:r>
                        <a:rPr lang="en-US" sz="1400">
                          <a:effectLst/>
                        </a:rPr>
                        <a:t>Router</a:t>
                      </a:r>
                      <a:r>
                        <a:rPr lang="en-US" sz="1400" spc="-10">
                          <a:effectLst/>
                        </a:rPr>
                        <a:t> </a:t>
                      </a:r>
                      <a:r>
                        <a:rPr lang="en-US" sz="1400">
                          <a:effectLst/>
                        </a:rPr>
                        <a:t>LAN</a:t>
                      </a:r>
                      <a:endParaRPr lang="en-IN" sz="1100">
                        <a:effectLst/>
                        <a:latin typeface="Times New Roman" pitchFamily="18" charset="0"/>
                        <a:ea typeface="Times New Roman"/>
                        <a:cs typeface="Times New Roman" pitchFamily="18" charset="0"/>
                      </a:endParaRPr>
                    </a:p>
                  </a:txBody>
                  <a:tcPr marL="0" marR="0" marT="0" marB="0"/>
                </a:tc>
                <a:tc>
                  <a:txBody>
                    <a:bodyPr/>
                    <a:lstStyle/>
                    <a:p>
                      <a:pPr marL="71120">
                        <a:lnSpc>
                          <a:spcPts val="1500"/>
                        </a:lnSpc>
                        <a:spcAft>
                          <a:spcPts val="0"/>
                        </a:spcAft>
                      </a:pPr>
                      <a:r>
                        <a:rPr lang="en-US" sz="1400">
                          <a:effectLst/>
                        </a:rPr>
                        <a:t>192.168.1.1</a:t>
                      </a:r>
                      <a:endParaRPr lang="en-IN" sz="1100">
                        <a:effectLst/>
                        <a:latin typeface="Times New Roman" pitchFamily="18" charset="0"/>
                        <a:ea typeface="Times New Roman"/>
                        <a:cs typeface="Times New Roman" pitchFamily="18" charset="0"/>
                      </a:endParaRPr>
                    </a:p>
                  </a:txBody>
                  <a:tcPr marL="0" marR="0" marT="0" marB="0"/>
                </a:tc>
                <a:extLst>
                  <a:ext uri="{0D108BD9-81ED-4DB2-BD59-A6C34878D82A}">
                    <a16:rowId xmlns:a16="http://schemas.microsoft.com/office/drawing/2014/main" val="10001"/>
                  </a:ext>
                </a:extLst>
              </a:tr>
              <a:tr h="203557">
                <a:tc>
                  <a:txBody>
                    <a:bodyPr/>
                    <a:lstStyle/>
                    <a:p>
                      <a:pPr marL="71120">
                        <a:lnSpc>
                          <a:spcPts val="1520"/>
                        </a:lnSpc>
                        <a:spcAft>
                          <a:spcPts val="0"/>
                        </a:spcAft>
                      </a:pPr>
                      <a:r>
                        <a:rPr lang="en-US" sz="1400" dirty="0">
                          <a:effectLst/>
                        </a:rPr>
                        <a:t>Server</a:t>
                      </a:r>
                      <a:r>
                        <a:rPr lang="en-US" sz="1400" spc="-5" dirty="0">
                          <a:effectLst/>
                        </a:rPr>
                        <a:t> </a:t>
                      </a:r>
                      <a:r>
                        <a:rPr lang="en-US" sz="1400" dirty="0">
                          <a:effectLst/>
                        </a:rPr>
                        <a:t>IP</a:t>
                      </a:r>
                      <a:endParaRPr lang="en-IN" sz="1100" dirty="0">
                        <a:effectLst/>
                        <a:latin typeface="Times New Roman" pitchFamily="18" charset="0"/>
                        <a:ea typeface="Times New Roman"/>
                        <a:cs typeface="Times New Roman" pitchFamily="18" charset="0"/>
                      </a:endParaRPr>
                    </a:p>
                  </a:txBody>
                  <a:tcPr marL="0" marR="0" marT="0" marB="0"/>
                </a:tc>
                <a:tc>
                  <a:txBody>
                    <a:bodyPr/>
                    <a:lstStyle/>
                    <a:p>
                      <a:pPr marL="71120">
                        <a:lnSpc>
                          <a:spcPts val="1520"/>
                        </a:lnSpc>
                        <a:spcAft>
                          <a:spcPts val="0"/>
                        </a:spcAft>
                      </a:pPr>
                      <a:r>
                        <a:rPr lang="en-US" sz="1400">
                          <a:effectLst/>
                        </a:rPr>
                        <a:t>192.168.1.2</a:t>
                      </a:r>
                      <a:endParaRPr lang="en-IN" sz="1100">
                        <a:effectLst/>
                        <a:latin typeface="Times New Roman" pitchFamily="18" charset="0"/>
                        <a:ea typeface="Times New Roman"/>
                        <a:cs typeface="Times New Roman" pitchFamily="18" charset="0"/>
                      </a:endParaRPr>
                    </a:p>
                  </a:txBody>
                  <a:tcPr marL="0" marR="0" marT="0" marB="0"/>
                </a:tc>
                <a:extLst>
                  <a:ext uri="{0D108BD9-81ED-4DB2-BD59-A6C34878D82A}">
                    <a16:rowId xmlns:a16="http://schemas.microsoft.com/office/drawing/2014/main" val="10002"/>
                  </a:ext>
                </a:extLst>
              </a:tr>
              <a:tr h="194099">
                <a:tc>
                  <a:txBody>
                    <a:bodyPr/>
                    <a:lstStyle/>
                    <a:p>
                      <a:pPr marL="71120">
                        <a:lnSpc>
                          <a:spcPts val="1500"/>
                        </a:lnSpc>
                        <a:spcAft>
                          <a:spcPts val="0"/>
                        </a:spcAft>
                      </a:pPr>
                      <a:r>
                        <a:rPr lang="en-US" sz="1400" dirty="0">
                          <a:effectLst/>
                        </a:rPr>
                        <a:t>PC’s</a:t>
                      </a:r>
                      <a:r>
                        <a:rPr lang="en-US" sz="1400" spc="-5" dirty="0">
                          <a:effectLst/>
                        </a:rPr>
                        <a:t> </a:t>
                      </a:r>
                      <a:r>
                        <a:rPr lang="en-US" sz="1400" dirty="0">
                          <a:effectLst/>
                        </a:rPr>
                        <a:t>(100)</a:t>
                      </a:r>
                      <a:endParaRPr lang="en-IN" sz="1100" dirty="0">
                        <a:effectLst/>
                        <a:latin typeface="Times New Roman" pitchFamily="18" charset="0"/>
                        <a:ea typeface="Times New Roman"/>
                        <a:cs typeface="Times New Roman" pitchFamily="18" charset="0"/>
                      </a:endParaRPr>
                    </a:p>
                  </a:txBody>
                  <a:tcPr marL="0" marR="0" marT="0" marB="0"/>
                </a:tc>
                <a:tc>
                  <a:txBody>
                    <a:bodyPr/>
                    <a:lstStyle/>
                    <a:p>
                      <a:pPr marL="71120">
                        <a:lnSpc>
                          <a:spcPts val="1500"/>
                        </a:lnSpc>
                        <a:spcAft>
                          <a:spcPts val="0"/>
                        </a:spcAft>
                      </a:pPr>
                      <a:r>
                        <a:rPr lang="en-US" sz="1400" dirty="0">
                          <a:effectLst/>
                        </a:rPr>
                        <a:t>192.168.1.3</a:t>
                      </a:r>
                      <a:r>
                        <a:rPr lang="en-US" sz="1400" spc="-15" dirty="0">
                          <a:effectLst/>
                        </a:rPr>
                        <a:t> </a:t>
                      </a:r>
                      <a:r>
                        <a:rPr lang="en-US" sz="1400" dirty="0">
                          <a:effectLst/>
                        </a:rPr>
                        <a:t>–</a:t>
                      </a:r>
                      <a:r>
                        <a:rPr lang="en-US" sz="1400" spc="-25" dirty="0">
                          <a:effectLst/>
                        </a:rPr>
                        <a:t> </a:t>
                      </a:r>
                      <a:r>
                        <a:rPr lang="en-US" sz="1400" dirty="0">
                          <a:effectLst/>
                        </a:rPr>
                        <a:t>192.168.1.102</a:t>
                      </a:r>
                      <a:endParaRPr lang="en-IN" sz="1100" dirty="0">
                        <a:effectLst/>
                        <a:latin typeface="Times New Roman" pitchFamily="18" charset="0"/>
                        <a:ea typeface="Times New Roman"/>
                        <a:cs typeface="Times New Roman" pitchFamily="18" charset="0"/>
                      </a:endParaRPr>
                    </a:p>
                  </a:txBody>
                  <a:tcPr marL="0" marR="0" marT="0" marB="0"/>
                </a:tc>
                <a:extLst>
                  <a:ext uri="{0D108BD9-81ED-4DB2-BD59-A6C34878D82A}">
                    <a16:rowId xmlns:a16="http://schemas.microsoft.com/office/drawing/2014/main" val="10003"/>
                  </a:ext>
                </a:extLst>
              </a:tr>
            </a:tbl>
          </a:graphicData>
        </a:graphic>
      </p:graphicFrame>
      <p:pic>
        <p:nvPicPr>
          <p:cNvPr id="7" name="Picture 6">
            <a:extLst>
              <a:ext uri="{FF2B5EF4-FFF2-40B4-BE49-F238E27FC236}">
                <a16:creationId xmlns:a16="http://schemas.microsoft.com/office/drawing/2014/main" id="{4870C2B2-B126-E715-3497-3D9C7CBED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044" y="1946366"/>
            <a:ext cx="4185935" cy="3145664"/>
          </a:xfrm>
          <a:prstGeom prst="rect">
            <a:avLst/>
          </a:prstGeom>
        </p:spPr>
      </p:pic>
    </p:spTree>
    <p:extLst>
      <p:ext uri="{BB962C8B-B14F-4D97-AF65-F5344CB8AC3E}">
        <p14:creationId xmlns:p14="http://schemas.microsoft.com/office/powerpoint/2010/main" val="25844780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Free Powerpoint Background And Google Slide Background Images - Slides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563888" y="699542"/>
            <a:ext cx="2016224" cy="400110"/>
          </a:xfrm>
          <a:prstGeom prst="rect">
            <a:avLst/>
          </a:prstGeom>
        </p:spPr>
        <p:txBody>
          <a:bodyPr wrap="square">
            <a:spAutoFit/>
          </a:bodyPr>
          <a:lstStyle/>
          <a:p>
            <a:r>
              <a:rPr lang="en-US" sz="2000" b="1" u="sng" dirty="0">
                <a:latin typeface="Arial Rounded MT Bold" pitchFamily="34" charset="0"/>
              </a:rPr>
              <a:t>Hardware List</a:t>
            </a:r>
            <a:endParaRPr lang="en-IN" sz="2000" u="sng" dirty="0">
              <a:latin typeface="Arial Rounded MT Bold" pitchFamily="34" charset="0"/>
            </a:endParaRPr>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395413"/>
            <a:ext cx="4879950" cy="186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descr="Logo Cisco Systems Router Network switch Packet Tracer, logo hmi, emblem,  text png | PNGEg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64" b="100000" l="0" r="100000">
                        <a14:foregroundMark x1="38333" y1="21311" x2="38333" y2="21311"/>
                        <a14:foregroundMark x1="37889" y1="41803" x2="37889" y2="41803"/>
                        <a14:foregroundMark x1="66000" y1="30000" x2="66000" y2="30000"/>
                        <a14:foregroundMark x1="67111" y1="10328" x2="67111" y2="10328"/>
                        <a14:backgroundMark x1="667" y1="7213" x2="1222" y2="4918"/>
                      </a14:backgroundRemoval>
                    </a14:imgEffect>
                  </a14:imgLayer>
                </a14:imgProps>
              </a:ext>
              <a:ext uri="{28A0092B-C50C-407E-A947-70E740481C1C}">
                <a14:useLocalDpi xmlns:a14="http://schemas.microsoft.com/office/drawing/2010/main" val="0"/>
              </a:ext>
            </a:extLst>
          </a:blip>
          <a:srcRect/>
          <a:stretch>
            <a:fillRect/>
          </a:stretch>
        </p:blipFill>
        <p:spPr bwMode="auto">
          <a:xfrm>
            <a:off x="7524328" y="1347614"/>
            <a:ext cx="1274895" cy="864096"/>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Basic Switch Configuration in Cisco - GeeksforGeeks"/>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1898" b="98540" l="28462" r="69231">
                        <a14:foregroundMark x1="40000" y1="83212" x2="40000" y2="83212"/>
                        <a14:foregroundMark x1="63462" y1="64234" x2="63462" y2="64234"/>
                        <a14:foregroundMark x1="63462" y1="72993" x2="63462" y2="72993"/>
                        <a14:foregroundMark x1="36154" y1="72263" x2="36154" y2="72263"/>
                        <a14:foregroundMark x1="40385" y1="87591" x2="40385" y2="87591"/>
                      </a14:backgroundRemoval>
                    </a14:imgEffect>
                  </a14:imgLayer>
                </a14:imgProps>
              </a:ext>
              <a:ext uri="{28A0092B-C50C-407E-A947-70E740481C1C}">
                <a14:useLocalDpi xmlns:a14="http://schemas.microsoft.com/office/drawing/2010/main" val="0"/>
              </a:ext>
            </a:extLst>
          </a:blip>
          <a:srcRect l="28984" t="22073" r="31084"/>
          <a:stretch/>
        </p:blipFill>
        <p:spPr bwMode="auto">
          <a:xfrm>
            <a:off x="7164288" y="2715766"/>
            <a:ext cx="1311981" cy="134911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p:cNvPicPr>
            <a:picLocks noChangeAspect="1" noChangeArrowheads="1"/>
          </p:cNvPicPr>
          <p:nvPr/>
        </p:nvPicPr>
        <p:blipFill rotWithShape="1">
          <a:blip r:embed="rId8">
            <a:extLst>
              <a:ext uri="{28A0092B-C50C-407E-A947-70E740481C1C}">
                <a14:useLocalDpi xmlns:a14="http://schemas.microsoft.com/office/drawing/2010/main" val="0"/>
              </a:ext>
            </a:extLst>
          </a:blip>
          <a:srcRect l="12558" r="25848"/>
          <a:stretch/>
        </p:blipFill>
        <p:spPr bwMode="auto">
          <a:xfrm>
            <a:off x="179512" y="1076162"/>
            <a:ext cx="1296144" cy="161299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descr="https://media.geeksforgeeks.org/wp-content/uploads/20210501180029/TWOPC.PNG"/>
          <p:cNvPicPr>
            <a:picLocks noChangeAspect="1" noChangeArrowheads="1"/>
          </p:cNvPicPr>
          <p:nvPr/>
        </p:nvPicPr>
        <p:blipFill rotWithShape="1">
          <a:blip r:embed="rId9">
            <a:extLst>
              <a:ext uri="{28A0092B-C50C-407E-A947-70E740481C1C}">
                <a14:useLocalDpi xmlns:a14="http://schemas.microsoft.com/office/drawing/2010/main" val="0"/>
              </a:ext>
            </a:extLst>
          </a:blip>
          <a:srcRect l="9204" t="20821" r="70276" b="39338"/>
          <a:stretch/>
        </p:blipFill>
        <p:spPr bwMode="auto">
          <a:xfrm>
            <a:off x="325818" y="2931790"/>
            <a:ext cx="1135199" cy="10801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562056"/>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4" descr="https://paulallen.ca/wp-content/uploads/2016/04/business-3-slide-bg-2.jpg"/>
          <p:cNvPicPr>
            <a:picLocks noChangeAspect="1" noChangeArrowheads="1"/>
          </p:cNvPicPr>
          <p:nvPr/>
        </p:nvPicPr>
        <p:blipFill>
          <a:blip r:embed="rId2">
            <a:extLst>
              <a:ext uri="{BEBA8EAE-BF5A-486C-A8C5-ECC9F3942E4B}">
                <a14:imgProps xmlns:a14="http://schemas.microsoft.com/office/drawing/2010/main">
                  <a14:imgLayer r:embed="rId3">
                    <a14:imgEffect>
                      <a14:artisticLineDrawing/>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6512" y="0"/>
            <a:ext cx="922399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5247" y="1055751"/>
            <a:ext cx="8820472" cy="3539430"/>
          </a:xfrm>
          <a:prstGeom prst="rect">
            <a:avLst/>
          </a:prstGeom>
        </p:spPr>
        <p:txBody>
          <a:bodyPr wrap="square">
            <a:spAutoFit/>
          </a:bodyPr>
          <a:lstStyle/>
          <a:p>
            <a:pPr marL="285750" indent="-285750">
              <a:buFont typeface="Arial" pitchFamily="34" charset="0"/>
              <a:buChar char="•"/>
            </a:pPr>
            <a:r>
              <a:rPr lang="en-US" sz="1600" b="1" dirty="0"/>
              <a:t>IP Address Configuration</a:t>
            </a:r>
            <a:r>
              <a:rPr lang="en-US" sz="1600" dirty="0"/>
              <a:t>: The router's LAN IP address is set to 192.168.1.1 with a subnet mask of 255.255.255.0, allowing it to connect to the local network.</a:t>
            </a:r>
          </a:p>
          <a:p>
            <a:pPr marL="285750" indent="-285750">
              <a:buFont typeface="Arial" pitchFamily="34" charset="0"/>
              <a:buChar char="•"/>
            </a:pPr>
            <a:endParaRPr lang="en-US" sz="1600" b="1" dirty="0"/>
          </a:p>
          <a:p>
            <a:pPr marL="285750" indent="-285750">
              <a:buFont typeface="Arial" pitchFamily="34" charset="0"/>
              <a:buChar char="•"/>
            </a:pPr>
            <a:r>
              <a:rPr lang="en-US" sz="1600" b="1" dirty="0"/>
              <a:t>NAT Configuration</a:t>
            </a:r>
            <a:r>
              <a:rPr lang="en-US" sz="1600" dirty="0"/>
              <a:t>: Network Address Translation (NAT) is employed to map the public IP address (1.2.3.4) to the private IP address (192.168.1.2) of the server, ensuring secure access for internet users while hiding the private IP.</a:t>
            </a:r>
          </a:p>
          <a:p>
            <a:pPr marL="285750" indent="-285750">
              <a:buFont typeface="Arial" pitchFamily="34" charset="0"/>
              <a:buChar char="•"/>
            </a:pPr>
            <a:endParaRPr lang="en-US" sz="1600" b="1" dirty="0"/>
          </a:p>
          <a:p>
            <a:pPr marL="285750" indent="-285750">
              <a:buFont typeface="Arial" pitchFamily="34" charset="0"/>
              <a:buChar char="•"/>
            </a:pPr>
            <a:r>
              <a:rPr lang="en-US" sz="1600" b="1" dirty="0"/>
              <a:t>ACL Implementation</a:t>
            </a:r>
            <a:r>
              <a:rPr lang="en-US" sz="1600" dirty="0"/>
              <a:t>: Access Control Lists (ACLs) are used to control access to the e-commerce server. ACL 101 permits incoming TCP traffic to the public IP address (1.2.3.4) on port 443 (HTTPS) and denies all other traffic. This ACL is applied inbound on the internet interface.</a:t>
            </a:r>
          </a:p>
          <a:p>
            <a:pPr marL="285750" indent="-285750">
              <a:buFont typeface="Arial" pitchFamily="34" charset="0"/>
              <a:buChar char="•"/>
            </a:pPr>
            <a:endParaRPr lang="en-US" sz="1600" b="1" dirty="0"/>
          </a:p>
          <a:p>
            <a:pPr marL="285750" indent="-285750">
              <a:buFont typeface="Arial" pitchFamily="34" charset="0"/>
              <a:buChar char="•"/>
            </a:pPr>
            <a:r>
              <a:rPr lang="en-US" sz="1600" b="1" dirty="0"/>
              <a:t>Secure Internet Access</a:t>
            </a:r>
            <a:r>
              <a:rPr lang="en-US" sz="1600" dirty="0"/>
              <a:t>: With these configurations, users from the internet are restricted to HTTPS access to the e-commerce server (1.2.3.4), enhancing security by blocking unwanted traffic into the LAN network.</a:t>
            </a:r>
          </a:p>
        </p:txBody>
      </p:sp>
      <p:sp>
        <p:nvSpPr>
          <p:cNvPr id="6" name="TextBox 5"/>
          <p:cNvSpPr txBox="1"/>
          <p:nvPr/>
        </p:nvSpPr>
        <p:spPr>
          <a:xfrm>
            <a:off x="1907704" y="267494"/>
            <a:ext cx="4536504" cy="369332"/>
          </a:xfrm>
          <a:prstGeom prst="rect">
            <a:avLst/>
          </a:prstGeom>
          <a:noFill/>
        </p:spPr>
        <p:txBody>
          <a:bodyPr wrap="square" rtlCol="0">
            <a:spAutoFit/>
          </a:bodyPr>
          <a:lstStyle/>
          <a:p>
            <a:pPr algn="ctr"/>
            <a:r>
              <a:rPr lang="en-IN" u="sng" dirty="0">
                <a:latin typeface="Arial Rounded MT Bold" pitchFamily="34" charset="0"/>
              </a:rPr>
              <a:t>ROUTER CONFIGURATION</a:t>
            </a:r>
          </a:p>
        </p:txBody>
      </p:sp>
    </p:spTree>
    <p:extLst>
      <p:ext uri="{BB962C8B-B14F-4D97-AF65-F5344CB8AC3E}">
        <p14:creationId xmlns:p14="http://schemas.microsoft.com/office/powerpoint/2010/main" val="42475529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s://paulallen.ca/wp-content/uploads/2016/04/business-3-slide-bg-2.jpg"/>
          <p:cNvPicPr>
            <a:picLocks noChangeAspect="1" noChangeArrowheads="1"/>
          </p:cNvPicPr>
          <p:nvPr/>
        </p:nvPicPr>
        <p:blipFill>
          <a:blip r:embed="rId2">
            <a:extLst>
              <a:ext uri="{BEBA8EAE-BF5A-486C-A8C5-ECC9F3942E4B}">
                <a14:imgProps xmlns:a14="http://schemas.microsoft.com/office/drawing/2010/main">
                  <a14:imgLayer r:embed="rId3">
                    <a14:imgEffect>
                      <a14:artisticLineDrawing/>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6512" y="0"/>
            <a:ext cx="9223990"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11760" y="195486"/>
            <a:ext cx="4032448" cy="369332"/>
          </a:xfrm>
          <a:prstGeom prst="rect">
            <a:avLst/>
          </a:prstGeom>
          <a:noFill/>
        </p:spPr>
        <p:txBody>
          <a:bodyPr wrap="square" rtlCol="0">
            <a:spAutoFit/>
          </a:bodyPr>
          <a:lstStyle/>
          <a:p>
            <a:pPr algn="ctr"/>
            <a:r>
              <a:rPr lang="en-IN" b="1" u="sng" dirty="0">
                <a:latin typeface="Arial Rounded MT Bold" pitchFamily="34" charset="0"/>
                <a:cs typeface="Times New Roman" pitchFamily="18" charset="0"/>
              </a:rPr>
              <a:t>SOLUTION  EXPLANATION</a:t>
            </a:r>
          </a:p>
        </p:txBody>
      </p:sp>
      <p:sp>
        <p:nvSpPr>
          <p:cNvPr id="6" name="TextBox 5"/>
          <p:cNvSpPr txBox="1"/>
          <p:nvPr/>
        </p:nvSpPr>
        <p:spPr>
          <a:xfrm>
            <a:off x="107505" y="843558"/>
            <a:ext cx="8784976" cy="4185761"/>
          </a:xfrm>
          <a:prstGeom prst="rect">
            <a:avLst/>
          </a:prstGeom>
          <a:noFill/>
        </p:spPr>
        <p:txBody>
          <a:bodyPr wrap="square" rtlCol="0">
            <a:spAutoFit/>
          </a:bodyPr>
          <a:lstStyle/>
          <a:p>
            <a:pPr marL="285750" indent="-285750">
              <a:buFont typeface="Arial" pitchFamily="34" charset="0"/>
              <a:buChar char="•"/>
            </a:pPr>
            <a:r>
              <a:rPr lang="en-US" sz="1400" b="1" dirty="0"/>
              <a:t>Hardware Selection</a:t>
            </a:r>
            <a:r>
              <a:rPr lang="en-US" sz="1400" dirty="0"/>
              <a:t>: Carefully chosen hardware components, including firewall, router, switches, and server, from reputable brands like Cisco, Juniper, Dell, and HPE.</a:t>
            </a:r>
          </a:p>
          <a:p>
            <a:pPr marL="285750" indent="-285750">
              <a:buFont typeface="Arial" pitchFamily="34" charset="0"/>
              <a:buChar char="•"/>
            </a:pPr>
            <a:endParaRPr lang="en-US" sz="1400" dirty="0"/>
          </a:p>
          <a:p>
            <a:pPr marL="285750" indent="-285750">
              <a:buFont typeface="Arial" pitchFamily="34" charset="0"/>
              <a:buChar char="•"/>
            </a:pPr>
            <a:r>
              <a:rPr lang="en-US" sz="1400" b="1" dirty="0"/>
              <a:t>HTTPS Access Control</a:t>
            </a:r>
            <a:r>
              <a:rPr lang="en-US" sz="1400" dirty="0"/>
              <a:t>: Firewall configured to allow inbound HTTPS traffic (port 443) for secure internet user access, with strict ACLs ensuring only necessary ports are open.</a:t>
            </a:r>
          </a:p>
          <a:p>
            <a:pPr marL="285750" indent="-285750">
              <a:buFont typeface="Arial" pitchFamily="34" charset="0"/>
              <a:buChar char="•"/>
            </a:pPr>
            <a:endParaRPr lang="en-US" sz="1400" dirty="0"/>
          </a:p>
          <a:p>
            <a:pPr marL="285750" indent="-285750">
              <a:buFont typeface="Arial" pitchFamily="34" charset="0"/>
              <a:buChar char="•"/>
            </a:pPr>
            <a:r>
              <a:rPr lang="en-US" sz="1400" b="1" dirty="0"/>
              <a:t>Public IP Security</a:t>
            </a:r>
            <a:r>
              <a:rPr lang="en-US" sz="1400" dirty="0"/>
              <a:t>: Network Address Translation (NAT) implemented on the firewall to hide the server's private IP address. Only traffic directed to the public IP is permitted.</a:t>
            </a:r>
          </a:p>
          <a:p>
            <a:pPr marL="285750" indent="-285750">
              <a:buFont typeface="Arial" pitchFamily="34" charset="0"/>
              <a:buChar char="•"/>
            </a:pPr>
            <a:endParaRPr lang="en-US" sz="1400" b="1" dirty="0"/>
          </a:p>
          <a:p>
            <a:pPr marL="285750" indent="-285750">
              <a:buFont typeface="Arial" pitchFamily="34" charset="0"/>
              <a:buChar char="•"/>
            </a:pPr>
            <a:r>
              <a:rPr lang="en-US" sz="1400" b="1" dirty="0"/>
              <a:t>Internal User Security</a:t>
            </a:r>
            <a:r>
              <a:rPr lang="en-US" sz="1400" dirty="0"/>
              <a:t>: Organization users securely connected to the internal network through the firewall, enforced by access control lists and user authentication mechanisms.</a:t>
            </a:r>
          </a:p>
          <a:p>
            <a:pPr marL="285750" indent="-285750">
              <a:buFont typeface="Arial" pitchFamily="34" charset="0"/>
              <a:buChar char="•"/>
            </a:pPr>
            <a:endParaRPr lang="en-US" sz="1400" b="1" dirty="0"/>
          </a:p>
          <a:p>
            <a:pPr marL="285750" indent="-285750">
              <a:buFont typeface="Arial" pitchFamily="34" charset="0"/>
              <a:buChar char="•"/>
            </a:pPr>
            <a:r>
              <a:rPr lang="en-US" sz="1400" b="1" dirty="0"/>
              <a:t>IP Addressing Scheme</a:t>
            </a:r>
            <a:r>
              <a:rPr lang="en-US" sz="1400" dirty="0"/>
              <a:t>: Utilization of a private IP address range (e.g., 192.168.0.0/24) for internal network, static private IP for server, and ISP-assigned public IP for external access.</a:t>
            </a:r>
          </a:p>
          <a:p>
            <a:pPr marL="285750" indent="-285750">
              <a:buFont typeface="Arial" pitchFamily="34" charset="0"/>
              <a:buChar char="•"/>
            </a:pPr>
            <a:endParaRPr lang="en-US" sz="1400" b="1" dirty="0"/>
          </a:p>
          <a:p>
            <a:pPr marL="285750" indent="-285750">
              <a:buFont typeface="Arial" pitchFamily="34" charset="0"/>
              <a:buChar char="•"/>
            </a:pPr>
            <a:r>
              <a:rPr lang="en-US" sz="1400" b="1" dirty="0"/>
              <a:t>Hardware Configuration</a:t>
            </a:r>
            <a:r>
              <a:rPr lang="en-US" sz="1400" dirty="0"/>
              <a:t>: Detailed configuration plans for firewall (ACLs, VPN, intrusion prevention), router (routing protocols, NAT, </a:t>
            </a:r>
            <a:r>
              <a:rPr lang="en-US" sz="1400" dirty="0" err="1"/>
              <a:t>QoS</a:t>
            </a:r>
            <a:r>
              <a:rPr lang="en-US" sz="1400" dirty="0"/>
              <a:t>), switches (VLANs, </a:t>
            </a:r>
            <a:r>
              <a:rPr lang="en-US" sz="1400" dirty="0" err="1"/>
              <a:t>trunking</a:t>
            </a:r>
            <a:r>
              <a:rPr lang="en-US" sz="1400" dirty="0"/>
              <a:t>, port security), and server (OS, web server, security) to ensure secure and efficient network operations.</a:t>
            </a:r>
          </a:p>
          <a:p>
            <a:pPr marL="285750" indent="-285750">
              <a:buFont typeface="Arial" pitchFamily="34" charset="0"/>
              <a:buChar char="•"/>
            </a:pPr>
            <a:endParaRPr lang="en-IN" sz="1400" dirty="0"/>
          </a:p>
        </p:txBody>
      </p:sp>
    </p:spTree>
    <p:extLst>
      <p:ext uri="{BB962C8B-B14F-4D97-AF65-F5344CB8AC3E}">
        <p14:creationId xmlns:p14="http://schemas.microsoft.com/office/powerpoint/2010/main" val="18100240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984</Words>
  <Application>Microsoft Office PowerPoint</Application>
  <PresentationFormat>On-screen Show (16:9)</PresentationFormat>
  <Paragraphs>87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Calibri</vt:lpstr>
      <vt:lpstr>Times New Roman</vt:lpstr>
      <vt:lpstr>Wingdings</vt:lpstr>
      <vt:lpstr>Office Theme</vt:lpstr>
      <vt:lpstr>Small Business Network System with Secure  E-Commerce Server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Business Network System with Secure E-Commerce Server</dc:title>
  <dc:creator>Swetha Suresh</dc:creator>
  <cp:lastModifiedBy>v rishendra</cp:lastModifiedBy>
  <cp:revision>17</cp:revision>
  <dcterms:created xsi:type="dcterms:W3CDTF">2023-09-05T14:10:45Z</dcterms:created>
  <dcterms:modified xsi:type="dcterms:W3CDTF">2023-10-23T09:28:47Z</dcterms:modified>
</cp:coreProperties>
</file>