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T Rounds Condensed" charset="1" panose="02000506030000020003"/>
      <p:regular r:id="rId23"/>
    </p:embeddedFont>
    <p:embeddedFont>
      <p:font typeface="Trebuchet MS" charset="1" panose="020B0603020202020204"/>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al" charset="1" panose="020B05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950244" y="586426"/>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3923253" y="5016945"/>
            <a:ext cx="12733020" cy="217170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 SWETHA S</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 312217231</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B.COM (GENERAL)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 SHRI KRISHNASWAMY COLLEGE FOR WOMEN</a:t>
            </a:r>
          </a:p>
        </p:txBody>
      </p:sp>
      <p:sp>
        <p:nvSpPr>
          <p:cNvPr name="TextBox 30" id="30"/>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sp>
        <p:nvSpPr>
          <p:cNvPr name="TextBox 26" id="26"/>
          <p:cNvSpPr txBox="true"/>
          <p:nvPr/>
        </p:nvSpPr>
        <p:spPr>
          <a:xfrm rot="0">
            <a:off x="2034540" y="2379345"/>
            <a:ext cx="7703820" cy="7500372"/>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Organize Data</a:t>
            </a:r>
            <a:r>
              <a:rPr lang="en-US" sz="3000">
                <a:solidFill>
                  <a:srgbClr val="000000"/>
                </a:solidFill>
                <a:latin typeface="Times New Roman"/>
                <a:ea typeface="Times New Roman"/>
                <a:cs typeface="Times New Roman"/>
                <a:sym typeface="Times New Roman"/>
              </a:rPr>
              <a:t>: Set up salary and compensation information in a structured way in Excel.</a:t>
            </a:r>
          </a:p>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Analyze Trends</a:t>
            </a:r>
            <a:r>
              <a:rPr lang="en-US" sz="3000">
                <a:solidFill>
                  <a:srgbClr val="000000"/>
                </a:solidFill>
                <a:latin typeface="Times New Roman"/>
                <a:ea typeface="Times New Roman"/>
                <a:cs typeface="Times New Roman"/>
                <a:sym typeface="Times New Roman"/>
              </a:rPr>
              <a:t>: Use Excel tools to spot patterns, such as which roles have higher or lower pay.</a:t>
            </a:r>
          </a:p>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Compare Benchmarks</a:t>
            </a:r>
            <a:r>
              <a:rPr lang="en-US" sz="3000">
                <a:solidFill>
                  <a:srgbClr val="000000"/>
                </a:solidFill>
                <a:latin typeface="Times New Roman"/>
                <a:ea typeface="Times New Roman"/>
                <a:cs typeface="Times New Roman"/>
                <a:sym typeface="Times New Roman"/>
              </a:rPr>
              <a:t>: Check how your salaries match up against industry standards to ensure competitiveness.</a:t>
            </a:r>
          </a:p>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Identify Disparities</a:t>
            </a:r>
            <a:r>
              <a:rPr lang="en-US" sz="3000">
                <a:solidFill>
                  <a:srgbClr val="000000"/>
                </a:solidFill>
                <a:latin typeface="Times New Roman"/>
                <a:ea typeface="Times New Roman"/>
                <a:cs typeface="Times New Roman"/>
                <a:sym typeface="Times New Roman"/>
              </a:rPr>
              <a:t>: Find any differences in pay between different groups or roles to address fairness.</a:t>
            </a:r>
          </a:p>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Visualize Data</a:t>
            </a:r>
            <a:r>
              <a:rPr lang="en-US" sz="3000">
                <a:solidFill>
                  <a:srgbClr val="000000"/>
                </a:solidFill>
                <a:latin typeface="Times New Roman"/>
                <a:ea typeface="Times New Roman"/>
                <a:cs typeface="Times New Roman"/>
                <a:sym typeface="Times New Roman"/>
              </a:rPr>
              <a:t>: Create charts and graphs to make the data easier to understand and use in decision-making.</a:t>
            </a:r>
          </a:p>
          <a:p>
            <a:pPr algn="l" marL="542925" indent="-271462" lvl="1">
              <a:lnSpc>
                <a:spcPts val="3600"/>
              </a:lnSpc>
            </a:pPr>
          </a:p>
        </p:txBody>
      </p:sp>
      <p:sp>
        <p:nvSpPr>
          <p:cNvPr name="TextBox 27" id="27"/>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777240" y="2360295"/>
            <a:ext cx="15361920" cy="10028546"/>
          </a:xfrm>
          <a:prstGeom prst="rect">
            <a:avLst/>
          </a:prstGeom>
        </p:spPr>
        <p:txBody>
          <a:bodyPr anchor="t" rtlCol="false" tIns="0" lIns="0" bIns="0" rIns="0">
            <a:spAutoFit/>
          </a:bodyPr>
          <a:lstStyle/>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Clear Salary Trends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Identified patterns and trends in salary distributions across different roles and departments.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Benchmark Insights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Provided comparisons of internal salaries against industry standards, highlighting areas where adjustments may be needed.</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Equity Analysis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Revealed pay disparities and gaps, enabling corrective actions to ensure fair compensation practices.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Informed Decisions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Delivered actionable insights for strategic salary adjustments and budget planning.</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Visual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Identified Pay Patterns</a:t>
            </a:r>
            <a:r>
              <a:rPr lang="en-US" sz="2700" spc="25">
                <a:solidFill>
                  <a:srgbClr val="000000"/>
                </a:solidFill>
                <a:latin typeface="TT Rounds Condensed"/>
                <a:ea typeface="TT Rounds Condensed"/>
                <a:cs typeface="TT Rounds Condensed"/>
                <a:sym typeface="TT Rounds Condensed"/>
              </a:rPr>
              <a:t>:</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 Found trends in how salaries are distributed across roles and departments.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Benchmark Comparisons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Compared salaries with industry standards to see if they are competitive.</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Detected Pay Gaps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Uncovered differences in pay to address fairness issues.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Supported Decisions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Provided useful information for making salary adjustments and planning budgets.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Visual Insights &amp; Reports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Created easy-to-understand charts and graphs to present the findings clearly.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Produced charts and graphs that effectively communicated findings and supported data-driven decision-making</a:t>
            </a:r>
          </a:p>
          <a:p>
            <a:pPr algn="l" marL="488632" indent="-244316" lvl="1">
              <a:lnSpc>
                <a:spcPts val="3240"/>
              </a:lnSpc>
            </a:pPr>
          </a:p>
        </p:txBody>
      </p:sp>
      <p:sp>
        <p:nvSpPr>
          <p:cNvPr name="TextBox 29" id="29"/>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pic>
        <p:nvPicPr>
          <p:cNvPr name="Picture 22" id="22"/>
          <p:cNvPicPr>
            <a:picLocks noChangeAspect="true"/>
          </p:cNvPicPr>
          <p:nvPr/>
        </p:nvPicPr>
        <p:blipFill>
          <a:blip r:embed="rId2"/>
          <a:stretch>
            <a:fillRect/>
          </a:stretch>
        </p:blipFill>
        <p:spPr>
          <a:xfrm rot="0">
            <a:off x="-463799" y="-817304"/>
            <a:ext cx="17613041" cy="11617594"/>
          </a:xfrm>
          <a:prstGeom prst="rect">
            <a:avLst/>
          </a:prstGeom>
        </p:spPr>
      </p:pic>
      <p:sp>
        <p:nvSpPr>
          <p:cNvPr name="TextBox 23" id="23"/>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12</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348740" y="1946581"/>
            <a:ext cx="14676120" cy="6336686"/>
          </a:xfrm>
          <a:prstGeom prst="rect">
            <a:avLst/>
          </a:prstGeom>
        </p:spPr>
        <p:txBody>
          <a:bodyPr anchor="t" rtlCol="false" tIns="0" lIns="0" bIns="0" rIns="0">
            <a:spAutoFit/>
          </a:bodyPr>
          <a:lstStyle/>
          <a:p>
            <a:pPr algn="l">
              <a:lnSpc>
                <a:spcPts val="3240"/>
              </a:lnSpc>
            </a:pPr>
            <a:r>
              <a:rPr lang="en-US" sz="2700">
                <a:solidFill>
                  <a:srgbClr val="000000"/>
                </a:solidFill>
                <a:latin typeface="Arial"/>
                <a:ea typeface="Arial"/>
                <a:cs typeface="Arial"/>
                <a:sym typeface="Arial"/>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algn="l">
              <a:lnSpc>
                <a:spcPts val="3240"/>
              </a:lnSpc>
            </a:pPr>
            <a:r>
              <a:rPr lang="en-US" sz="2700">
                <a:solidFill>
                  <a:srgbClr val="000000"/>
                </a:solidFill>
                <a:latin typeface="Arial"/>
                <a:ea typeface="Arial"/>
                <a:cs typeface="Arial"/>
                <a:sym typeface="Arial"/>
              </a:rPr>
              <a:t>Excel’s versatility in handling large datasets, coupled with its advanced analytical functions, enables a comprehensive examination of various compensation factors, including base salary, bonuses, and benefits..</a:t>
            </a:r>
          </a:p>
          <a:p>
            <a:pPr algn="l">
              <a:lnSpc>
                <a:spcPts val="3240"/>
              </a:lnSpc>
            </a:pPr>
            <a:r>
              <a:rPr lang="en-US" sz="2700">
                <a:solidFill>
                  <a:srgbClr val="000000"/>
                </a:solidFill>
                <a:latin typeface="Arial"/>
                <a:ea typeface="Arial"/>
                <a:cs typeface="Arial"/>
                <a:sym typeface="Arial"/>
              </a:rPr>
              <a:t>Overall, Excel data modeling serves as an invaluable tool for making data-driven decisions in salary and compensation management, ultimately contributing to a more equitable and competitive compensation strategy.</a:t>
            </a:r>
          </a:p>
          <a:p>
            <a:pPr algn="l">
              <a:lnSpc>
                <a:spcPts val="3240"/>
              </a:lnSpc>
            </a:pPr>
            <a:r>
              <a:rPr lang="en-US" sz="2700">
                <a:solidFill>
                  <a:srgbClr val="000000"/>
                </a:solidFill>
                <a:latin typeface="Arial"/>
                <a:ea typeface="Arial"/>
                <a:cs typeface="Arial"/>
                <a:sym typeface="Arial"/>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Salary And Compensation Analysis Through Excel Data Modeling</a:t>
            </a:r>
          </a:p>
        </p:txBody>
      </p:sp>
      <p:sp>
        <p:nvSpPr>
          <p:cNvPr name="TextBox 17" id="17"/>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2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587163" y="1807"/>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
        <p:nvSpPr>
          <p:cNvPr name="TextBox 16" id="16"/>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9567"/>
            <a:ext cx="14179392"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2491740" y="2607945"/>
            <a:ext cx="8275320" cy="4730383"/>
          </a:xfrm>
          <a:prstGeom prst="rect">
            <a:avLst/>
          </a:prstGeom>
        </p:spPr>
        <p:txBody>
          <a:bodyPr anchor="t" rtlCol="false" tIns="0" lIns="0" bIns="0" rIns="0">
            <a:spAutoFit/>
          </a:bodyPr>
          <a:lstStyle/>
          <a:p>
            <a:pPr algn="l">
              <a:lnSpc>
                <a:spcPts val="3600"/>
              </a:lnSpc>
            </a:pPr>
            <a:r>
              <a:rPr lang="en-US" sz="3000">
                <a:solidFill>
                  <a:srgbClr val="000000"/>
                </a:solidFill>
                <a:latin typeface="Times New Roman"/>
                <a:ea typeface="Times New Roman"/>
                <a:cs typeface="Times New Roman"/>
                <a:sym typeface="Times New Roman"/>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name="TextBox 30" id="30"/>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
        <p:nvSpPr>
          <p:cNvPr name="TextBox 32" id="32"/>
          <p:cNvSpPr txBox="true"/>
          <p:nvPr/>
        </p:nvSpPr>
        <p:spPr>
          <a:xfrm rot="0">
            <a:off x="1596390" y="3217545"/>
            <a:ext cx="7870507" cy="4268718"/>
          </a:xfrm>
          <a:prstGeom prst="rect">
            <a:avLst/>
          </a:prstGeom>
        </p:spPr>
        <p:txBody>
          <a:bodyPr anchor="t" rtlCol="false" tIns="0" lIns="0" bIns="0" rIns="0">
            <a:spAutoFit/>
          </a:bodyPr>
          <a:lstStyle/>
          <a:p>
            <a:pPr algn="l">
              <a:lnSpc>
                <a:spcPts val="3600"/>
              </a:lnSpc>
            </a:pPr>
            <a:r>
              <a:rPr lang="en-US" sz="3000">
                <a:solidFill>
                  <a:srgbClr val="000000"/>
                </a:solidFill>
                <a:latin typeface="Times New Roman"/>
                <a:ea typeface="Times New Roman"/>
                <a:cs typeface="Times New Roman"/>
                <a:sym typeface="Times New Roman"/>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name="TextBox 33" id="33"/>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2148840" y="2550795"/>
            <a:ext cx="9875520" cy="6289061"/>
          </a:xfrm>
          <a:prstGeom prst="rect">
            <a:avLst/>
          </a:prstGeom>
        </p:spPr>
        <p:txBody>
          <a:bodyPr anchor="t" rtlCol="false" tIns="0" lIns="0" bIns="0" rIns="0">
            <a:spAutoFit/>
          </a:bodyPr>
          <a:lstStyle/>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HR Professionals &amp; HR Departments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For developing equitable compensation strategies and policies.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For optimizing compensation policies and ensuring fairness.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Compensation Analysts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To identify pay trends and disparities.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Finance Teams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For budget planning and financial forecasting.</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To align salaries with budgetary constraints and forecasts.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Executives</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To make informed decisions on salary structures and adjustments.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For strategic planning and competitive positioning in the market.</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Employees</a:t>
            </a:r>
            <a:r>
              <a:rPr lang="en-US" sz="2700" spc="25">
                <a:solidFill>
                  <a:srgbClr val="000000"/>
                </a:solidFill>
                <a:latin typeface="TT Rounds Condensed"/>
                <a:ea typeface="TT Rounds Condensed"/>
                <a:cs typeface="TT Rounds Condensed"/>
                <a:sym typeface="TT Rounds Condensed"/>
              </a:rPr>
              <a:t>: As beneficiaries of fair and transparent compensation practices.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Management</a:t>
            </a:r>
            <a:r>
              <a:rPr lang="en-US" sz="2700" spc="25">
                <a:solidFill>
                  <a:srgbClr val="000000"/>
                </a:solidFill>
                <a:latin typeface="TT Rounds Condensed"/>
                <a:ea typeface="TT Rounds Condensed"/>
                <a:cs typeface="TT Rounds Condensed"/>
                <a:sym typeface="TT Rounds Condensed"/>
              </a:rPr>
              <a:t>: To make informed decisions on salary adjustments and equity.</a:t>
            </a:r>
          </a:p>
        </p:txBody>
      </p:sp>
      <p:sp>
        <p:nvSpPr>
          <p:cNvPr name="TextBox 29" id="29"/>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5120640" y="3236595"/>
            <a:ext cx="8389620" cy="6289061"/>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Value Proposition:</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Clear Insights</a:t>
            </a:r>
            <a:r>
              <a:rPr lang="en-US" sz="2700" spc="25">
                <a:solidFill>
                  <a:srgbClr val="000000"/>
                </a:solidFill>
                <a:latin typeface="TT Rounds Condensed"/>
                <a:ea typeface="TT Rounds Condensed"/>
                <a:cs typeface="TT Rounds Condensed"/>
                <a:sym typeface="TT Rounds Condensed"/>
              </a:rPr>
              <a:t>: Provides a clear view of salary patterns and issues.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Competitive Edge</a:t>
            </a:r>
            <a:r>
              <a:rPr lang="en-US" sz="2700" spc="25">
                <a:solidFill>
                  <a:srgbClr val="000000"/>
                </a:solidFill>
                <a:latin typeface="TT Rounds Condensed"/>
                <a:ea typeface="TT Rounds Condensed"/>
                <a:cs typeface="TT Rounds Condensed"/>
                <a:sym typeface="TT Rounds Condensed"/>
              </a:rPr>
              <a:t>: Keeps salaries aligned with market rates to attract and retain talent.</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Equitable Pay</a:t>
            </a:r>
            <a:r>
              <a:rPr lang="en-US" sz="2700" spc="25">
                <a:solidFill>
                  <a:srgbClr val="000000"/>
                </a:solidFill>
                <a:latin typeface="TT Rounds Condensed"/>
                <a:ea typeface="TT Rounds Condensed"/>
                <a:cs typeface="TT Rounds Condensed"/>
                <a:sym typeface="TT Rounds Condensed"/>
              </a:rPr>
              <a:t>: Ensures fair pay practices across the organization.</a:t>
            </a:r>
          </a:p>
          <a:p>
            <a:pPr algn="l" marL="488632" indent="-244316" lvl="1">
              <a:lnSpc>
                <a:spcPts val="3240"/>
              </a:lnSpc>
            </a:pPr>
            <a:r>
              <a:rPr lang="en-US" b="true" sz="2700" spc="25">
                <a:solidFill>
                  <a:srgbClr val="000000"/>
                </a:solidFill>
                <a:latin typeface="TT Rounds Condensed Bold"/>
                <a:ea typeface="TT Rounds Condensed Bold"/>
                <a:cs typeface="TT Rounds Condensed Bold"/>
                <a:sym typeface="TT Rounds Condensed Bold"/>
              </a:rPr>
              <a:t>Solutions:</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Detailed Salary Analysis</a:t>
            </a:r>
            <a:r>
              <a:rPr lang="en-US" sz="2700" spc="25">
                <a:solidFill>
                  <a:srgbClr val="000000"/>
                </a:solidFill>
                <a:latin typeface="TT Rounds Condensed"/>
                <a:ea typeface="TT Rounds Condensed"/>
                <a:cs typeface="TT Rounds Condensed"/>
                <a:sym typeface="TT Rounds Condensed"/>
              </a:rPr>
              <a:t>: Uses Excel to break down and understand salary data.</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Market Comparison</a:t>
            </a:r>
            <a:r>
              <a:rPr lang="en-US" sz="2700" spc="25">
                <a:solidFill>
                  <a:srgbClr val="000000"/>
                </a:solidFill>
                <a:latin typeface="TT Rounds Condensed"/>
                <a:ea typeface="TT Rounds Condensed"/>
                <a:cs typeface="TT Rounds Condensed"/>
                <a:sym typeface="TT Rounds Condensed"/>
              </a:rPr>
              <a:t>: Compares salaries to industry standards to stay competitive.</a:t>
            </a:r>
          </a:p>
          <a:p>
            <a:pPr algn="l" marL="488632" indent="-244316" lvl="1">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Fairness Check</a:t>
            </a:r>
            <a:r>
              <a:rPr lang="en-US" sz="2700" spc="25">
                <a:solidFill>
                  <a:srgbClr val="000000"/>
                </a:solidFill>
                <a:latin typeface="TT Rounds Condensed"/>
                <a:ea typeface="TT Rounds Condensed"/>
                <a:cs typeface="TT Rounds Condensed"/>
                <a:sym typeface="TT Rounds Condensed"/>
              </a:rPr>
              <a:t>: Finds and fixes any pay gaps to ensure fair compensation.</a:t>
            </a:r>
          </a:p>
          <a:p>
            <a:pPr algn="l" marL="488632" indent="-244316" lvl="1">
              <a:lnSpc>
                <a:spcPts val="3240"/>
              </a:lnSpc>
            </a:pPr>
          </a:p>
        </p:txBody>
      </p:sp>
      <p:sp>
        <p:nvSpPr>
          <p:cNvPr name="TextBox 30" id="30"/>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8</a:t>
            </a:r>
          </a:p>
        </p:txBody>
      </p:sp>
      <p:sp>
        <p:nvSpPr>
          <p:cNvPr name="TextBox 24" id="24"/>
          <p:cNvSpPr txBox="true"/>
          <p:nvPr/>
        </p:nvSpPr>
        <p:spPr>
          <a:xfrm rot="0">
            <a:off x="4319360" y="2649384"/>
            <a:ext cx="7198308" cy="4268718"/>
          </a:xfrm>
          <a:prstGeom prst="rect">
            <a:avLst/>
          </a:prstGeom>
        </p:spPr>
        <p:txBody>
          <a:bodyPr anchor="t" rtlCol="false" tIns="0" lIns="0" bIns="0" rIns="0">
            <a:spAutoFit/>
          </a:bodyPr>
          <a:lstStyle/>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Emp ID</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Name</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Gender</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Department</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Salary</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Start Date</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FTE</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Employee type</a:t>
            </a:r>
            <a:r>
              <a:rPr lang="en-US" sz="3000">
                <a:solidFill>
                  <a:srgbClr val="000000"/>
                </a:solidFill>
                <a:latin typeface="Times New Roman"/>
                <a:ea typeface="Times New Roman"/>
                <a:cs typeface="Times New Roman"/>
                <a:sym typeface="Times New Roman"/>
              </a:rPr>
              <a:t> </a:t>
            </a:r>
          </a:p>
          <a:p>
            <a:pPr algn="l" marL="542925" indent="-271462" lvl="1">
              <a:lnSpc>
                <a:spcPts val="3600"/>
              </a:lnSpc>
              <a:buAutoNum type="alphaLcPeriod" startAt="1"/>
            </a:pPr>
            <a:r>
              <a:rPr lang="en-US" b="true" sz="3000">
                <a:solidFill>
                  <a:srgbClr val="000000"/>
                </a:solidFill>
                <a:latin typeface="Times New Roman Bold"/>
                <a:ea typeface="Times New Roman Bold"/>
                <a:cs typeface="Times New Roman Bold"/>
                <a:sym typeface="Times New Roman Bold"/>
              </a:rPr>
              <a:t>Work location</a:t>
            </a:r>
            <a:r>
              <a:rPr lang="en-US" sz="3000">
                <a:solidFill>
                  <a:srgbClr val="000000"/>
                </a:solidFill>
                <a:latin typeface="Times New Roman"/>
                <a:ea typeface="Times New Roman"/>
                <a:cs typeface="Times New Roman"/>
                <a:sym typeface="Times New Roman"/>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23" id="23"/>
          <p:cNvSpPr/>
          <p:nvPr/>
        </p:nvSpPr>
        <p:spPr>
          <a:xfrm flipH="false" flipV="false" rot="0">
            <a:off x="0" y="7229477"/>
            <a:ext cx="2414588" cy="3000372"/>
          </a:xfrm>
          <a:custGeom>
            <a:avLst/>
            <a:gdLst/>
            <a:ahLst/>
            <a:cxnLst/>
            <a:rect r="r" b="b" t="t" l="l"/>
            <a:pathLst>
              <a:path h="3000372" w="2414588">
                <a:moveTo>
                  <a:pt x="0" y="0"/>
                </a:moveTo>
                <a:lnTo>
                  <a:pt x="2414588" y="0"/>
                </a:lnTo>
                <a:lnTo>
                  <a:pt x="2414588" y="3000371"/>
                </a:lnTo>
                <a:lnTo>
                  <a:pt x="0" y="3000371"/>
                </a:lnTo>
                <a:lnTo>
                  <a:pt x="0" y="0"/>
                </a:lnTo>
                <a:close/>
              </a:path>
            </a:pathLst>
          </a:custGeom>
          <a:blipFill>
            <a:blip r:embed="rId2"/>
            <a:stretch>
              <a:fillRect l="0" t="-7368" r="0" b="-7368"/>
            </a:stretch>
          </a:blipFill>
        </p:spPr>
      </p:sp>
      <p:sp>
        <p:nvSpPr>
          <p:cNvPr name="TextBox 24" id="24"/>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25" id="25"/>
          <p:cNvSpPr txBox="true"/>
          <p:nvPr/>
        </p:nvSpPr>
        <p:spPr>
          <a:xfrm rot="0">
            <a:off x="15184830" y="672151"/>
            <a:ext cx="702870" cy="428618"/>
          </a:xfrm>
          <a:prstGeom prst="rect">
            <a:avLst/>
          </a:prstGeom>
        </p:spPr>
        <p:txBody>
          <a:bodyPr anchor="t" rtlCol="false" tIns="0" lIns="0" bIns="0" rIns="0">
            <a:spAutoFit/>
          </a:bodyPr>
          <a:lstStyle/>
          <a:p>
            <a:pPr algn="l">
              <a:lnSpc>
                <a:spcPts val="3240"/>
              </a:lnSpc>
            </a:pPr>
            <a:r>
              <a:rPr lang="en-US" sz="2700" spc="15">
                <a:solidFill>
                  <a:srgbClr val="000000"/>
                </a:solidFill>
                <a:latin typeface="Trebuchet MS"/>
                <a:ea typeface="Trebuchet MS"/>
                <a:cs typeface="Trebuchet MS"/>
                <a:sym typeface="Trebuchet MS"/>
              </a:rPr>
              <a:t>9</a:t>
            </a:r>
          </a:p>
        </p:txBody>
      </p:sp>
      <p:sp>
        <p:nvSpPr>
          <p:cNvPr name="TextBox 26" id="26"/>
          <p:cNvSpPr txBox="true"/>
          <p:nvPr/>
        </p:nvSpPr>
        <p:spPr>
          <a:xfrm rot="0">
            <a:off x="1298733" y="2368959"/>
            <a:ext cx="14851125" cy="628906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Interactive Dashboards</a:t>
            </a:r>
            <a:r>
              <a:rPr lang="en-US" sz="2700" spc="25">
                <a:solidFill>
                  <a:srgbClr val="000000"/>
                </a:solidFill>
                <a:latin typeface="TT Rounds Condensed"/>
                <a:ea typeface="TT Rounds Condensed"/>
                <a:cs typeface="TT Rounds Condensed"/>
                <a:sym typeface="TT Rounds Condensed"/>
              </a:rPr>
              <a:t>: Engaging and user-friendly dashboards that visualize salary distributions, trends, and disparities at a glance, making data interpretation intuitive and impactful.</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Scenario Analysis</a:t>
            </a:r>
            <a:r>
              <a:rPr lang="en-US" sz="2700" spc="25">
                <a:solidFill>
                  <a:srgbClr val="000000"/>
                </a:solidFill>
                <a:latin typeface="TT Rounds Condensed"/>
                <a:ea typeface="TT Rounds Condensed"/>
                <a:cs typeface="TT Rounds Condensed"/>
                <a:sym typeface="TT Rounds Condensed"/>
              </a:rPr>
              <a:t>: The ability to model different compensation scenarios and forecasts, allowing for strategic planning and what-if analysis to anticipate and address potential issues.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Automated Insights</a:t>
            </a:r>
            <a:r>
              <a:rPr lang="en-US" sz="2700" spc="25">
                <a:solidFill>
                  <a:srgbClr val="000000"/>
                </a:solidFill>
                <a:latin typeface="TT Rounds Condensed"/>
                <a:ea typeface="TT Rounds Condensed"/>
                <a:cs typeface="TT Rounds Condensed"/>
                <a:sym typeface="TT Rounds Condensed"/>
              </a:rPr>
              <a:t>: Streamlined data processing and automated reporting that significantly reduce manual effort and errors, providing reliable and timely insights.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Equity and Benchmarking</a:t>
            </a:r>
            <a:r>
              <a:rPr lang="en-US" sz="2700" spc="25">
                <a:solidFill>
                  <a:srgbClr val="000000"/>
                </a:solidFill>
                <a:latin typeface="TT Rounds Condensed"/>
                <a:ea typeface="TT Rounds Condensed"/>
                <a:cs typeface="TT Rounds Condensed"/>
                <a:sym typeface="TT Rounds Condensed"/>
              </a:rPr>
              <a:t>: In-depth analysis of compensation equity and alignment with market benchmarks, helping ensure fair and competitive remuneration practices.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Overall, the solution not only simplifies complex data management but also empowers decision-makers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DAGQQ1bRiLw</dc:identifier>
  <dcterms:modified xsi:type="dcterms:W3CDTF">2011-08-01T06:04:30Z</dcterms:modified>
  <cp:revision>1</cp:revision>
  <dc:title>Employee_Data_Analysis_3(topic 5).pptx</dc:title>
</cp:coreProperties>
</file>