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67" r:id="rId2"/>
    <p:sldId id="268" r:id="rId3"/>
    <p:sldId id="257" r:id="rId4"/>
    <p:sldId id="258" r:id="rId5"/>
    <p:sldId id="259" r:id="rId6"/>
    <p:sldId id="263" r:id="rId7"/>
    <p:sldId id="261"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IdYWYBWJegXsm1O9P2fWPn0xE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98" autoAdjust="0"/>
  </p:normalViewPr>
  <p:slideViewPr>
    <p:cSldViewPr snapToGrid="0">
      <p:cViewPr varScale="1">
        <p:scale>
          <a:sx n="41" d="100"/>
          <a:sy n="41" d="100"/>
        </p:scale>
        <p:origin x="9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07843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97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154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02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22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38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406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6983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774440" y="1751617"/>
            <a:ext cx="10804850" cy="335476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2"/>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Problem Statement Title: </a:t>
            </a:r>
            <a:r>
              <a:rPr lang="en-US" sz="1800" b="0" i="0" u="none" strike="noStrike" cap="none" dirty="0" smtClean="0">
                <a:solidFill>
                  <a:schemeClr val="dk1"/>
                </a:solidFill>
                <a:latin typeface="Times New Roman"/>
                <a:ea typeface="Times New Roman"/>
                <a:cs typeface="Times New Roman"/>
                <a:sym typeface="Times New Roman"/>
              </a:rPr>
              <a:t>ORPHANAGE MANAGEMENT SYSTEM</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lt2"/>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Team Name</a:t>
            </a:r>
            <a:r>
              <a:rPr lang="en-US" sz="1800" b="0" i="0" u="none" strike="noStrike" cap="none" dirty="0" smtClean="0">
                <a:solidFill>
                  <a:schemeClr val="dk1"/>
                </a:solidFill>
                <a:latin typeface="Times New Roman"/>
                <a:ea typeface="Times New Roman"/>
                <a:cs typeface="Times New Roman"/>
                <a:sym typeface="Times New Roman"/>
              </a:rPr>
              <a:t>: IT ELITES</a:t>
            </a:r>
            <a:endParaRPr sz="1800" b="0" i="0" u="none" strike="noStrike" cap="none" dirty="0">
              <a:solidFill>
                <a:srgbClr val="212529"/>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lt2"/>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Team Leader Name: </a:t>
            </a:r>
            <a:r>
              <a:rPr lang="en-US" sz="1800" b="0" i="0" u="none" strike="noStrike" cap="none" dirty="0" smtClean="0">
                <a:solidFill>
                  <a:schemeClr val="dk1"/>
                </a:solidFill>
                <a:latin typeface="Times New Roman"/>
                <a:ea typeface="Times New Roman"/>
                <a:cs typeface="Times New Roman"/>
                <a:sym typeface="Times New Roman"/>
              </a:rPr>
              <a:t> SWETHA B</a:t>
            </a:r>
            <a:endParaRPr dirty="0"/>
          </a:p>
          <a:p>
            <a:pPr marL="0" marR="0" lvl="0" indent="0" algn="l" rtl="0">
              <a:lnSpc>
                <a:spcPct val="90000"/>
              </a:lnSpc>
              <a:spcBef>
                <a:spcPts val="1000"/>
              </a:spcBef>
              <a:spcAft>
                <a:spcPts val="0"/>
              </a:spcAft>
              <a:buClr>
                <a:schemeClr val="lt2"/>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Theme Name</a:t>
            </a:r>
            <a:r>
              <a:rPr lang="en-US" sz="1800" b="0" i="0" u="none" strike="noStrike" cap="none" dirty="0" smtClean="0">
                <a:solidFill>
                  <a:schemeClr val="dk1"/>
                </a:solidFill>
                <a:latin typeface="Times New Roman"/>
                <a:ea typeface="Times New Roman"/>
                <a:cs typeface="Times New Roman"/>
                <a:sym typeface="Times New Roman"/>
              </a:rPr>
              <a:t>: URBAN DEVELOPMENT</a:t>
            </a:r>
            <a:endParaRPr dirty="0"/>
          </a:p>
          <a:p>
            <a:pPr marL="0" marR="0" lvl="0" indent="0" algn="l" rtl="0">
              <a:lnSpc>
                <a:spcPct val="90000"/>
              </a:lnSpc>
              <a:spcBef>
                <a:spcPts val="1000"/>
              </a:spcBef>
              <a:spcAft>
                <a:spcPts val="0"/>
              </a:spcAft>
              <a:buClr>
                <a:schemeClr val="lt2"/>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lnSpc>
                <a:spcPct val="90000"/>
              </a:lnSpc>
              <a:spcBef>
                <a:spcPts val="1000"/>
              </a:spcBef>
              <a:spcAft>
                <a:spcPts val="0"/>
              </a:spcAft>
              <a:buClr>
                <a:schemeClr val="lt2"/>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College Name</a:t>
            </a:r>
            <a:r>
              <a:rPr lang="en-US" sz="1800" b="0" i="0" u="none" strike="noStrike" cap="none" dirty="0" smtClean="0">
                <a:solidFill>
                  <a:schemeClr val="dk1"/>
                </a:solidFill>
                <a:latin typeface="Times New Roman"/>
                <a:ea typeface="Times New Roman"/>
                <a:cs typeface="Times New Roman"/>
                <a:sym typeface="Times New Roman"/>
              </a:rPr>
              <a:t>: SRI VENKATESWARA COLLEGE OF ENGINEERING</a:t>
            </a:r>
            <a:endParaRPr dirty="0"/>
          </a:p>
          <a:p>
            <a:pPr marL="0" marR="0" lvl="0" indent="0" algn="l" rtl="0">
              <a:lnSpc>
                <a:spcPct val="90000"/>
              </a:lnSpc>
              <a:spcBef>
                <a:spcPts val="1000"/>
              </a:spcBef>
              <a:spcAft>
                <a:spcPts val="0"/>
              </a:spcAft>
              <a:buClr>
                <a:schemeClr val="lt2"/>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30626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p:nvPr/>
        </p:nvSpPr>
        <p:spPr>
          <a:xfrm>
            <a:off x="401215" y="709127"/>
            <a:ext cx="314441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Team Member Details </a:t>
            </a:r>
            <a:endParaRPr/>
          </a:p>
        </p:txBody>
      </p:sp>
      <p:sp>
        <p:nvSpPr>
          <p:cNvPr id="2" name="TextBox 1"/>
          <p:cNvSpPr txBox="1"/>
          <p:nvPr/>
        </p:nvSpPr>
        <p:spPr>
          <a:xfrm>
            <a:off x="401215" y="1828800"/>
            <a:ext cx="4246985"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SWETHA B 2127210801106</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NITHISH S </a:t>
            </a:r>
            <a:r>
              <a:rPr lang="en-US" sz="2000" dirty="0" smtClean="0">
                <a:latin typeface="Times New Roman" panose="02020603050405020304" pitchFamily="18" charset="0"/>
                <a:cs typeface="Times New Roman" panose="02020603050405020304" pitchFamily="18" charset="0"/>
              </a:rPr>
              <a:t>2127210801071</a:t>
            </a: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8770375" y="680384"/>
            <a:ext cx="1533832" cy="36379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anose="02020603050405020304" pitchFamily="18" charset="0"/>
                <a:cs typeface="Times New Roman" panose="02020603050405020304" pitchFamily="18" charset="0"/>
              </a:rPr>
              <a:t>Mentor :</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413798" y="1828800"/>
            <a:ext cx="424698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DEVI N AP/INT                                                                          </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846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401216" y="709127"/>
            <a:ext cx="41427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Why this problem statement? </a:t>
            </a:r>
            <a:endParaRPr sz="2400" dirty="0">
              <a:solidFill>
                <a:schemeClr val="dk1"/>
              </a:solidFill>
              <a:latin typeface="Times New Roman"/>
              <a:ea typeface="Times New Roman"/>
              <a:cs typeface="Times New Roman"/>
              <a:sym typeface="Times New Roman"/>
            </a:endParaRPr>
          </a:p>
        </p:txBody>
      </p:sp>
      <p:sp>
        <p:nvSpPr>
          <p:cNvPr id="3" name="TextBox 2"/>
          <p:cNvSpPr txBox="1"/>
          <p:nvPr/>
        </p:nvSpPr>
        <p:spPr>
          <a:xfrm>
            <a:off x="737119" y="1539551"/>
            <a:ext cx="10524930" cy="597086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As orphanage management system is required to automate the management and record keeping processes of an orphanage. The system should allow orphanage staff to manage all aspects of the orphanage including child records, donations, sponsorships and staff management</a:t>
            </a:r>
          </a:p>
          <a:p>
            <a:r>
              <a:rPr lang="en-US" sz="1600" dirty="0">
                <a:latin typeface="Times New Roman" panose="02020603050405020304" pitchFamily="18" charset="0"/>
                <a:cs typeface="Times New Roman" panose="02020603050405020304" pitchFamily="18" charset="0"/>
              </a:rPr>
              <a:t>The system should have the following features:</a:t>
            </a:r>
          </a:p>
          <a:p>
            <a:r>
              <a:rPr lang="en-US" sz="1600" dirty="0">
                <a:latin typeface="Times New Roman" panose="02020603050405020304" pitchFamily="18" charset="0"/>
                <a:cs typeface="Times New Roman" panose="02020603050405020304" pitchFamily="18" charset="0"/>
              </a:rPr>
              <a:t>Child management: The system should allow the staff to add, edit and delete child records. Each child record should contain the child’s name, age, gender, date of birth, medical history, and any other relevant information.</a:t>
            </a:r>
          </a:p>
          <a:p>
            <a:r>
              <a:rPr lang="en-US" sz="1600" dirty="0">
                <a:latin typeface="Times New Roman" panose="02020603050405020304" pitchFamily="18" charset="0"/>
                <a:cs typeface="Times New Roman" panose="02020603050405020304" pitchFamily="18" charset="0"/>
              </a:rPr>
              <a:t>Donation management: The system should allow the staff to record all donations made to the orphanage. Each donation record should contain the name of the donor, the date of the donation, the amount donated, and any other relevant information.</a:t>
            </a:r>
          </a:p>
          <a:p>
            <a:r>
              <a:rPr lang="en-US" sz="1600" dirty="0">
                <a:latin typeface="Times New Roman" panose="02020603050405020304" pitchFamily="18" charset="0"/>
                <a:cs typeface="Times New Roman" panose="02020603050405020304" pitchFamily="18" charset="0"/>
              </a:rPr>
              <a:t>Sponsorship management: The system should allow the staff  to manage sponsorships for children. Each sponsorship record should contain the name of the sponsor, the child being sponsored, the amount of the sponsorship, the start and end date of the sponsorship, any other relevant information.</a:t>
            </a:r>
          </a:p>
          <a:p>
            <a:r>
              <a:rPr lang="en-US" sz="1600" dirty="0">
                <a:latin typeface="Times New Roman" panose="02020603050405020304" pitchFamily="18" charset="0"/>
                <a:cs typeface="Times New Roman" panose="02020603050405020304" pitchFamily="18" charset="0"/>
              </a:rPr>
              <a:t>Staff management: The system should allow the staff record should contain the staff member’s name, job title, contact  information, and any other relevant information.</a:t>
            </a:r>
          </a:p>
          <a:p>
            <a:r>
              <a:rPr lang="en-US" sz="1600" dirty="0">
                <a:latin typeface="Times New Roman" panose="02020603050405020304" pitchFamily="18" charset="0"/>
                <a:cs typeface="Times New Roman" panose="02020603050405020304" pitchFamily="18" charset="0"/>
              </a:rPr>
              <a:t>Reporting: The system should allow the staff to generate reports on various aspects of the orphanage such as donations, sponsorships, and child records. The reports should be customizable and should allow the staff to filter the data by various criteria. </a:t>
            </a:r>
          </a:p>
          <a:p>
            <a:r>
              <a:rPr lang="en-US" sz="1600" dirty="0">
                <a:latin typeface="Times New Roman" panose="02020603050405020304" pitchFamily="18" charset="0"/>
                <a:cs typeface="Times New Roman" panose="02020603050405020304" pitchFamily="18" charset="0"/>
              </a:rPr>
              <a:t>User management: The system should have user management functionality to control access to the system. The system should have the different levels of access such as administrator, staff, and guest</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Overall, the orphanage management system should be user-friendly, reliable, and scalable to meet the growing needs of the orphanage.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p:nvPr/>
        </p:nvSpPr>
        <p:spPr>
          <a:xfrm>
            <a:off x="401215" y="709127"/>
            <a:ext cx="425476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Modules and Technology Stack</a:t>
            </a:r>
            <a:endParaRPr/>
          </a:p>
        </p:txBody>
      </p:sp>
      <p:sp>
        <p:nvSpPr>
          <p:cNvPr id="2" name="Rectangle 1"/>
          <p:cNvSpPr/>
          <p:nvPr/>
        </p:nvSpPr>
        <p:spPr>
          <a:xfrm>
            <a:off x="2493818" y="2032000"/>
            <a:ext cx="1293091"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a:t>
            </a:r>
            <a:endParaRPr lang="en-US" dirty="0">
              <a:solidFill>
                <a:schemeClr val="tx1"/>
              </a:solidFill>
            </a:endParaRPr>
          </a:p>
        </p:txBody>
      </p:sp>
      <p:sp>
        <p:nvSpPr>
          <p:cNvPr id="4" name="Rectangle 3"/>
          <p:cNvSpPr/>
          <p:nvPr/>
        </p:nvSpPr>
        <p:spPr>
          <a:xfrm>
            <a:off x="2528595" y="2692400"/>
            <a:ext cx="1293091"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a:t>
            </a:r>
            <a:endParaRPr lang="en-US" dirty="0">
              <a:solidFill>
                <a:schemeClr val="tx1"/>
              </a:solidFill>
            </a:endParaRPr>
          </a:p>
        </p:txBody>
      </p:sp>
      <p:sp>
        <p:nvSpPr>
          <p:cNvPr id="5" name="Rectangle 4"/>
          <p:cNvSpPr/>
          <p:nvPr/>
        </p:nvSpPr>
        <p:spPr>
          <a:xfrm>
            <a:off x="2528595" y="3350491"/>
            <a:ext cx="1293091"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Registration </a:t>
            </a:r>
            <a:endParaRPr lang="en-US" dirty="0">
              <a:solidFill>
                <a:schemeClr val="tx1"/>
              </a:solidFill>
            </a:endParaRPr>
          </a:p>
        </p:txBody>
      </p:sp>
      <p:sp>
        <p:nvSpPr>
          <p:cNvPr id="6" name="Rectangle 5"/>
          <p:cNvSpPr/>
          <p:nvPr/>
        </p:nvSpPr>
        <p:spPr>
          <a:xfrm>
            <a:off x="2528595" y="4008582"/>
            <a:ext cx="1293091"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Admin </a:t>
            </a:r>
            <a:endParaRPr lang="en-US" dirty="0">
              <a:solidFill>
                <a:schemeClr val="tx1"/>
              </a:solidFill>
            </a:endParaRPr>
          </a:p>
        </p:txBody>
      </p:sp>
      <p:sp>
        <p:nvSpPr>
          <p:cNvPr id="7" name="Rectangle 6"/>
          <p:cNvSpPr/>
          <p:nvPr/>
        </p:nvSpPr>
        <p:spPr>
          <a:xfrm>
            <a:off x="5174813" y="4036291"/>
            <a:ext cx="1293091"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Update details </a:t>
            </a:r>
            <a:endParaRPr lang="en-US" dirty="0">
              <a:solidFill>
                <a:schemeClr val="tx1"/>
              </a:solidFill>
            </a:endParaRPr>
          </a:p>
        </p:txBody>
      </p:sp>
      <p:sp>
        <p:nvSpPr>
          <p:cNvPr id="8" name="Rectangle 7"/>
          <p:cNvSpPr/>
          <p:nvPr/>
        </p:nvSpPr>
        <p:spPr>
          <a:xfrm>
            <a:off x="5174812" y="2962563"/>
            <a:ext cx="1293091"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portal </a:t>
            </a:r>
            <a:endParaRPr lang="en-US" dirty="0">
              <a:solidFill>
                <a:schemeClr val="tx1"/>
              </a:solidFill>
            </a:endParaRPr>
          </a:p>
        </p:txBody>
      </p:sp>
      <p:sp>
        <p:nvSpPr>
          <p:cNvPr id="9" name="Rectangle 8"/>
          <p:cNvSpPr/>
          <p:nvPr/>
        </p:nvSpPr>
        <p:spPr>
          <a:xfrm>
            <a:off x="5174811" y="2031999"/>
            <a:ext cx="1293091"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Android </a:t>
            </a:r>
            <a:endParaRPr lang="en-US" dirty="0">
              <a:solidFill>
                <a:schemeClr val="tx1"/>
              </a:solidFill>
            </a:endParaRPr>
          </a:p>
        </p:txBody>
      </p:sp>
      <p:sp>
        <p:nvSpPr>
          <p:cNvPr id="10" name="Cloud Callout 9"/>
          <p:cNvSpPr/>
          <p:nvPr/>
        </p:nvSpPr>
        <p:spPr>
          <a:xfrm>
            <a:off x="9855198" y="1891929"/>
            <a:ext cx="1366983" cy="87898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Internet</a:t>
            </a:r>
            <a:r>
              <a:rPr lang="en-US" dirty="0" smtClean="0"/>
              <a:t> </a:t>
            </a:r>
            <a:endParaRPr lang="en-US" dirty="0"/>
          </a:p>
        </p:txBody>
      </p:sp>
      <p:sp>
        <p:nvSpPr>
          <p:cNvPr id="11" name="Rectangle 10"/>
          <p:cNvSpPr/>
          <p:nvPr/>
        </p:nvSpPr>
        <p:spPr>
          <a:xfrm>
            <a:off x="9855198" y="4368800"/>
            <a:ext cx="13669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855198" y="3911600"/>
            <a:ext cx="136698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 </a:t>
            </a:r>
            <a:endParaRPr lang="en-US" dirty="0">
              <a:solidFill>
                <a:schemeClr val="tx1"/>
              </a:solidFill>
            </a:endParaRPr>
          </a:p>
        </p:txBody>
      </p:sp>
      <p:cxnSp>
        <p:nvCxnSpPr>
          <p:cNvPr id="14" name="Straight Arrow Connector 13"/>
          <p:cNvCxnSpPr/>
          <p:nvPr/>
        </p:nvCxnSpPr>
        <p:spPr>
          <a:xfrm>
            <a:off x="3149601" y="2364508"/>
            <a:ext cx="0" cy="28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149601" y="3008745"/>
            <a:ext cx="0" cy="28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08038" y="3683000"/>
            <a:ext cx="0" cy="28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flipV="1">
            <a:off x="3821686" y="4202546"/>
            <a:ext cx="1353127" cy="3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737600" y="2438400"/>
            <a:ext cx="1025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737600" y="2438400"/>
            <a:ext cx="0" cy="1782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535952" y="4221019"/>
            <a:ext cx="2201648" cy="18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811366" y="2858654"/>
            <a:ext cx="6868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819447" y="3008745"/>
            <a:ext cx="6765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139709" y="1000620"/>
            <a:ext cx="4619" cy="292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4496027" y="2133683"/>
            <a:ext cx="16302" cy="721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91217" y="3021053"/>
            <a:ext cx="4723" cy="218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527516" y="2133683"/>
            <a:ext cx="512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491217" y="3239654"/>
            <a:ext cx="548917"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606418" y="2854799"/>
            <a:ext cx="2304200"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6535952" y="2177515"/>
            <a:ext cx="3319246" cy="2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0" idx="1"/>
          </p:cNvCxnSpPr>
          <p:nvPr/>
        </p:nvCxnSpPr>
        <p:spPr>
          <a:xfrm flipH="1">
            <a:off x="10538689" y="2769973"/>
            <a:ext cx="1" cy="1053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6463759" y="3151908"/>
            <a:ext cx="1100824" cy="11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85500" y="2854799"/>
            <a:ext cx="0" cy="2971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p:nvPr/>
        </p:nvSpPr>
        <p:spPr>
          <a:xfrm>
            <a:off x="5071538" y="256843"/>
            <a:ext cx="182880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 </a:t>
            </a:r>
            <a:r>
              <a:rPr lang="en-US" sz="2400" b="1" dirty="0" smtClean="0">
                <a:solidFill>
                  <a:schemeClr val="dk1"/>
                </a:solidFill>
                <a:latin typeface="Times New Roman"/>
                <a:ea typeface="Times New Roman"/>
                <a:cs typeface="Times New Roman"/>
                <a:sym typeface="Times New Roman"/>
              </a:rPr>
              <a:t>Work Flow </a:t>
            </a:r>
            <a:endParaRPr dirty="0"/>
          </a:p>
        </p:txBody>
      </p:sp>
      <p:sp>
        <p:nvSpPr>
          <p:cNvPr id="3" name="Rectangle 2"/>
          <p:cNvSpPr/>
          <p:nvPr/>
        </p:nvSpPr>
        <p:spPr>
          <a:xfrm>
            <a:off x="4978133" y="1091380"/>
            <a:ext cx="1922206" cy="37362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r>
              <a:rPr lang="en-US" dirty="0" smtClean="0"/>
              <a:t> </a:t>
            </a:r>
            <a:endParaRPr lang="en-US" dirty="0"/>
          </a:p>
        </p:txBody>
      </p:sp>
      <p:sp>
        <p:nvSpPr>
          <p:cNvPr id="5" name="Rectangle 4"/>
          <p:cNvSpPr/>
          <p:nvPr/>
        </p:nvSpPr>
        <p:spPr>
          <a:xfrm>
            <a:off x="4978133" y="1745225"/>
            <a:ext cx="1922206" cy="37362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 </a:t>
            </a:r>
            <a:r>
              <a:rPr lang="en-US" dirty="0" smtClean="0"/>
              <a:t> </a:t>
            </a:r>
            <a:endParaRPr lang="en-US" dirty="0"/>
          </a:p>
        </p:txBody>
      </p:sp>
      <p:sp>
        <p:nvSpPr>
          <p:cNvPr id="6" name="Rectangle 5"/>
          <p:cNvSpPr/>
          <p:nvPr/>
        </p:nvSpPr>
        <p:spPr>
          <a:xfrm>
            <a:off x="4978133" y="2531806"/>
            <a:ext cx="1922206" cy="37362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Dashboard </a:t>
            </a:r>
            <a:r>
              <a:rPr lang="en-US" dirty="0" smtClean="0"/>
              <a:t> </a:t>
            </a:r>
            <a:endParaRPr lang="en-US" dirty="0"/>
          </a:p>
        </p:txBody>
      </p:sp>
      <p:sp>
        <p:nvSpPr>
          <p:cNvPr id="7" name="Rectangle 6"/>
          <p:cNvSpPr/>
          <p:nvPr/>
        </p:nvSpPr>
        <p:spPr>
          <a:xfrm>
            <a:off x="1040314" y="3947651"/>
            <a:ext cx="1922206" cy="37362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 </a:t>
            </a:r>
            <a:r>
              <a:rPr lang="en-US" dirty="0" smtClean="0"/>
              <a:t> </a:t>
            </a:r>
            <a:endParaRPr lang="en-US" dirty="0"/>
          </a:p>
        </p:txBody>
      </p:sp>
      <p:sp>
        <p:nvSpPr>
          <p:cNvPr id="8" name="Rectangle 7"/>
          <p:cNvSpPr/>
          <p:nvPr/>
        </p:nvSpPr>
        <p:spPr>
          <a:xfrm>
            <a:off x="4314456" y="3947651"/>
            <a:ext cx="1922206" cy="37362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About </a:t>
            </a:r>
            <a:r>
              <a:rPr lang="en-US" dirty="0" smtClean="0"/>
              <a:t> </a:t>
            </a:r>
            <a:endParaRPr lang="en-US" dirty="0"/>
          </a:p>
        </p:txBody>
      </p:sp>
      <p:sp>
        <p:nvSpPr>
          <p:cNvPr id="9" name="Rectangle 8"/>
          <p:cNvSpPr/>
          <p:nvPr/>
        </p:nvSpPr>
        <p:spPr>
          <a:xfrm>
            <a:off x="7293630" y="3947651"/>
            <a:ext cx="1922206" cy="37362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Orphanages </a:t>
            </a:r>
            <a:r>
              <a:rPr lang="en-US" dirty="0" smtClean="0"/>
              <a:t> </a:t>
            </a:r>
            <a:endParaRPr lang="en-US" dirty="0"/>
          </a:p>
        </p:txBody>
      </p:sp>
      <p:sp>
        <p:nvSpPr>
          <p:cNvPr id="10" name="Rectangle 9"/>
          <p:cNvSpPr/>
          <p:nvPr/>
        </p:nvSpPr>
        <p:spPr>
          <a:xfrm>
            <a:off x="10017166" y="3947651"/>
            <a:ext cx="1922206" cy="37362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Chatbot</a:t>
            </a:r>
            <a:r>
              <a:rPr lang="en-US" dirty="0" smtClean="0">
                <a:solidFill>
                  <a:schemeClr val="tx1"/>
                </a:solidFill>
              </a:rPr>
              <a:t> </a:t>
            </a:r>
            <a:r>
              <a:rPr lang="en-US" dirty="0" smtClean="0"/>
              <a:t> </a:t>
            </a:r>
            <a:endParaRPr lang="en-US" dirty="0"/>
          </a:p>
        </p:txBody>
      </p:sp>
      <p:sp>
        <p:nvSpPr>
          <p:cNvPr id="11" name="Rectangle 10"/>
          <p:cNvSpPr/>
          <p:nvPr/>
        </p:nvSpPr>
        <p:spPr>
          <a:xfrm>
            <a:off x="1040314" y="4911212"/>
            <a:ext cx="1922206" cy="16272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Login</a:t>
            </a:r>
          </a:p>
          <a:p>
            <a:r>
              <a:rPr lang="en-US" dirty="0" smtClean="0">
                <a:solidFill>
                  <a:schemeClr val="tx1"/>
                </a:solidFill>
              </a:rPr>
              <a:t>Donate</a:t>
            </a:r>
          </a:p>
          <a:p>
            <a:r>
              <a:rPr lang="en-US" dirty="0" smtClean="0">
                <a:solidFill>
                  <a:schemeClr val="tx1"/>
                </a:solidFill>
              </a:rPr>
              <a:t>Fund raiser</a:t>
            </a:r>
          </a:p>
          <a:p>
            <a:r>
              <a:rPr lang="en-US" dirty="0" smtClean="0">
                <a:solidFill>
                  <a:schemeClr val="tx1"/>
                </a:solidFill>
              </a:rPr>
              <a:t>Orphanages details </a:t>
            </a:r>
          </a:p>
          <a:p>
            <a:pPr algn="ctr"/>
            <a:r>
              <a:rPr lang="en-US" dirty="0" smtClean="0"/>
              <a:t> </a:t>
            </a:r>
            <a:endParaRPr lang="en-US" dirty="0"/>
          </a:p>
        </p:txBody>
      </p:sp>
      <p:sp>
        <p:nvSpPr>
          <p:cNvPr id="13" name="Rectangle 12"/>
          <p:cNvSpPr/>
          <p:nvPr/>
        </p:nvSpPr>
        <p:spPr>
          <a:xfrm>
            <a:off x="4314456" y="4911212"/>
            <a:ext cx="1922206" cy="16272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List of orphanages</a:t>
            </a:r>
          </a:p>
          <a:p>
            <a:r>
              <a:rPr lang="en-US" dirty="0" smtClean="0">
                <a:solidFill>
                  <a:schemeClr val="tx1"/>
                </a:solidFill>
              </a:rPr>
              <a:t>List of donors</a:t>
            </a:r>
          </a:p>
          <a:p>
            <a:r>
              <a:rPr lang="en-US" dirty="0" smtClean="0">
                <a:solidFill>
                  <a:schemeClr val="tx1"/>
                </a:solidFill>
              </a:rPr>
              <a:t>List  of donations</a:t>
            </a:r>
          </a:p>
          <a:p>
            <a:r>
              <a:rPr lang="en-US" dirty="0" smtClean="0">
                <a:solidFill>
                  <a:schemeClr val="tx1"/>
                </a:solidFill>
              </a:rPr>
              <a:t>List of adoption </a:t>
            </a:r>
          </a:p>
          <a:p>
            <a:pPr algn="ctr"/>
            <a:r>
              <a:rPr lang="en-US" dirty="0" smtClean="0"/>
              <a:t> </a:t>
            </a:r>
            <a:endParaRPr lang="en-US" dirty="0"/>
          </a:p>
        </p:txBody>
      </p:sp>
      <p:sp>
        <p:nvSpPr>
          <p:cNvPr id="14" name="Rectangle 13"/>
          <p:cNvSpPr/>
          <p:nvPr/>
        </p:nvSpPr>
        <p:spPr>
          <a:xfrm>
            <a:off x="7293630" y="4911212"/>
            <a:ext cx="1922206" cy="16272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Login</a:t>
            </a:r>
          </a:p>
          <a:p>
            <a:r>
              <a:rPr lang="en-US" dirty="0" smtClean="0">
                <a:solidFill>
                  <a:schemeClr val="tx1"/>
                </a:solidFill>
              </a:rPr>
              <a:t>List of orphanages</a:t>
            </a:r>
          </a:p>
          <a:p>
            <a:r>
              <a:rPr lang="en-US" dirty="0" smtClean="0">
                <a:solidFill>
                  <a:schemeClr val="tx1"/>
                </a:solidFill>
              </a:rPr>
              <a:t>Requirements</a:t>
            </a:r>
          </a:p>
          <a:p>
            <a:r>
              <a:rPr lang="en-US" dirty="0" smtClean="0">
                <a:solidFill>
                  <a:schemeClr val="tx1"/>
                </a:solidFill>
              </a:rPr>
              <a:t>Type of donation</a:t>
            </a:r>
          </a:p>
          <a:p>
            <a:r>
              <a:rPr lang="en-US" dirty="0" smtClean="0">
                <a:solidFill>
                  <a:schemeClr val="tx1"/>
                </a:solidFill>
              </a:rPr>
              <a:t>List of donation </a:t>
            </a:r>
          </a:p>
          <a:p>
            <a:pPr algn="ctr"/>
            <a:r>
              <a:rPr lang="en-US" dirty="0" smtClean="0"/>
              <a:t> </a:t>
            </a:r>
            <a:endParaRPr lang="en-US" dirty="0"/>
          </a:p>
        </p:txBody>
      </p:sp>
      <p:sp>
        <p:nvSpPr>
          <p:cNvPr id="15" name="Rectangle 14"/>
          <p:cNvSpPr/>
          <p:nvPr/>
        </p:nvSpPr>
        <p:spPr>
          <a:xfrm>
            <a:off x="9971015" y="4911212"/>
            <a:ext cx="1922206" cy="16272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Interacts with the user to clarify their doubts. </a:t>
            </a:r>
          </a:p>
          <a:p>
            <a:pPr algn="ctr"/>
            <a:r>
              <a:rPr lang="en-US" dirty="0" smtClean="0"/>
              <a:t> </a:t>
            </a:r>
            <a:endParaRPr lang="en-US" dirty="0"/>
          </a:p>
        </p:txBody>
      </p:sp>
      <p:cxnSp>
        <p:nvCxnSpPr>
          <p:cNvPr id="16" name="Straight Arrow Connector 15"/>
          <p:cNvCxnSpPr/>
          <p:nvPr/>
        </p:nvCxnSpPr>
        <p:spPr>
          <a:xfrm>
            <a:off x="5939236" y="1460801"/>
            <a:ext cx="9832" cy="260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6" idx="0"/>
          </p:cNvCxnSpPr>
          <p:nvPr/>
        </p:nvCxnSpPr>
        <p:spPr>
          <a:xfrm>
            <a:off x="5939236" y="2150092"/>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29404" y="2939844"/>
            <a:ext cx="9832" cy="634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01417" y="3549446"/>
            <a:ext cx="8853396"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987221" y="3574025"/>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251530" y="3561735"/>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254733" y="3577355"/>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0854813" y="3555232"/>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987221" y="4321277"/>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37334" y="4327065"/>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254733" y="4321277"/>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0830784" y="4336897"/>
            <a:ext cx="0" cy="3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8436" y="3722252"/>
            <a:ext cx="1163782" cy="48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Donor</a:t>
            </a:r>
            <a:endParaRPr lang="en-US" dirty="0"/>
          </a:p>
        </p:txBody>
      </p:sp>
      <p:sp>
        <p:nvSpPr>
          <p:cNvPr id="3" name="Rectangle 2"/>
          <p:cNvSpPr/>
          <p:nvPr/>
        </p:nvSpPr>
        <p:spPr>
          <a:xfrm>
            <a:off x="10497127" y="3722254"/>
            <a:ext cx="1145309" cy="55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orphanage</a:t>
            </a:r>
            <a:endParaRPr lang="en-US" dirty="0"/>
          </a:p>
        </p:txBody>
      </p:sp>
      <p:sp>
        <p:nvSpPr>
          <p:cNvPr id="4" name="Oval 3"/>
          <p:cNvSpPr/>
          <p:nvPr/>
        </p:nvSpPr>
        <p:spPr>
          <a:xfrm>
            <a:off x="9795164" y="2348345"/>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a:t>
            </a:r>
            <a:endParaRPr lang="en-US" dirty="0"/>
          </a:p>
        </p:txBody>
      </p:sp>
      <p:sp>
        <p:nvSpPr>
          <p:cNvPr id="5" name="Oval 4"/>
          <p:cNvSpPr/>
          <p:nvPr/>
        </p:nvSpPr>
        <p:spPr>
          <a:xfrm>
            <a:off x="7001164" y="2348345"/>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a:t>
            </a:r>
            <a:endParaRPr lang="en-US" dirty="0"/>
          </a:p>
        </p:txBody>
      </p:sp>
      <p:sp>
        <p:nvSpPr>
          <p:cNvPr id="6" name="Oval 5"/>
          <p:cNvSpPr/>
          <p:nvPr/>
        </p:nvSpPr>
        <p:spPr>
          <a:xfrm>
            <a:off x="1554019" y="2348345"/>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orphanage system </a:t>
            </a:r>
            <a:endParaRPr lang="en-US" dirty="0"/>
          </a:p>
        </p:txBody>
      </p:sp>
      <p:sp>
        <p:nvSpPr>
          <p:cNvPr id="7" name="Oval 6"/>
          <p:cNvSpPr/>
          <p:nvPr/>
        </p:nvSpPr>
        <p:spPr>
          <a:xfrm>
            <a:off x="4207164" y="2348345"/>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type of donation </a:t>
            </a:r>
            <a:endParaRPr lang="en-US" dirty="0"/>
          </a:p>
        </p:txBody>
      </p:sp>
      <p:sp>
        <p:nvSpPr>
          <p:cNvPr id="8" name="Oval 7"/>
          <p:cNvSpPr/>
          <p:nvPr/>
        </p:nvSpPr>
        <p:spPr>
          <a:xfrm>
            <a:off x="7001164" y="4872182"/>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orphanage details  </a:t>
            </a:r>
            <a:endParaRPr lang="en-US" dirty="0"/>
          </a:p>
        </p:txBody>
      </p:sp>
      <p:sp>
        <p:nvSpPr>
          <p:cNvPr id="9" name="Oval 8"/>
          <p:cNvSpPr/>
          <p:nvPr/>
        </p:nvSpPr>
        <p:spPr>
          <a:xfrm>
            <a:off x="9887526" y="4872182"/>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orphanage details </a:t>
            </a:r>
            <a:endParaRPr lang="en-US" dirty="0"/>
          </a:p>
        </p:txBody>
      </p:sp>
      <p:sp>
        <p:nvSpPr>
          <p:cNvPr id="10" name="Oval 9"/>
          <p:cNvSpPr/>
          <p:nvPr/>
        </p:nvSpPr>
        <p:spPr>
          <a:xfrm>
            <a:off x="4207164" y="4678219"/>
            <a:ext cx="1847272" cy="725054"/>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 of orphanage details  </a:t>
            </a:r>
            <a:endParaRPr lang="en-US" dirty="0"/>
          </a:p>
        </p:txBody>
      </p:sp>
      <p:sp>
        <p:nvSpPr>
          <p:cNvPr id="11" name="Oval 10"/>
          <p:cNvSpPr/>
          <p:nvPr/>
        </p:nvSpPr>
        <p:spPr>
          <a:xfrm>
            <a:off x="1671782" y="4731328"/>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search orphanage </a:t>
            </a:r>
            <a:endParaRPr lang="en-US" dirty="0"/>
          </a:p>
        </p:txBody>
      </p:sp>
      <p:sp>
        <p:nvSpPr>
          <p:cNvPr id="12" name="Rectangle 11"/>
          <p:cNvSpPr/>
          <p:nvPr/>
        </p:nvSpPr>
        <p:spPr>
          <a:xfrm>
            <a:off x="5703454" y="3722253"/>
            <a:ext cx="1163782" cy="48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t>
            </a:r>
            <a:endParaRPr lang="en-US" dirty="0"/>
          </a:p>
        </p:txBody>
      </p:sp>
      <p:sp>
        <p:nvSpPr>
          <p:cNvPr id="14" name="Oval 13"/>
          <p:cNvSpPr/>
          <p:nvPr/>
        </p:nvSpPr>
        <p:spPr>
          <a:xfrm>
            <a:off x="5361709" y="1183408"/>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a:t>
            </a:r>
            <a:endParaRPr lang="en-US" dirty="0"/>
          </a:p>
        </p:txBody>
      </p:sp>
      <p:sp>
        <p:nvSpPr>
          <p:cNvPr id="15" name="Oval 14"/>
          <p:cNvSpPr/>
          <p:nvPr/>
        </p:nvSpPr>
        <p:spPr>
          <a:xfrm>
            <a:off x="5578764" y="5813135"/>
            <a:ext cx="1847272" cy="618836"/>
          </a:xfrm>
          <a:prstGeom prst="ellipse">
            <a:avLst/>
          </a:prstGeom>
          <a:solidFill>
            <a:schemeClr val="bg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Helpline </a:t>
            </a:r>
            <a:endParaRPr lang="en-US" dirty="0"/>
          </a:p>
        </p:txBody>
      </p:sp>
      <p:cxnSp>
        <p:nvCxnSpPr>
          <p:cNvPr id="17" name="Straight Connector 16"/>
          <p:cNvCxnSpPr>
            <a:stCxn id="2" idx="3"/>
          </p:cNvCxnSpPr>
          <p:nvPr/>
        </p:nvCxnSpPr>
        <p:spPr>
          <a:xfrm flipV="1">
            <a:off x="2392218" y="3962397"/>
            <a:ext cx="153323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25454" y="3315855"/>
            <a:ext cx="0" cy="646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25454" y="3315854"/>
            <a:ext cx="6668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0589492" y="3016827"/>
            <a:ext cx="4617" cy="29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925454" y="3948836"/>
            <a:ext cx="0" cy="2027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906328" y="3019136"/>
            <a:ext cx="4617" cy="29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26183" y="3016827"/>
            <a:ext cx="4617" cy="29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2715491" y="3016827"/>
            <a:ext cx="9235" cy="93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2720108" y="3975959"/>
            <a:ext cx="4618" cy="70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925454" y="5975927"/>
            <a:ext cx="1533237" cy="13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703454" y="4731328"/>
            <a:ext cx="581891"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2" idx="2"/>
          </p:cNvCxnSpPr>
          <p:nvPr/>
        </p:nvCxnSpPr>
        <p:spPr>
          <a:xfrm flipV="1">
            <a:off x="6280728" y="4202544"/>
            <a:ext cx="4617" cy="52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6384263" y="1976284"/>
            <a:ext cx="14823" cy="175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920181" y="4466936"/>
            <a:ext cx="8149600" cy="73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1069781" y="4327089"/>
            <a:ext cx="0" cy="212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 idx="0"/>
          </p:cNvCxnSpPr>
          <p:nvPr/>
        </p:nvCxnSpPr>
        <p:spPr>
          <a:xfrm flipH="1" flipV="1">
            <a:off x="11069781" y="3016827"/>
            <a:ext cx="1" cy="705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8239433" y="3016828"/>
            <a:ext cx="9516" cy="1523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4891585" y="3016828"/>
            <a:ext cx="16949" cy="145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920180" y="2967181"/>
            <a:ext cx="9516" cy="149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774427" y="4496378"/>
            <a:ext cx="16393" cy="1192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8534085" y="4496378"/>
            <a:ext cx="315" cy="3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11074400" y="4521182"/>
            <a:ext cx="7037" cy="332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4788310" y="500437"/>
            <a:ext cx="2915711" cy="35075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DESIGN</a:t>
            </a:r>
            <a:endParaRPr lang="en-US" dirty="0">
              <a:solidFill>
                <a:schemeClr val="tx1"/>
              </a:solidFill>
            </a:endParaRPr>
          </a:p>
        </p:txBody>
      </p:sp>
    </p:spTree>
    <p:extLst>
      <p:ext uri="{BB962C8B-B14F-4D97-AF65-F5344CB8AC3E}">
        <p14:creationId xmlns:p14="http://schemas.microsoft.com/office/powerpoint/2010/main" val="3052906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p:nvPr/>
        </p:nvSpPr>
        <p:spPr>
          <a:xfrm>
            <a:off x="401228" y="709125"/>
            <a:ext cx="4158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Use Cases and Benefits</a:t>
            </a:r>
            <a:endParaRPr/>
          </a:p>
        </p:txBody>
      </p:sp>
      <p:sp>
        <p:nvSpPr>
          <p:cNvPr id="4" name="TextBox 3"/>
          <p:cNvSpPr txBox="1"/>
          <p:nvPr/>
        </p:nvSpPr>
        <p:spPr>
          <a:xfrm>
            <a:off x="615820" y="1623527"/>
            <a:ext cx="10151707" cy="369331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With the proposal design, the service people can login to the page and register by entering the details of orphans and the old people. Then the application searches for the nearest home or orphanage with available vacancy and facilities. Then the service people or other NGO’s can take the corresponding person to the available home or orphanage. The Admin of the website who can see the details of the orphans and old people who have registered and updates their details into the database.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By this system it intimates the NGO regarding the survey of the orphanages.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Through this system it prevents the fraudulent occurring in the funding.</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One can trust the system thoroughly and can raise fund which will be reached to the helping hands.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This system has </a:t>
            </a:r>
            <a:r>
              <a:rPr lang="en-US" sz="1800" dirty="0" err="1" smtClean="0">
                <a:latin typeface="Times New Roman" panose="02020603050405020304" pitchFamily="18" charset="0"/>
                <a:cs typeface="Times New Roman" panose="02020603050405020304" pitchFamily="18" charset="0"/>
              </a:rPr>
              <a:t>chatbot</a:t>
            </a:r>
            <a:r>
              <a:rPr lang="en-US" sz="1800" dirty="0" smtClean="0">
                <a:latin typeface="Times New Roman" panose="02020603050405020304" pitchFamily="18" charset="0"/>
                <a:cs typeface="Times New Roman" panose="02020603050405020304" pitchFamily="18" charset="0"/>
              </a:rPr>
              <a:t> so that users can interact or search for their needs.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Which is a </a:t>
            </a:r>
            <a:r>
              <a:rPr lang="en-US" sz="1800" dirty="0" err="1" smtClean="0">
                <a:latin typeface="Times New Roman" panose="02020603050405020304" pitchFamily="18" charset="0"/>
                <a:cs typeface="Times New Roman" panose="02020603050405020304" pitchFamily="18" charset="0"/>
              </a:rPr>
              <a:t>multilinguial</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chatbot</a:t>
            </a:r>
            <a:r>
              <a:rPr lang="en-US" sz="1800" dirty="0" smtClean="0">
                <a:latin typeface="Times New Roman" panose="02020603050405020304" pitchFamily="18" charset="0"/>
                <a:cs typeface="Times New Roman" panose="02020603050405020304" pitchFamily="18" charset="0"/>
              </a:rPr>
              <a:t> as the user can select their language as their wish.</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main motto is to have an user friendly application through which it can sort the issues of an helping hands.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1345</TotalTime>
  <Words>633</Words>
  <Application>Microsoft Office PowerPoint</Application>
  <PresentationFormat>Widescreen</PresentationFormat>
  <Paragraphs>84</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Prithiviraj Sridharan</dc:creator>
  <cp:lastModifiedBy>Govarthanan Mech</cp:lastModifiedBy>
  <cp:revision>26</cp:revision>
  <dcterms:created xsi:type="dcterms:W3CDTF">2023-03-09T17:40:04Z</dcterms:created>
  <dcterms:modified xsi:type="dcterms:W3CDTF">2023-04-03T05:33:22Z</dcterms:modified>
</cp:coreProperties>
</file>