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30" name="Slide Image Placeholder 1"/>
          <p:cNvSpPr>
            <a:spLocks noChangeAspect="1" noRot="1" noGrp="1"/>
          </p:cNvSpPr>
          <p:nvPr>
            <p:ph type="sldImg"/>
          </p:nvPr>
        </p:nvSpPr>
        <p:spPr/>
      </p:sp>
      <p:sp>
        <p:nvSpPr>
          <p:cNvPr id="1048631" name="Notes Placeholder 2"/>
          <p:cNvSpPr>
            <a:spLocks noGrp="1"/>
          </p:cNvSpPr>
          <p:nvPr>
            <p:ph type="body" idx="1"/>
          </p:nvPr>
        </p:nvSpPr>
        <p:spPr/>
        <p:txBody>
          <a:bodyPr/>
          <a:p>
            <a:endParaRPr dirty="0" lang="en-IN"/>
          </a:p>
        </p:txBody>
      </p:sp>
      <p:sp>
        <p:nvSpPr>
          <p:cNvPr id="104863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6"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a:xfrm>
            <a:off x="609600" y="1577340"/>
            <a:ext cx="10972800" cy="266700"/>
          </a:xfrm>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7"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9"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w</a:t>
            </a:r>
            <a:r>
              <a:rPr sz="2400" lang="en-US"/>
              <a:t>e</a:t>
            </a:r>
            <a:r>
              <a:rPr sz="2400" lang="en-US"/>
              <a:t>t</a:t>
            </a:r>
            <a:r>
              <a:rPr sz="2400" lang="en-US"/>
              <a:t>h</a:t>
            </a:r>
            <a:r>
              <a:rPr sz="2400" lang="en-US"/>
              <a:t>a</a:t>
            </a:r>
            <a:r>
              <a:rPr sz="2400" lang="en-US"/>
              <a:t>.</a:t>
            </a:r>
            <a:r>
              <a:rPr sz="2400" lang="en-US"/>
              <a:t>S</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a:t>
            </a:r>
            <a:r>
              <a:rPr dirty="0" sz="2400" lang="en-US"/>
              <a:t>3</a:t>
            </a:r>
            <a:r>
              <a:rPr dirty="0" sz="2400" lang="en-US"/>
              <a:t>1</a:t>
            </a:r>
            <a:r>
              <a:rPr dirty="0" sz="2400" lang="en-US"/>
              <a:t>2</a:t>
            </a:r>
            <a:r>
              <a:rPr dirty="0" sz="2400" lang="en-US"/>
              <a:t>2</a:t>
            </a:r>
            <a:r>
              <a:rPr dirty="0" sz="2400" lang="en-US"/>
              <a:t>0</a:t>
            </a:r>
            <a:r>
              <a:rPr dirty="0" sz="2400" lang="en-US"/>
              <a:t>4</a:t>
            </a:r>
            <a:r>
              <a:rPr dirty="0" sz="2400" lang="en-US"/>
              <a:t>2</a:t>
            </a:r>
            <a:r>
              <a:rPr dirty="0" sz="2400" lang="en-US"/>
              <a:t>5</a:t>
            </a:r>
            <a:r>
              <a:rPr dirty="0" sz="2400" lang="en-US"/>
              <a:t>3</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 </a:t>
            </a:r>
            <a:r>
              <a:rPr dirty="0" sz="2400" lang="en-US"/>
              <a:t> </a:t>
            </a:r>
            <a:r>
              <a:rPr dirty="0" sz="2400" lang="en-US"/>
              <a:t>(</a:t>
            </a:r>
            <a:r>
              <a:rPr dirty="0" sz="2400" lang="en-US"/>
              <a:t>A</a:t>
            </a:r>
            <a:r>
              <a:rPr dirty="0" sz="2400" lang="en-US"/>
              <a:t>c</a:t>
            </a:r>
            <a:r>
              <a:rPr dirty="0" sz="2400" lang="en-US"/>
              <a:t>c</a:t>
            </a:r>
            <a:r>
              <a:rPr dirty="0" sz="2400" lang="en-US"/>
              <a:t>ounting </a:t>
            </a:r>
            <a:r>
              <a:rPr dirty="0" sz="2400" lang="en-US"/>
              <a:t>and </a:t>
            </a:r>
            <a:r>
              <a:rPr dirty="0" sz="2400" lang="en-US"/>
              <a:t>finance</a:t>
            </a:r>
            <a:r>
              <a:rPr dirty="0" sz="2400" lang="en-US"/>
              <a:t>)</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a:t>
            </a:r>
            <a:r>
              <a:rPr dirty="0" sz="2400" lang="en-US"/>
              <a:t>n</a:t>
            </a:r>
            <a:r>
              <a:rPr dirty="0" sz="2400" lang="en-US"/>
              <a:t>n</a:t>
            </a:r>
            <a:r>
              <a:rPr dirty="0" sz="2400" lang="en-US"/>
              <a:t>a</a:t>
            </a:r>
            <a:r>
              <a:rPr dirty="0" sz="2400" lang="en-US"/>
              <a:t>i </a:t>
            </a:r>
            <a:r>
              <a:rPr dirty="0" sz="2400" lang="en-US"/>
              <a:t>violet </a:t>
            </a:r>
            <a:r>
              <a:rPr dirty="0" sz="2400" lang="en-US"/>
              <a:t>art's </a:t>
            </a:r>
            <a:r>
              <a:rPr dirty="0" sz="2400" lang="en-US"/>
              <a:t>and </a:t>
            </a:r>
            <a:r>
              <a:rPr dirty="0" sz="2400" lang="en-US"/>
              <a:t>Science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3" name="object 7"/>
          <p:cNvSpPr txBox="1">
            <a:spLocks noGrp="1"/>
          </p:cNvSpPr>
          <p:nvPr>
            <p:ph type="title"/>
          </p:nvPr>
        </p:nvSpPr>
        <p:spPr>
          <a:xfrm>
            <a:off x="755332" y="385444"/>
            <a:ext cx="314717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984794" y="1414655"/>
            <a:ext cx="9311790" cy="476084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597"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598" name=""/>
          <p:cNvSpPr txBox="1"/>
          <p:nvPr/>
        </p:nvSpPr>
        <p:spPr>
          <a:xfrm>
            <a:off x="703375" y="1543050"/>
            <a:ext cx="8421229" cy="3444241"/>
          </a:xfrm>
          <a:prstGeom prst="rect"/>
          <a:ln>
            <a:solidFill>
              <a:srgbClr val="000000"/>
            </a:solidFill>
            <a:prstDash val="dash"/>
          </a:ln>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ea typeface="Arial"/>
              </a:rPr>
              <a:t>, our Excel-based employee performance analysis tool streamlines the evaluation process, making it accessible and effective for organizations of all sizes. By providing real-time insights and customizable metrics, it enhances both employee engagement and productivity. Ultimately, this solution empowers managers to make informed decisions that drive overall business success.</a:t>
            </a:r>
            <a:endParaRPr b="1" sz="2800" lang="en-IN">
              <a:solidFill>
                <a:srgbClr val="000000"/>
              </a:solidFill>
              <a:latin typeface="Arial"/>
              <a:ea typeface="Arial"/>
            </a:endParaRPr>
          </a:p>
        </p:txBody>
      </p:sp>
      <p:sp>
        <p:nvSpPr>
          <p:cNvPr id="1048599"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9" name="TextBox 22"/>
          <p:cNvSpPr txBox="1"/>
          <p:nvPr/>
        </p:nvSpPr>
        <p:spPr>
          <a:xfrm>
            <a:off x="1217522" y="2123271"/>
            <a:ext cx="8593228" cy="3088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a:p>
            <a:endParaRPr dirty="0" sz="2800" lang="en-IN">
              <a:solidFill>
                <a:srgbClr val="7030A0"/>
              </a:solidFill>
              <a:latin typeface="Times New Roman" panose="02020603050405020304" pitchFamily="18" charset="0"/>
              <a:cs typeface="Times New Roman" panose="02020603050405020304" pitchFamily="18" charset="0"/>
            </a:endParaRPr>
          </a:p>
          <a:p>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Visualising </a:t>
            </a:r>
            <a:r>
              <a:rPr dirty="0" sz="2800" lang="en-US">
                <a:solidFill>
                  <a:srgbClr val="000000"/>
                </a:solidFill>
                <a:latin typeface="Times New Roman" panose="02020603050405020304" pitchFamily="18" charset="0"/>
                <a:cs typeface="Times New Roman" panose="02020603050405020304" pitchFamily="18" charset="0"/>
              </a:rPr>
              <a:t>Employee </a:t>
            </a:r>
            <a:r>
              <a:rPr dirty="0" sz="2800" lang="en-US">
                <a:solidFill>
                  <a:srgbClr val="000000"/>
                </a:solidFill>
                <a:latin typeface="Times New Roman" panose="02020603050405020304" pitchFamily="18" charset="0"/>
                <a:cs typeface="Times New Roman" panose="02020603050405020304" pitchFamily="18" charset="0"/>
              </a:rPr>
              <a:t>A</a:t>
            </a:r>
            <a:r>
              <a:rPr dirty="0" sz="2800" lang="en-US">
                <a:solidFill>
                  <a:srgbClr val="000000"/>
                </a:solidFill>
                <a:latin typeface="Times New Roman" panose="02020603050405020304" pitchFamily="18" charset="0"/>
                <a:cs typeface="Times New Roman" panose="02020603050405020304" pitchFamily="18" charset="0"/>
              </a:rPr>
              <a:t>t</a:t>
            </a:r>
            <a:r>
              <a:rPr dirty="0" sz="2800" lang="en-US">
                <a:solidFill>
                  <a:srgbClr val="000000"/>
                </a:solidFill>
                <a:latin typeface="Times New Roman" panose="02020603050405020304" pitchFamily="18" charset="0"/>
                <a:cs typeface="Times New Roman" panose="02020603050405020304" pitchFamily="18" charset="0"/>
              </a:rPr>
              <a:t>t</a:t>
            </a:r>
            <a:r>
              <a:rPr dirty="0" sz="2800" lang="en-US">
                <a:solidFill>
                  <a:srgbClr val="000000"/>
                </a:solidFill>
                <a:latin typeface="Times New Roman" panose="02020603050405020304" pitchFamily="18" charset="0"/>
                <a:cs typeface="Times New Roman" panose="02020603050405020304" pitchFamily="18" charset="0"/>
              </a:rPr>
              <a:t>e</a:t>
            </a:r>
            <a:r>
              <a:rPr dirty="0" sz="2800" lang="en-US">
                <a:solidFill>
                  <a:srgbClr val="000000"/>
                </a:solidFill>
                <a:latin typeface="Times New Roman" panose="02020603050405020304" pitchFamily="18" charset="0"/>
                <a:cs typeface="Times New Roman" panose="02020603050405020304" pitchFamily="18" charset="0"/>
              </a:rPr>
              <a:t>n</a:t>
            </a:r>
            <a:r>
              <a:rPr dirty="0" sz="2800" lang="en-US">
                <a:solidFill>
                  <a:srgbClr val="000000"/>
                </a:solidFill>
                <a:latin typeface="Times New Roman" panose="02020603050405020304" pitchFamily="18" charset="0"/>
                <a:cs typeface="Times New Roman" panose="02020603050405020304" pitchFamily="18" charset="0"/>
              </a:rPr>
              <a:t>d</a:t>
            </a:r>
            <a:r>
              <a:rPr dirty="0" sz="2800" lang="en-US">
                <a:solidFill>
                  <a:srgbClr val="000000"/>
                </a:solidFill>
                <a:latin typeface="Times New Roman" panose="02020603050405020304" pitchFamily="18" charset="0"/>
                <a:cs typeface="Times New Roman" panose="02020603050405020304" pitchFamily="18" charset="0"/>
              </a:rPr>
              <a:t>a</a:t>
            </a:r>
            <a:r>
              <a:rPr dirty="0" sz="2800" lang="en-US">
                <a:solidFill>
                  <a:srgbClr val="000000"/>
                </a:solidFill>
                <a:latin typeface="Times New Roman" panose="02020603050405020304" pitchFamily="18" charset="0"/>
                <a:cs typeface="Times New Roman" panose="02020603050405020304" pitchFamily="18" charset="0"/>
              </a:rPr>
              <a:t>n</a:t>
            </a:r>
            <a:r>
              <a:rPr dirty="0" sz="2800" lang="en-US">
                <a:solidFill>
                  <a:srgbClr val="000000"/>
                </a:solidFill>
                <a:latin typeface="Times New Roman" panose="02020603050405020304" pitchFamily="18" charset="0"/>
                <a:cs typeface="Times New Roman" panose="02020603050405020304" pitchFamily="18" charset="0"/>
              </a:rPr>
              <a:t>c</a:t>
            </a:r>
            <a:r>
              <a:rPr dirty="0" sz="2800" lang="en-US">
                <a:solidFill>
                  <a:srgbClr val="000000"/>
                </a:solidFill>
                <a:latin typeface="Times New Roman" panose="02020603050405020304" pitchFamily="18" charset="0"/>
                <a:cs typeface="Times New Roman" panose="02020603050405020304" pitchFamily="18" charset="0"/>
              </a:rPr>
              <a:t>e</a:t>
            </a:r>
            <a:endParaRPr dirty="0" sz="2800" lang="en-IN">
              <a:solidFill>
                <a:srgbClr val="000000"/>
              </a:solidFill>
              <a:latin typeface="Times New Roman" panose="02020603050405020304" pitchFamily="18" charset="0"/>
              <a:cs typeface="Times New Roman" panose="02020603050405020304" pitchFamily="18" charset="0"/>
            </a:endParaRPr>
          </a:p>
          <a:p>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T</a:t>
            </a:r>
            <a:r>
              <a:rPr dirty="0" sz="2800" lang="en-US">
                <a:solidFill>
                  <a:srgbClr val="000000"/>
                </a:solidFill>
                <a:latin typeface="Times New Roman" panose="02020603050405020304" pitchFamily="18" charset="0"/>
                <a:cs typeface="Times New Roman" panose="02020603050405020304" pitchFamily="18" charset="0"/>
              </a:rPr>
              <a:t>r</a:t>
            </a:r>
            <a:r>
              <a:rPr dirty="0" sz="2800" lang="en-US">
                <a:solidFill>
                  <a:srgbClr val="000000"/>
                </a:solidFill>
                <a:latin typeface="Times New Roman" panose="02020603050405020304" pitchFamily="18" charset="0"/>
                <a:cs typeface="Times New Roman" panose="02020603050405020304" pitchFamily="18" charset="0"/>
              </a:rPr>
              <a:t>e</a:t>
            </a:r>
            <a:r>
              <a:rPr dirty="0" sz="2800" lang="en-US">
                <a:solidFill>
                  <a:srgbClr val="000000"/>
                </a:solidFill>
                <a:latin typeface="Times New Roman" panose="02020603050405020304" pitchFamily="18" charset="0"/>
                <a:cs typeface="Times New Roman" panose="02020603050405020304" pitchFamily="18" charset="0"/>
              </a:rPr>
              <a:t>n</a:t>
            </a:r>
            <a:r>
              <a:rPr dirty="0" sz="2800" lang="en-US">
                <a:solidFill>
                  <a:srgbClr val="000000"/>
                </a:solidFill>
                <a:latin typeface="Times New Roman" panose="02020603050405020304" pitchFamily="18" charset="0"/>
                <a:cs typeface="Times New Roman" panose="02020603050405020304" pitchFamily="18" charset="0"/>
              </a:rPr>
              <a:t>d</a:t>
            </a:r>
            <a:r>
              <a:rPr dirty="0" sz="2800" lang="en-US">
                <a:solidFill>
                  <a:srgbClr val="000000"/>
                </a:solidFill>
                <a:latin typeface="Times New Roman" panose="02020603050405020304" pitchFamily="18" charset="0"/>
                <a:cs typeface="Times New Roman" panose="02020603050405020304" pitchFamily="18" charset="0"/>
              </a:rPr>
              <a:t>s</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w</a:t>
            </a:r>
            <a:r>
              <a:rPr dirty="0" sz="2800" lang="en-US">
                <a:solidFill>
                  <a:srgbClr val="000000"/>
                </a:solidFill>
                <a:latin typeface="Times New Roman" panose="02020603050405020304" pitchFamily="18" charset="0"/>
                <a:cs typeface="Times New Roman" panose="02020603050405020304" pitchFamily="18" charset="0"/>
              </a:rPr>
              <a:t>i</a:t>
            </a:r>
            <a:r>
              <a:rPr dirty="0" sz="2800" lang="en-US">
                <a:solidFill>
                  <a:srgbClr val="000000"/>
                </a:solidFill>
                <a:latin typeface="Times New Roman" panose="02020603050405020304" pitchFamily="18" charset="0"/>
                <a:cs typeface="Times New Roman" panose="02020603050405020304" pitchFamily="18" charset="0"/>
              </a:rPr>
              <a:t>t</a:t>
            </a:r>
            <a:r>
              <a:rPr dirty="0" sz="2800" lang="en-US">
                <a:solidFill>
                  <a:srgbClr val="000000"/>
                </a:solidFill>
                <a:latin typeface="Times New Roman" panose="02020603050405020304" pitchFamily="18" charset="0"/>
                <a:cs typeface="Times New Roman" panose="02020603050405020304" pitchFamily="18" charset="0"/>
              </a:rPr>
              <a:t>h</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E</a:t>
            </a:r>
            <a:r>
              <a:rPr dirty="0" sz="2800" lang="en-US">
                <a:solidFill>
                  <a:srgbClr val="000000"/>
                </a:solidFill>
                <a:latin typeface="Times New Roman" panose="02020603050405020304" pitchFamily="18" charset="0"/>
                <a:cs typeface="Times New Roman" panose="02020603050405020304" pitchFamily="18" charset="0"/>
              </a:rPr>
              <a:t>x</a:t>
            </a:r>
            <a:r>
              <a:rPr dirty="0" sz="2800" lang="en-US">
                <a:solidFill>
                  <a:srgbClr val="000000"/>
                </a:solidFill>
                <a:latin typeface="Times New Roman" panose="02020603050405020304" pitchFamily="18" charset="0"/>
                <a:cs typeface="Times New Roman" panose="02020603050405020304" pitchFamily="18" charset="0"/>
              </a:rPr>
              <a:t>c</a:t>
            </a:r>
            <a:r>
              <a:rPr dirty="0" sz="2800" lang="en-US">
                <a:solidFill>
                  <a:srgbClr val="000000"/>
                </a:solidFill>
                <a:latin typeface="Times New Roman" panose="02020603050405020304" pitchFamily="18" charset="0"/>
                <a:cs typeface="Times New Roman" panose="02020603050405020304" pitchFamily="18" charset="0"/>
              </a:rPr>
              <a:t>e</a:t>
            </a:r>
            <a:r>
              <a:rPr dirty="0" sz="2800" lang="en-US">
                <a:solidFill>
                  <a:srgbClr val="000000"/>
                </a:solidFill>
                <a:latin typeface="Times New Roman" panose="02020603050405020304" pitchFamily="18" charset="0"/>
                <a:cs typeface="Times New Roman" panose="02020603050405020304" pitchFamily="18" charset="0"/>
              </a:rPr>
              <a:t>l</a:t>
            </a:r>
            <a:r>
              <a:rPr dirty="0" sz="2800" lang="en-US">
                <a:solidFill>
                  <a:srgbClr val="000000"/>
                </a:solidFill>
                <a:latin typeface="Times New Roman" panose="02020603050405020304" pitchFamily="18" charset="0"/>
                <a:cs typeface="Times New Roman" panose="02020603050405020304" pitchFamily="18" charset="0"/>
              </a:rPr>
              <a:t> </a:t>
            </a:r>
            <a:r>
              <a:rPr dirty="0" sz="2800" lang="en-US">
                <a:solidFill>
                  <a:srgbClr val="000000"/>
                </a:solidFill>
                <a:latin typeface="Times New Roman" panose="02020603050405020304" pitchFamily="18" charset="0"/>
                <a:cs typeface="Times New Roman" panose="02020603050405020304" pitchFamily="18" charset="0"/>
              </a:rPr>
              <a:t>C</a:t>
            </a:r>
            <a:r>
              <a:rPr dirty="0" sz="2800" lang="en-US">
                <a:solidFill>
                  <a:srgbClr val="000000"/>
                </a:solidFill>
                <a:latin typeface="Times New Roman" panose="02020603050405020304" pitchFamily="18" charset="0"/>
                <a:cs typeface="Times New Roman" panose="02020603050405020304" pitchFamily="18" charset="0"/>
              </a:rPr>
              <a:t>h</a:t>
            </a:r>
            <a:r>
              <a:rPr dirty="0" sz="2800" lang="en-US">
                <a:solidFill>
                  <a:srgbClr val="000000"/>
                </a:solidFill>
                <a:latin typeface="Times New Roman" panose="02020603050405020304" pitchFamily="18" charset="0"/>
                <a:cs typeface="Times New Roman" panose="02020603050405020304" pitchFamily="18" charset="0"/>
              </a:rPr>
              <a:t>a</a:t>
            </a:r>
            <a:r>
              <a:rPr dirty="0" sz="2800" lang="en-US">
                <a:solidFill>
                  <a:srgbClr val="000000"/>
                </a:solidFill>
                <a:latin typeface="Times New Roman" panose="02020603050405020304" pitchFamily="18" charset="0"/>
                <a:cs typeface="Times New Roman" panose="02020603050405020304" pitchFamily="18" charset="0"/>
              </a:rPr>
              <a:t>r</a:t>
            </a:r>
            <a:r>
              <a:rPr dirty="0" sz="2800" lang="en-US">
                <a:solidFill>
                  <a:srgbClr val="000000"/>
                </a:solidFill>
                <a:latin typeface="Times New Roman" panose="02020603050405020304" pitchFamily="18" charset="0"/>
                <a:cs typeface="Times New Roman" panose="02020603050405020304" pitchFamily="18" charset="0"/>
              </a:rPr>
              <a:t>t</a:t>
            </a:r>
            <a:r>
              <a:rPr dirty="0" sz="2800" lang="en-US">
                <a:solidFill>
                  <a:srgbClr val="000000"/>
                </a:solidFill>
                <a:latin typeface="Times New Roman" panose="02020603050405020304" pitchFamily="18" charset="0"/>
                <a:cs typeface="Times New Roman" panose="02020603050405020304" pitchFamily="18" charset="0"/>
              </a:rPr>
              <a:t>s </a:t>
            </a:r>
            <a:endParaRPr dirty="0" sz="2800" lang="en-IN">
              <a:solidFill>
                <a:srgbClr val="000000"/>
              </a:solidFill>
              <a:latin typeface="Times New Roman" panose="02020603050405020304" pitchFamily="18" charset="0"/>
              <a:cs typeface="Times New Roman" panose="02020603050405020304" pitchFamily="18" charset="0"/>
            </a:endParaRPr>
          </a:p>
          <a:p>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r>
              <a:rPr dirty="0" sz="2800" lang="en-US">
                <a:solidFill>
                  <a:srgbClr val="7030A0"/>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5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6"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2" name=""/>
          <p:cNvSpPr txBox="1"/>
          <p:nvPr/>
        </p:nvSpPr>
        <p:spPr>
          <a:xfrm>
            <a:off x="1213799" y="1695450"/>
            <a:ext cx="7380205" cy="4701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Data Modelling, DAX, Calculated measures and more.
In this project, an analysis was conducted to showcase the employee attendance trends, work preference patterns, such as working from home, and the frequency of sick leaves taken. The objective was to provide insights for managers to facilitate meeting planning and allocation of office space in accordance with the majority of employee presence in a given week etc.</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8" name=""/>
          <p:cNvSpPr txBox="1"/>
          <p:nvPr/>
        </p:nvSpPr>
        <p:spPr>
          <a:xfrm>
            <a:off x="699451" y="2304798"/>
            <a:ext cx="8174181" cy="929640"/>
          </a:xfrm>
          <a:prstGeom prst="rect"/>
        </p:spPr>
        <p:txBody>
          <a:bodyPr rtlCol="0" wrap="square">
            <a:spAutoFit/>
          </a:bodyPr>
          <a:p>
            <a:r>
              <a:rPr sz="2800" lang="en-IN">
                <a:solidFill>
                  <a:srgbClr val="000000"/>
                </a:solidFill>
              </a:rPr>
              <a:t>use charts and graphs to filter data and understand variables</a:t>
            </a:r>
            <a:endParaRPr sz="2800" lang="en-IN">
              <a:solidFill>
                <a:srgbClr val="000000"/>
              </a:solidFill>
            </a:endParaRPr>
          </a:p>
        </p:txBody>
      </p:sp>
      <p:sp>
        <p:nvSpPr>
          <p:cNvPr id="1048679" name=""/>
          <p:cNvSpPr txBox="1"/>
          <p:nvPr/>
        </p:nvSpPr>
        <p:spPr>
          <a:xfrm>
            <a:off x="1357541" y="3234438"/>
            <a:ext cx="7516090" cy="3863340"/>
          </a:xfrm>
          <a:prstGeom prst="rect"/>
        </p:spPr>
        <p:txBody>
          <a:bodyPr rtlCol="0" wrap="square">
            <a:spAutoFit/>
          </a:bodyPr>
          <a:p>
            <a:r>
              <a:rPr sz="2800" lang="en-IN">
                <a:solidFill>
                  <a:srgbClr val="000000"/>
                </a:solidFill>
              </a:rPr>
              <a:t>Create a new spreadsheet
Set up column headers
Highlight weekends and holidays
Implement data validation
Lock input cells
Calculate absences and presents
Share the spreadsheet
Create monthly attendance summaries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5" name=""/>
          <p:cNvSpPr txBox="1"/>
          <p:nvPr/>
        </p:nvSpPr>
        <p:spPr>
          <a:xfrm>
            <a:off x="2095999" y="2019299"/>
            <a:ext cx="7117272" cy="4701539"/>
          </a:xfrm>
          <a:prstGeom prst="rect"/>
        </p:spPr>
        <p:txBody>
          <a:bodyPr rtlCol="0" wrap="square">
            <a:spAutoFit/>
          </a:bodyPr>
          <a:p>
            <a:r>
              <a:rPr sz="2800" lang="en-US">
                <a:solidFill>
                  <a:srgbClr val="000000"/>
                </a:solidFill>
              </a:rPr>
              <a:t>Our Excel-based employee performance analysis tool offers a customizable system for tracking and evaluating employee metrics with automated dashboards for real-time insights. This cost-effective solution improves decision-making and fosters employee engagement through regular feedback and progress tracking. By streamlining performance management, organizations can enhance productivity and achieve better outcomes.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6" name="Title 1"/>
          <p:cNvSpPr>
            <a:spLocks noGrp="1"/>
          </p:cNvSpPr>
          <p:nvPr>
            <p:ph type="title"/>
          </p:nvPr>
        </p:nvSpPr>
        <p:spPr>
          <a:xfrm>
            <a:off x="755332" y="385444"/>
            <a:ext cx="10681335" cy="723901"/>
          </a:xfrm>
        </p:spPr>
        <p:txBody>
          <a:bodyPr/>
          <a:p>
            <a:r>
              <a:rPr dirty="0" lang="en-IN"/>
              <a:t>Dataset Description</a:t>
            </a:r>
          </a:p>
        </p:txBody>
      </p:sp>
      <p:sp>
        <p:nvSpPr>
          <p:cNvPr id="1048687" name=""/>
          <p:cNvSpPr txBox="1"/>
          <p:nvPr/>
        </p:nvSpPr>
        <p:spPr>
          <a:xfrm>
            <a:off x="1013361" y="1570353"/>
            <a:ext cx="7151909" cy="4282439"/>
          </a:xfrm>
          <a:prstGeom prst="rect"/>
        </p:spPr>
        <p:txBody>
          <a:bodyPr rtlCol="0" wrap="square">
            <a:spAutoFit/>
          </a:bodyPr>
          <a:p>
            <a:r>
              <a:rPr sz="2800" lang="en-US">
                <a:solidFill>
                  <a:srgbClr val="000000"/>
                </a:solidFill>
              </a:rPr>
              <a:t>The dataset for visualizing employee attendance trends typically includes columns for employee IDs, names, dates, and attendance status (e.g., present, absent, or late). Each row represents an individual attendance record, allowing for daily tracking of employee presence. This structured format enables effective analysis of attendance patterns over specified time periods.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2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2" name=""/>
          <p:cNvSpPr txBox="1"/>
          <p:nvPr/>
        </p:nvSpPr>
        <p:spPr>
          <a:xfrm>
            <a:off x="2533649" y="2190897"/>
            <a:ext cx="7390511" cy="4282440"/>
          </a:xfrm>
          <a:prstGeom prst="rect"/>
        </p:spPr>
        <p:txBody>
          <a:bodyPr rtlCol="0" wrap="square">
            <a:spAutoFit/>
          </a:bodyPr>
          <a:p>
            <a:r>
              <a:rPr sz="2800" lang="en-US">
                <a:solidFill>
                  <a:srgbClr val="000000"/>
                </a:solidFill>
              </a:rPr>
              <a:t>The "wow" factor in our Excel-based employee performance analysis solution lies in its intuitive dashboards that transform complex data into clear visuals, making insights easily accessible. It empowers managers with customizable metrics to tailor performance tracking to their specific needs. Additionally, the automation features save time, allowing HR teams to focus on strategic initiatives rather than manual data entry.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2" name="object 8"/>
          <p:cNvSpPr txBox="1"/>
          <p:nvPr/>
        </p:nvSpPr>
        <p:spPr>
          <a:xfrm>
            <a:off x="739775" y="291147"/>
            <a:ext cx="401394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
          <p:cNvSpPr txBox="1"/>
          <p:nvPr/>
        </p:nvSpPr>
        <p:spPr>
          <a:xfrm>
            <a:off x="739774" y="1675261"/>
            <a:ext cx="7785267" cy="3444240"/>
          </a:xfrm>
          <a:prstGeom prst="rect"/>
        </p:spPr>
        <p:txBody>
          <a:bodyPr rtlCol="0" wrap="square">
            <a:spAutoFit/>
          </a:bodyPr>
          <a:p>
            <a:r>
              <a:rPr sz="2800" lang="en-US">
                <a:solidFill>
                  <a:srgbClr val="000000"/>
                </a:solidFill>
              </a:rPr>
              <a:t>To visualize employee attendance trends in Excel, first organize your data with columns for dates, employee names, and attendance status. Create a Pivot Table to summarize the data by relevant categories, then insert a line or bar chart to illustrate trends over time. This visual representation helps identify patterns in attendance, enabling better HR decision-making.</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2024-09-27T04:41:46Z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b851f4305c8d4720a7f455ca9968c397</vt:lpwstr>
  </property>
</Properties>
</file>