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5"/>
  </p:notesMasterIdLst>
  <p:sldIdLst>
    <p:sldId id="256" r:id="rId2"/>
    <p:sldId id="315" r:id="rId3"/>
    <p:sldId id="257" r:id="rId4"/>
    <p:sldId id="263" r:id="rId5"/>
    <p:sldId id="303" r:id="rId6"/>
    <p:sldId id="304" r:id="rId7"/>
    <p:sldId id="293" r:id="rId8"/>
    <p:sldId id="292" r:id="rId9"/>
    <p:sldId id="314" r:id="rId10"/>
    <p:sldId id="322" r:id="rId11"/>
    <p:sldId id="316" r:id="rId12"/>
    <p:sldId id="276"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018"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1EFC0-6DF6-4F13-BB4A-B5A393853DC1}" type="datetimeFigureOut">
              <a:rPr lang="en-US" smtClean="0"/>
              <a:pPr/>
              <a:t>2/25/2021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E48D8-E6F6-4569-BCC6-84F908CA06D0}" type="slidenum">
              <a:rPr lang="en-US" smtClean="0"/>
              <a:pPr/>
              <a:t>‹#›</a:t>
            </a:fld>
            <a:endParaRPr lang="en-US"/>
          </a:p>
        </p:txBody>
      </p:sp>
    </p:spTree>
    <p:extLst>
      <p:ext uri="{BB962C8B-B14F-4D97-AF65-F5344CB8AC3E}">
        <p14:creationId xmlns:p14="http://schemas.microsoft.com/office/powerpoint/2010/main" val="189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50A6-F9F7-475D-98C3-A43C7541DA9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3C8DA74-8ECB-4363-89F1-AEA07E29815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AC97E-1398-4575-8343-8D9C5EDF2373}"/>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77571CBA-FC98-4D6B-9B85-F4838554D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65B5F-7142-4943-A73A-F8054AAFBD7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88402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AC7E-93F1-4965-8E2B-454033408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9D53D-A170-498C-A579-ABB55600D1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CAD6B-9838-4070-9EE0-A4F3472DE24E}"/>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9655C209-0D2D-454F-8EDD-39284C5DB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85929-3E6A-4019-9489-4A981D1963D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732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EE4F-FEE6-4DE8-935C-6C764B35A63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3535D3-D327-4FB7-BF9A-E494478A650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EEFF2-CAE2-4E76-986F-47732D7951AF}"/>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44DE884B-0103-4BD1-A383-CE08A5A39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D5E0-817D-47CF-B8FA-F031DB4F2B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2480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191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15AF-BAD6-458A-8097-4874AFA05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E2130-5726-4E6D-9106-ACCE1B294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3A2BD-BF91-49FF-9313-75B2415C3381}"/>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C0AC828B-9ED7-4668-A13F-6281C3D9F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25DF-4BD1-4C56-AEE4-AB3F36D7E7F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15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929F-09CF-4816-84E2-91DF3D024E0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4E5B2F-A8AA-44F8-BCC2-8CFA2F1F4D7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88F4BC-E920-4D08-BF81-7D34EAD8FAD9}"/>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0CB1A0BC-3BA9-47BF-9428-57754AD2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887CD-F847-463F-93AB-191DCC8900A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24958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D56A-8AA4-47A3-AC52-94DE91109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37892-1508-4420-A523-BBD93D8DA92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746F15-0F09-463C-A5AD-B7DDFA99B11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3D8FB-5F4B-4324-BE68-BD1CE25E6733}"/>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6" name="Footer Placeholder 5">
            <a:extLst>
              <a:ext uri="{FF2B5EF4-FFF2-40B4-BE49-F238E27FC236}">
                <a16:creationId xmlns:a16="http://schemas.microsoft.com/office/drawing/2014/main" id="{7A4B4699-7F8A-408F-AC89-6626832C7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F69FA-8A0A-4F1B-B749-1537657042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62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D947-6D8B-4BC8-A185-5C0E35E705D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F6F9A-E2A3-4BD6-9A20-BA44724FEDF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B6DB2A-82B5-4722-9B22-26BD9BB20487}"/>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67ACF9-8FBA-4AF5-A13F-BE446FD97CE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5197433-F88D-402D-B780-79FE492D468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FF64FA-A2BB-43DD-8272-8D05505313AB}"/>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8" name="Footer Placeholder 7">
            <a:extLst>
              <a:ext uri="{FF2B5EF4-FFF2-40B4-BE49-F238E27FC236}">
                <a16:creationId xmlns:a16="http://schemas.microsoft.com/office/drawing/2014/main" id="{982A3825-10AE-4504-82D0-3D838E272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C87D3-E99F-4512-9C51-BC758298F62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30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C44A-BB45-4792-8123-77440A6FF9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B210B-89BE-484F-AA5B-AFD3432694EC}"/>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4" name="Footer Placeholder 3">
            <a:extLst>
              <a:ext uri="{FF2B5EF4-FFF2-40B4-BE49-F238E27FC236}">
                <a16:creationId xmlns:a16="http://schemas.microsoft.com/office/drawing/2014/main" id="{4D560772-7FC8-4BE2-8CCD-9F534D3345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537617-D37D-4743-BC1C-D29CEB60A0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223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B5EC3-E52E-4F7D-84A4-637A867D897E}"/>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3" name="Footer Placeholder 2">
            <a:extLst>
              <a:ext uri="{FF2B5EF4-FFF2-40B4-BE49-F238E27FC236}">
                <a16:creationId xmlns:a16="http://schemas.microsoft.com/office/drawing/2014/main" id="{F7FEF8C1-4CDE-43E4-8102-99FFAA594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4F0D7B-D959-4414-A979-7699D9A77B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48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C615-1B47-4DA0-A0EC-91DC3DA086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B4609D-EDF9-4CC9-B0A5-A63AEB55806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9D2348-B840-4F1C-B287-7821758AC3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A8B5947-4F09-4887-9400-06BEB6392558}"/>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6" name="Footer Placeholder 5">
            <a:extLst>
              <a:ext uri="{FF2B5EF4-FFF2-40B4-BE49-F238E27FC236}">
                <a16:creationId xmlns:a16="http://schemas.microsoft.com/office/drawing/2014/main" id="{05DC82DC-7259-4B8F-858B-51BEC188E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E5CD1-27CB-44DE-A847-9C9C1A173E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95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9D82-0B3B-4382-8280-055EF210294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C17AD-99BA-466B-8D4F-125583E8461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25ACD7A-E0EA-4813-91F2-B32A8C6088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EF355D9-5CEC-46E9-81B2-51C74354DFDF}"/>
              </a:ext>
            </a:extLst>
          </p:cNvPr>
          <p:cNvSpPr>
            <a:spLocks noGrp="1"/>
          </p:cNvSpPr>
          <p:nvPr>
            <p:ph type="dt" sz="half" idx="10"/>
          </p:nvPr>
        </p:nvSpPr>
        <p:spPr/>
        <p:txBody>
          <a:bodyPr/>
          <a:lstStyle/>
          <a:p>
            <a:fld id="{1D8BD707-D9CF-40AE-B4C6-C98DA3205C09}" type="datetimeFigureOut">
              <a:rPr lang="en-US" smtClean="0"/>
              <a:pPr/>
              <a:t>2/25/2021</a:t>
            </a:fld>
            <a:endParaRPr lang="en-US"/>
          </a:p>
        </p:txBody>
      </p:sp>
      <p:sp>
        <p:nvSpPr>
          <p:cNvPr id="6" name="Footer Placeholder 5">
            <a:extLst>
              <a:ext uri="{FF2B5EF4-FFF2-40B4-BE49-F238E27FC236}">
                <a16:creationId xmlns:a16="http://schemas.microsoft.com/office/drawing/2014/main" id="{35317125-E309-4EDE-9E05-46A927F4C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6B25A-EFD9-4B55-97F8-5E3AEEEA62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762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AAEF3-0AB9-4EC2-8074-5EB81DCFDE9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A95935-2978-48AA-9B74-9CBF32E4C6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0FEE9-E5B8-4E3F-ACA3-35063B0C7C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2/25/2021</a:t>
            </a:fld>
            <a:endParaRPr lang="en-US"/>
          </a:p>
        </p:txBody>
      </p:sp>
      <p:sp>
        <p:nvSpPr>
          <p:cNvPr id="5" name="Footer Placeholder 4">
            <a:extLst>
              <a:ext uri="{FF2B5EF4-FFF2-40B4-BE49-F238E27FC236}">
                <a16:creationId xmlns:a16="http://schemas.microsoft.com/office/drawing/2014/main" id="{7FEE5752-BD78-4F87-84F5-A794BB8F72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AD102-DA49-47C0-BE87-6A762DE13C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746316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609851"/>
          </a:xfrm>
        </p:spPr>
        <p:txBody>
          <a:bodyPr>
            <a:noAutofit/>
          </a:bodyPr>
          <a:lstStyle/>
          <a:p>
            <a:r>
              <a:rPr lang="en-US" sz="4800" b="0" i="0" u="none" strike="noStrike" baseline="0" dirty="0">
                <a:latin typeface="TimesNewRoman"/>
              </a:rPr>
              <a:t>Missing Child Identification System using Deep</a:t>
            </a:r>
            <a:br>
              <a:rPr lang="en-US" sz="4800" b="0" i="0" u="none" strike="noStrike" baseline="0" dirty="0">
                <a:latin typeface="TimesNewRoman"/>
              </a:rPr>
            </a:br>
            <a:r>
              <a:rPr lang="en-US" sz="4800" b="0" i="0" u="none" strike="noStrike" baseline="0" dirty="0">
                <a:latin typeface="TimesNewRoman"/>
              </a:rPr>
              <a:t>Learning and Multiclass SVM</a:t>
            </a:r>
            <a:endParaRPr lang="en-US" sz="8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886200"/>
            <a:ext cx="9144000" cy="2971800"/>
          </a:xfrm>
        </p:spPr>
        <p:txBody>
          <a:bodyPr>
            <a:normAutofit/>
          </a:bodyPr>
          <a:lstStyle/>
          <a:p>
            <a:pPr algn="l"/>
            <a:r>
              <a:rPr lang="en-US" sz="2000" b="1" dirty="0">
                <a:solidFill>
                  <a:schemeClr val="tx1"/>
                </a:solidFill>
                <a:latin typeface="Times New Roman" pitchFamily="18" charset="0"/>
                <a:cs typeface="Times New Roman" pitchFamily="18" charset="0"/>
              </a:rPr>
              <a:t>   SUPERVISOR		                 	          BATCH MEMBER</a:t>
            </a:r>
          </a:p>
          <a:p>
            <a:pPr algn="l"/>
            <a:r>
              <a:rPr lang="en-US" sz="2000" b="1"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Name ,	   	</a:t>
            </a:r>
            <a:r>
              <a:rPr lang="en-US" sz="2000" dirty="0">
                <a:latin typeface="Times New Roman" pitchFamily="18" charset="0"/>
                <a:cs typeface="Times New Roman" pitchFamily="18" charset="0"/>
              </a:rPr>
              <a:t>	        	         		Student1 Name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Reg</a:t>
            </a:r>
            <a:r>
              <a:rPr lang="en-US" sz="2000" dirty="0">
                <a:solidFill>
                  <a:schemeClr val="tx1"/>
                </a:solidFill>
                <a:latin typeface="Times New Roman" pitchFamily="18" charset="0"/>
                <a:cs typeface="Times New Roman" pitchFamily="18" charset="0"/>
              </a:rPr>
              <a:t> no)</a:t>
            </a:r>
          </a:p>
          <a:p>
            <a:pPr algn="l"/>
            <a:r>
              <a:rPr lang="en-US" sz="2000" dirty="0">
                <a:solidFill>
                  <a:schemeClr val="tx1"/>
                </a:solidFill>
                <a:latin typeface="Times New Roman" pitchFamily="18" charset="0"/>
                <a:cs typeface="Times New Roman" pitchFamily="18" charset="0"/>
              </a:rPr>
              <a:t>  </a:t>
            </a:r>
            <a:r>
              <a:rPr lang="en-US" sz="2000" dirty="0">
                <a:latin typeface="Times New Roman" pitchFamily="18" charset="0"/>
                <a:cs typeface="Times New Roman" pitchFamily="18" charset="0"/>
              </a:rPr>
              <a:t>Designation</a:t>
            </a:r>
            <a:r>
              <a:rPr lang="en-US" sz="2000" dirty="0">
                <a:solidFill>
                  <a:schemeClr val="tx1"/>
                </a:solidFill>
                <a:latin typeface="Times New Roman" pitchFamily="18" charset="0"/>
                <a:cs typeface="Times New Roman" pitchFamily="18" charset="0"/>
              </a:rPr>
              <a:t>,		               	      	</a:t>
            </a:r>
            <a:r>
              <a:rPr lang="en-US" sz="2000" dirty="0">
                <a:latin typeface="Times New Roman" pitchFamily="18" charset="0"/>
                <a:cs typeface="Times New Roman" pitchFamily="18" charset="0"/>
              </a:rPr>
              <a:t>Student2 Name  (</a:t>
            </a:r>
            <a:r>
              <a:rPr lang="en-US" sz="2000" dirty="0" err="1">
                <a:latin typeface="Times New Roman" pitchFamily="18" charset="0"/>
                <a:cs typeface="Times New Roman" pitchFamily="18" charset="0"/>
              </a:rPr>
              <a:t>Reg</a:t>
            </a:r>
            <a:r>
              <a:rPr lang="en-US" sz="2000" dirty="0">
                <a:latin typeface="Times New Roman" pitchFamily="18" charset="0"/>
                <a:cs typeface="Times New Roman" pitchFamily="18" charset="0"/>
              </a:rPr>
              <a:t> no)</a:t>
            </a:r>
          </a:p>
          <a:p>
            <a:pPr algn="l"/>
            <a:r>
              <a:rPr lang="en-US" sz="16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Department						</a:t>
            </a:r>
            <a:r>
              <a:rPr lang="en-US" sz="2000" dirty="0">
                <a:latin typeface="Times New Roman" pitchFamily="18" charset="0"/>
                <a:cs typeface="Times New Roman" pitchFamily="18" charset="0"/>
              </a:rPr>
              <a:t>Student3 Name  (</a:t>
            </a:r>
            <a:r>
              <a:rPr lang="en-US" sz="2000" dirty="0" err="1">
                <a:latin typeface="Times New Roman" pitchFamily="18" charset="0"/>
                <a:cs typeface="Times New Roman" pitchFamily="18" charset="0"/>
              </a:rPr>
              <a:t>Reg</a:t>
            </a:r>
            <a:r>
              <a:rPr lang="en-US" sz="2000" dirty="0">
                <a:latin typeface="Times New Roman" pitchFamily="18" charset="0"/>
                <a:cs typeface="Times New Roman" pitchFamily="18" charset="0"/>
              </a:rPr>
              <a:t> no)</a:t>
            </a:r>
            <a:endParaRPr lang="en-US" sz="2000" dirty="0">
              <a:solidFill>
                <a:schemeClr val="tx1"/>
              </a:solidFill>
              <a:latin typeface="Times New Roman" pitchFamily="18" charset="0"/>
              <a:cs typeface="Times New Roman" pitchFamily="18" charset="0"/>
            </a:endParaRPr>
          </a:p>
          <a:p>
            <a:pPr algn="l"/>
            <a:r>
              <a:rPr lang="en-US" sz="1600" dirty="0">
                <a:solidFill>
                  <a:schemeClr val="tx1"/>
                </a:solidFill>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l"/>
            <a:endParaRPr lang="en-US" sz="16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8156-3758-41D2-B7E3-D6E10B5F6D3E}"/>
              </a:ext>
            </a:extLst>
          </p:cNvPr>
          <p:cNvSpPr>
            <a:spLocks noGrp="1"/>
          </p:cNvSpPr>
          <p:nvPr>
            <p:ph type="title"/>
          </p:nvPr>
        </p:nvSpPr>
        <p:spPr>
          <a:xfrm>
            <a:off x="761773" y="838200"/>
            <a:ext cx="7765322" cy="609600"/>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LIST OF MODULES</a:t>
            </a:r>
          </a:p>
        </p:txBody>
      </p:sp>
      <p:sp>
        <p:nvSpPr>
          <p:cNvPr id="3" name="Text Placeholder 2">
            <a:extLst>
              <a:ext uri="{FF2B5EF4-FFF2-40B4-BE49-F238E27FC236}">
                <a16:creationId xmlns:a16="http://schemas.microsoft.com/office/drawing/2014/main" id="{838C9FB8-8800-417A-A9E8-433B438CB704}"/>
              </a:ext>
            </a:extLst>
          </p:cNvPr>
          <p:cNvSpPr>
            <a:spLocks noGrp="1"/>
          </p:cNvSpPr>
          <p:nvPr>
            <p:ph type="body" sz="half" idx="2"/>
          </p:nvPr>
        </p:nvSpPr>
        <p:spPr>
          <a:xfrm>
            <a:off x="765766" y="1447800"/>
            <a:ext cx="7612468" cy="2743200"/>
          </a:xfrm>
        </p:spPr>
        <p:txBody>
          <a:bodyPr>
            <a:normAutofit/>
          </a:bodyPr>
          <a:lstStyle/>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Official</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Public</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Identification</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628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0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829D-66A1-4B0A-8BDF-68292315A1A4}"/>
              </a:ext>
            </a:extLst>
          </p:cNvPr>
          <p:cNvSpPr>
            <a:spLocks noGrp="1"/>
          </p:cNvSpPr>
          <p:nvPr>
            <p:ph type="title"/>
          </p:nvPr>
        </p:nvSpPr>
        <p:spPr>
          <a:xfrm>
            <a:off x="4619" y="1066800"/>
            <a:ext cx="9143999" cy="762000"/>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Expected Outcome/Result</a:t>
            </a:r>
            <a:br>
              <a:rPr lang="en-IN" sz="3200" dirty="0">
                <a:effectLst/>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1D5EF9-E550-4866-BBA3-9B06DC8AC5F6}"/>
              </a:ext>
            </a:extLst>
          </p:cNvPr>
          <p:cNvSpPr>
            <a:spLocks noGrp="1"/>
          </p:cNvSpPr>
          <p:nvPr>
            <p:ph idx="1"/>
          </p:nvPr>
        </p:nvSpPr>
        <p:spPr>
          <a:xfrm>
            <a:off x="457200" y="1600200"/>
            <a:ext cx="8077200" cy="4572000"/>
          </a:xfrm>
        </p:spPr>
        <p:txBody>
          <a:bodyPr>
            <a:normAutofit/>
          </a:bodyPr>
          <a:lstStyle/>
          <a:p>
            <a:pPr marL="457200" lvl="1" indent="0">
              <a:buNone/>
            </a:pPr>
            <a:endParaRPr lang="en-US" sz="1400" dirty="0">
              <a:effectLst/>
            </a:endParaRPr>
          </a:p>
          <a:p>
            <a:pPr marL="0" indent="0">
              <a:buNone/>
            </a:pPr>
            <a:endParaRPr 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6557" y="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E73A9BF-0FD4-4752-98BF-AFABFC2143EF}"/>
              </a:ext>
            </a:extLst>
          </p:cNvPr>
          <p:cNvPicPr/>
          <p:nvPr/>
        </p:nvPicPr>
        <p:blipFill>
          <a:blip r:embed="rId3"/>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384028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6781800" cy="685800"/>
          </a:xfrm>
        </p:spPr>
        <p:txBody>
          <a:bodyPr>
            <a:no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381000" y="1676400"/>
            <a:ext cx="8229600" cy="4953000"/>
          </a:xfrm>
        </p:spPr>
        <p:txBody>
          <a:bodyPr>
            <a:normAutofit fontScale="92500" lnSpcReduction="10000"/>
          </a:bodyPr>
          <a:lstStyle/>
          <a:p>
            <a:pPr algn="just"/>
            <a:r>
              <a:rPr lang="en-US" sz="2800" b="0" i="0" u="none" strike="noStrike" baseline="0" dirty="0">
                <a:latin typeface="TimesNewRoman"/>
              </a:rPr>
              <a:t>[1] Y. </a:t>
            </a:r>
            <a:r>
              <a:rPr lang="en-US" sz="2800" b="0" i="0" u="none" strike="noStrike" baseline="0" dirty="0" err="1">
                <a:latin typeface="TimesNewRoman"/>
              </a:rPr>
              <a:t>LeCun</a:t>
            </a:r>
            <a:r>
              <a:rPr lang="en-US" sz="2800" b="0" i="0" u="none" strike="noStrike" baseline="0" dirty="0">
                <a:latin typeface="TimesNewRoman"/>
              </a:rPr>
              <a:t>, Y. </a:t>
            </a:r>
            <a:r>
              <a:rPr lang="en-US" sz="2800" b="0" i="0" u="none" strike="noStrike" baseline="0" dirty="0" err="1">
                <a:latin typeface="TimesNewRoman"/>
              </a:rPr>
              <a:t>Bengio</a:t>
            </a:r>
            <a:r>
              <a:rPr lang="en-US" sz="2800" b="0" i="0" u="none" strike="noStrike" baseline="0" dirty="0">
                <a:latin typeface="TimesNewRoman"/>
              </a:rPr>
              <a:t>, and G. Hinton, "Deep learning", Nature, 521(7553):436–444, 2015.</a:t>
            </a:r>
          </a:p>
          <a:p>
            <a:pPr algn="just"/>
            <a:r>
              <a:rPr lang="es-ES" sz="2800" b="0" i="0" u="none" strike="noStrike" baseline="0" dirty="0">
                <a:latin typeface="TimesNewRoman"/>
              </a:rPr>
              <a:t>[2] O. Deniz, G. Bueno, J. Salido, and F. D. la Torre, "</a:t>
            </a:r>
            <a:r>
              <a:rPr lang="es-ES" sz="2800" b="0" i="0" u="none" strike="noStrike" baseline="0" dirty="0" err="1">
                <a:latin typeface="TimesNewRoman"/>
              </a:rPr>
              <a:t>Face</a:t>
            </a:r>
            <a:r>
              <a:rPr lang="es-ES" sz="2800" b="0" i="0" u="none" strike="noStrike" baseline="0" dirty="0">
                <a:latin typeface="TimesNewRoman"/>
              </a:rPr>
              <a:t> </a:t>
            </a:r>
            <a:r>
              <a:rPr lang="es-ES" sz="2800" b="0" i="0" u="none" strike="noStrike" baseline="0" dirty="0" err="1">
                <a:latin typeface="TimesNewRoman"/>
              </a:rPr>
              <a:t>recognition</a:t>
            </a:r>
            <a:r>
              <a:rPr lang="es-ES" sz="2800" dirty="0">
                <a:latin typeface="TimesNewRoman"/>
              </a:rPr>
              <a:t> </a:t>
            </a:r>
            <a:r>
              <a:rPr lang="en-US" sz="2800" b="0" i="0" u="none" strike="noStrike" baseline="0" dirty="0">
                <a:latin typeface="TimesNewRoman"/>
              </a:rPr>
              <a:t>using histograms of oriented gradients", Pattern Recognition Letters, 32(12):1598–1603, 2011.</a:t>
            </a:r>
          </a:p>
          <a:p>
            <a:pPr algn="just"/>
            <a:r>
              <a:rPr lang="en-US" sz="2800" b="0" i="0" u="none" strike="noStrike" baseline="0" dirty="0">
                <a:latin typeface="TimesNewRoman"/>
              </a:rPr>
              <a:t>[3] C. </a:t>
            </a:r>
            <a:r>
              <a:rPr lang="en-US" sz="2800" b="0" i="0" u="none" strike="noStrike" baseline="0" dirty="0" err="1">
                <a:latin typeface="TimesNewRoman"/>
              </a:rPr>
              <a:t>Geng</a:t>
            </a:r>
            <a:r>
              <a:rPr lang="en-US" sz="2800" b="0" i="0" u="none" strike="noStrike" baseline="0" dirty="0">
                <a:latin typeface="TimesNewRoman"/>
              </a:rPr>
              <a:t> and X. Jiang, "Face recognition using sift features", IEEE International Conference on Image Processing(ICIP), 2009.</a:t>
            </a:r>
          </a:p>
          <a:p>
            <a:pPr algn="just"/>
            <a:r>
              <a:rPr lang="en-US" sz="2800" b="0" i="0" u="none" strike="noStrike" baseline="0" dirty="0">
                <a:latin typeface="TimesNewRoman"/>
              </a:rPr>
              <a:t>[4] Rohit </a:t>
            </a:r>
            <a:r>
              <a:rPr lang="en-US" sz="2800" b="0" i="0" u="none" strike="noStrike" baseline="0" dirty="0" err="1">
                <a:latin typeface="TimesNewRoman"/>
              </a:rPr>
              <a:t>Satle</a:t>
            </a:r>
            <a:r>
              <a:rPr lang="en-US" sz="2800" b="0" i="0" u="none" strike="noStrike" baseline="0" dirty="0">
                <a:latin typeface="TimesNewRoman"/>
              </a:rPr>
              <a:t>, </a:t>
            </a:r>
            <a:r>
              <a:rPr lang="en-US" sz="2800" b="0" i="0" u="none" strike="noStrike" baseline="0" dirty="0" err="1">
                <a:latin typeface="TimesNewRoman"/>
              </a:rPr>
              <a:t>Vishnuprasad</a:t>
            </a:r>
            <a:r>
              <a:rPr lang="en-US" sz="2800" b="0" i="0" u="none" strike="noStrike" baseline="0" dirty="0">
                <a:latin typeface="TimesNewRoman"/>
              </a:rPr>
              <a:t> Poojary, John Abraham, Shilpa </a:t>
            </a:r>
            <a:r>
              <a:rPr lang="en-US" sz="2800" b="0" i="0" u="none" strike="noStrike" baseline="0" dirty="0" err="1">
                <a:latin typeface="TimesNewRoman"/>
              </a:rPr>
              <a:t>Wakode</a:t>
            </a:r>
            <a:r>
              <a:rPr lang="en-US" sz="2800" b="0" i="0" u="none" strike="noStrike" baseline="0" dirty="0">
                <a:latin typeface="TimesNewRoman"/>
              </a:rPr>
              <a:t>, </a:t>
            </a:r>
            <a:r>
              <a:rPr lang="en-US" sz="2800" b="0" i="0" u="none" strike="noStrike" baseline="0" dirty="0">
                <a:latin typeface="Times-Roman"/>
              </a:rPr>
              <a:t>"</a:t>
            </a:r>
            <a:r>
              <a:rPr lang="en-US" sz="2800" b="0" i="0" u="none" strike="noStrike" baseline="0" dirty="0">
                <a:latin typeface="TimesNewRoman"/>
              </a:rPr>
              <a:t>Missing child identification using face recognition system", International Journal of Advanced Engineering and Innovative Technology (IJAEIT), Volume 3 Issue 1 July - August 2016.</a:t>
            </a:r>
            <a:endParaRPr lang="en-US" sz="8000" dirty="0">
              <a:solidFill>
                <a:schemeClr val="tx1"/>
              </a:solidFill>
              <a:latin typeface="Times New Roman" panose="02020603050405020304" pitchFamily="18" charset="0"/>
              <a:cs typeface="Times New Roman" panose="02020603050405020304" pitchFamily="18" charset="0"/>
            </a:endParaRPr>
          </a:p>
          <a:p>
            <a:pPr algn="just"/>
            <a:endParaRPr lang="en-US" sz="8000" dirty="0">
              <a:solidFill>
                <a:schemeClr val="tx1"/>
              </a:solidFill>
            </a:endParaRPr>
          </a:p>
          <a:p>
            <a:pPr algn="just"/>
            <a:endParaRPr lang="en-US" sz="8000" dirty="0">
              <a:solidFill>
                <a:schemeClr val="tx1"/>
              </a:solidFill>
            </a:endParaRPr>
          </a:p>
          <a:p>
            <a:pPr algn="just"/>
            <a:endParaRPr lang="en-US" sz="8000" dirty="0">
              <a:solidFill>
                <a:schemeClr val="tx1"/>
              </a:solidFill>
            </a:endParaRPr>
          </a:p>
          <a:p>
            <a:pPr algn="just"/>
            <a:endParaRPr lang="en-US" sz="8000" dirty="0">
              <a:solidFill>
                <a:schemeClr val="tx1"/>
              </a:solidFill>
            </a:endParaRPr>
          </a:p>
          <a:p>
            <a:pPr algn="just"/>
            <a:endParaRPr lang="en-US" sz="28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628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pPr algn="ctr"/>
            <a:r>
              <a:rPr lang="en-US" sz="4000" b="1" i="1" dirty="0">
                <a:latin typeface="Times New Roman" panose="02020603050405020304" pitchFamily="18" charset="0"/>
                <a:cs typeface="Times New Roman" panose="02020603050405020304" pitchFamily="18" charset="0"/>
              </a:rPr>
              <a:t>THANK YOU</a:t>
            </a:r>
          </a:p>
        </p:txBody>
      </p:sp>
      <p:pic>
        <p:nvPicPr>
          <p:cNvPr id="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1950"/>
            <a:ext cx="6858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ECA-7606-434F-9354-76D42115464C}"/>
              </a:ext>
            </a:extLst>
          </p:cNvPr>
          <p:cNvSpPr>
            <a:spLocks noGrp="1"/>
          </p:cNvSpPr>
          <p:nvPr>
            <p:ph type="title"/>
          </p:nvPr>
        </p:nvSpPr>
        <p:spPr>
          <a:xfrm>
            <a:off x="1752600" y="381000"/>
            <a:ext cx="6702059" cy="685800"/>
          </a:xfrm>
        </p:spPr>
        <p:txBody>
          <a:bodyPr>
            <a:normAutofit fontScale="90000"/>
          </a:bodyPr>
          <a:lstStyle/>
          <a:p>
            <a:pPr algn="ct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CONTENTS OF THE PROJECT</a:t>
            </a:r>
          </a:p>
        </p:txBody>
      </p:sp>
      <p:sp>
        <p:nvSpPr>
          <p:cNvPr id="3" name="Content Placeholder 2">
            <a:extLst>
              <a:ext uri="{FF2B5EF4-FFF2-40B4-BE49-F238E27FC236}">
                <a16:creationId xmlns:a16="http://schemas.microsoft.com/office/drawing/2014/main" id="{C2B60731-E022-40D9-B49D-527C792CA88B}"/>
              </a:ext>
            </a:extLst>
          </p:cNvPr>
          <p:cNvSpPr>
            <a:spLocks noGrp="1"/>
          </p:cNvSpPr>
          <p:nvPr>
            <p:ph idx="1"/>
          </p:nvPr>
        </p:nvSpPr>
        <p:spPr>
          <a:xfrm>
            <a:off x="628648" y="1219200"/>
            <a:ext cx="7886700" cy="5181600"/>
          </a:xfrm>
        </p:spPr>
        <p:txBody>
          <a:bodyPr>
            <a:no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Literature Survey- Min 10 papers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Existing System and Drawbacks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Proposed System  Diagram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Expected Outcome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18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2860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18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85800"/>
            <a:ext cx="7696200" cy="5791200"/>
          </a:xfrm>
        </p:spPr>
        <p:txBody>
          <a:bodyPr>
            <a:normAutofit/>
          </a:bodyPr>
          <a:lstStyle/>
          <a:p>
            <a:pPr algn="ctr"/>
            <a:endParaRPr lang="en-US" sz="4000" b="1" cap="none" dirty="0">
              <a:solidFill>
                <a:schemeClr val="tx1"/>
              </a:solidFill>
              <a:latin typeface="Times New Roman" panose="02020603050405020304" pitchFamily="18" charset="0"/>
              <a:cs typeface="Times New Roman" panose="02020603050405020304" pitchFamily="18" charset="0"/>
            </a:endParaRPr>
          </a:p>
          <a:p>
            <a:pPr algn="ctr"/>
            <a:r>
              <a:rPr lang="en-US" sz="4000" b="1" cap="none" dirty="0">
                <a:solidFill>
                  <a:schemeClr val="tx1"/>
                </a:solidFill>
                <a:latin typeface="Times New Roman" panose="02020603050405020304" pitchFamily="18" charset="0"/>
                <a:cs typeface="Times New Roman" panose="02020603050405020304" pitchFamily="18" charset="0"/>
              </a:rPr>
              <a:t>OBJECTIVE</a:t>
            </a:r>
          </a:p>
          <a:p>
            <a:pPr algn="l"/>
            <a:r>
              <a:rPr lang="en-US" sz="4400" b="1" cap="none" dirty="0">
                <a:solidFill>
                  <a:schemeClr val="tx1"/>
                </a:solidFill>
                <a:latin typeface="Times New Roman" panose="02020603050405020304" pitchFamily="18" charset="0"/>
                <a:cs typeface="Times New Roman" panose="02020603050405020304" pitchFamily="18" charset="0"/>
              </a:rPr>
              <a:t> </a:t>
            </a:r>
            <a:r>
              <a:rPr lang="en-US" sz="2800" b="1" i="0" u="none" strike="noStrike" baseline="0" dirty="0">
                <a:latin typeface="TimesNewRoman"/>
              </a:rPr>
              <a:t>Missing Child Identification System using Deep Learning and Multiclass SVM</a:t>
            </a:r>
            <a:r>
              <a:rPr lang="en-US" sz="4400" b="1" cap="none" dirty="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sz="3600" b="1" dirty="0">
              <a:solidFill>
                <a:schemeClr val="tx1"/>
              </a:solidFill>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57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543800" cy="609600"/>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3077234574"/>
              </p:ext>
            </p:extLst>
          </p:nvPr>
        </p:nvGraphicFramePr>
        <p:xfrm>
          <a:off x="76200" y="914400"/>
          <a:ext cx="8991599" cy="4654705"/>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86045">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266171">
                  <a:extLst>
                    <a:ext uri="{9D8B030D-6E8A-4147-A177-3AD203B41FA5}">
                      <a16:colId xmlns:a16="http://schemas.microsoft.com/office/drawing/2014/main" val="20003"/>
                    </a:ext>
                  </a:extLst>
                </a:gridCol>
                <a:gridCol w="1740868">
                  <a:extLst>
                    <a:ext uri="{9D8B030D-6E8A-4147-A177-3AD203B41FA5}">
                      <a16:colId xmlns:a16="http://schemas.microsoft.com/office/drawing/2014/main" val="20004"/>
                    </a:ext>
                  </a:extLst>
                </a:gridCol>
                <a:gridCol w="1754296">
                  <a:extLst>
                    <a:ext uri="{9D8B030D-6E8A-4147-A177-3AD203B41FA5}">
                      <a16:colId xmlns:a16="http://schemas.microsoft.com/office/drawing/2014/main" val="20005"/>
                    </a:ext>
                  </a:extLst>
                </a:gridCol>
                <a:gridCol w="759819">
                  <a:extLst>
                    <a:ext uri="{9D8B030D-6E8A-4147-A177-3AD203B41FA5}">
                      <a16:colId xmlns:a16="http://schemas.microsoft.com/office/drawing/2014/main" val="20006"/>
                    </a:ext>
                  </a:extLst>
                </a:gridCol>
              </a:tblGrid>
              <a:tr h="914735">
                <a:tc>
                  <a:txBody>
                    <a:bodyPr/>
                    <a:lstStyle/>
                    <a:p>
                      <a:pPr algn="ctr"/>
                      <a:r>
                        <a:rPr lang="en-US" sz="1600" b="1" dirty="0">
                          <a:latin typeface="Times New Roman" panose="02020603050405020304" pitchFamily="18" charset="0"/>
                          <a:cs typeface="Times New Roman" panose="02020603050405020304" pitchFamily="18" charset="0"/>
                        </a:rPr>
                        <a:t>S.NO</a:t>
                      </a:r>
                    </a:p>
                  </a:txBody>
                  <a:tcPr/>
                </a:tc>
                <a:tc>
                  <a:txBody>
                    <a:bodyPr/>
                    <a:lstStyle/>
                    <a:p>
                      <a:pPr algn="ctr"/>
                      <a:r>
                        <a:rPr lang="en-US" sz="1600" b="1" dirty="0">
                          <a:latin typeface="Times New Roman" panose="02020603050405020304" pitchFamily="18" charset="0"/>
                          <a:cs typeface="Times New Roman" panose="02020603050405020304" pitchFamily="18" charset="0"/>
                        </a:rPr>
                        <a:t>TITLE OF    THE PROJECT</a:t>
                      </a: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r>
                        <a:rPr lang="en-US" sz="1600" b="1" baseline="0" dirty="0">
                          <a:latin typeface="Times New Roman" panose="02020603050405020304" pitchFamily="18" charset="0"/>
                          <a:cs typeface="Times New Roman" panose="02020603050405020304" pitchFamily="18" charset="0"/>
                        </a:rPr>
                        <a:t> NAME</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JOURNAL</a:t>
                      </a:r>
                    </a:p>
                  </a:txBody>
                  <a:tcPr/>
                </a:tc>
                <a:tc>
                  <a:txBody>
                    <a:bodyPr/>
                    <a:lstStyle/>
                    <a:p>
                      <a:pPr algn="ctr"/>
                      <a:r>
                        <a:rPr lang="en-US" sz="1600" b="1" dirty="0">
                          <a:latin typeface="Times New Roman" panose="02020603050405020304" pitchFamily="18" charset="0"/>
                          <a:cs typeface="Times New Roman" panose="02020603050405020304" pitchFamily="18" charset="0"/>
                        </a:rPr>
                        <a:t>METHOD AND DESCRIPTION</a:t>
                      </a:r>
                    </a:p>
                  </a:txBody>
                  <a:tcPr/>
                </a:tc>
                <a:tc>
                  <a:txBody>
                    <a:bodyPr/>
                    <a:lstStyle/>
                    <a:p>
                      <a:pPr algn="ctr"/>
                      <a:r>
                        <a:rPr lang="en-US" sz="1600" b="1" dirty="0">
                          <a:latin typeface="Times New Roman" panose="02020603050405020304" pitchFamily="18" charset="0"/>
                          <a:cs typeface="Times New Roman" panose="02020603050405020304" pitchFamily="18" charset="0"/>
                        </a:rPr>
                        <a:t>DRAWBACKS </a:t>
                      </a:r>
                    </a:p>
                  </a:txBody>
                  <a:tcPr/>
                </a:tc>
                <a:tc>
                  <a:txBody>
                    <a:bodyPr/>
                    <a:lstStyle/>
                    <a:p>
                      <a:pPr algn="ctr"/>
                      <a:r>
                        <a:rPr lang="en-US" sz="1600" b="1" dirty="0">
                          <a:latin typeface="Times New Roman" panose="02020603050405020304" pitchFamily="18" charset="0"/>
                          <a:cs typeface="Times New Roman" panose="02020603050405020304" pitchFamily="18" charset="0"/>
                        </a:rPr>
                        <a:t>YEAR</a:t>
                      </a:r>
                      <a:r>
                        <a:rPr lang="en-US" sz="1600" b="1" baseline="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980865">
                <a:tc>
                  <a:txBody>
                    <a:bodyPr/>
                    <a:lstStyle/>
                    <a:p>
                      <a:pPr algn="ctr"/>
                      <a:r>
                        <a:rPr lang="en-US" sz="1600" b="1" dirty="0">
                          <a:latin typeface="Times New Roman" panose="02020603050405020304" pitchFamily="18" charset="0"/>
                          <a:cs typeface="Times New Roman" panose="02020603050405020304" pitchFamily="18" charset="0"/>
                        </a:rPr>
                        <a:t>1.</a:t>
                      </a:r>
                    </a:p>
                  </a:txBody>
                  <a:tcPr/>
                </a:tc>
                <a:tc>
                  <a:txBody>
                    <a:bodyPr/>
                    <a:lstStyle/>
                    <a:p>
                      <a:r>
                        <a:rPr lang="en-US" sz="1350" b="0" i="0" u="none" strike="noStrike" kern="1200" baseline="0" dirty="0">
                          <a:solidFill>
                            <a:schemeClr val="tx1"/>
                          </a:solidFill>
                          <a:latin typeface="+mn-lt"/>
                          <a:ea typeface="+mn-ea"/>
                          <a:cs typeface="+mn-cs"/>
                        </a:rPr>
                        <a:t>Deep learning</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b="0" i="0" u="none" strike="noStrike" kern="1200" baseline="0" dirty="0">
                          <a:solidFill>
                            <a:schemeClr val="tx1"/>
                          </a:solidFill>
                          <a:latin typeface="+mn-lt"/>
                          <a:ea typeface="+mn-ea"/>
                          <a:cs typeface="+mn-cs"/>
                        </a:rPr>
                        <a:t>Y. </a:t>
                      </a:r>
                      <a:r>
                        <a:rPr lang="en-US" sz="1350" b="0" i="0" u="none" strike="noStrike" kern="1200" baseline="0" dirty="0" err="1">
                          <a:solidFill>
                            <a:schemeClr val="tx1"/>
                          </a:solidFill>
                          <a:latin typeface="+mn-lt"/>
                          <a:ea typeface="+mn-ea"/>
                          <a:cs typeface="+mn-cs"/>
                        </a:rPr>
                        <a:t>LeCun</a:t>
                      </a:r>
                      <a:r>
                        <a:rPr lang="en-US" sz="1350" b="0" i="0" u="none" strike="noStrike" kern="1200" baseline="0" dirty="0">
                          <a:solidFill>
                            <a:schemeClr val="tx1"/>
                          </a:solidFill>
                          <a:latin typeface="+mn-lt"/>
                          <a:ea typeface="+mn-ea"/>
                          <a:cs typeface="+mn-cs"/>
                        </a:rPr>
                        <a:t>, Y. </a:t>
                      </a:r>
                      <a:r>
                        <a:rPr lang="en-US" sz="1350" b="0" i="0" u="none" strike="noStrike" kern="1200" baseline="0" dirty="0" err="1">
                          <a:solidFill>
                            <a:schemeClr val="tx1"/>
                          </a:solidFill>
                          <a:latin typeface="+mn-lt"/>
                          <a:ea typeface="+mn-ea"/>
                          <a:cs typeface="+mn-cs"/>
                        </a:rPr>
                        <a:t>Bengio</a:t>
                      </a:r>
                      <a:r>
                        <a:rPr lang="en-US" sz="1350" b="0" i="0" u="none" strike="noStrike" kern="1200" baseline="0" dirty="0">
                          <a:solidFill>
                            <a:schemeClr val="tx1"/>
                          </a:solidFill>
                          <a:latin typeface="+mn-lt"/>
                          <a:ea typeface="+mn-ea"/>
                          <a:cs typeface="+mn-cs"/>
                        </a:rPr>
                        <a:t>, and G. Hinton,</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Nature.com</a:t>
                      </a:r>
                    </a:p>
                  </a:txBody>
                  <a:tcPr/>
                </a:tc>
                <a:tc>
                  <a:txBody>
                    <a:bodyPr/>
                    <a:lstStyle/>
                    <a:p>
                      <a:r>
                        <a:rPr lang="en-US" sz="1350" b="0" i="0" kern="1200" dirty="0">
                          <a:solidFill>
                            <a:schemeClr val="tx1"/>
                          </a:solidFill>
                          <a:effectLst/>
                          <a:latin typeface="+mn-lt"/>
                          <a:ea typeface="+mn-ea"/>
                          <a:cs typeface="+mn-cs"/>
                        </a:rPr>
                        <a:t>Deep learning allows computational models that are composed of multiple processing layers to learn representations of data with multiple levels of abstraction</a:t>
                      </a:r>
                      <a:r>
                        <a:rPr lang="en-US" sz="1800" baseline="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Computation, complexity of the classifier is high. </a:t>
                      </a:r>
                    </a:p>
                  </a:txBody>
                  <a:tcPr/>
                </a:tc>
                <a:tc>
                  <a:txBody>
                    <a:bodyPr/>
                    <a:lstStyle/>
                    <a:p>
                      <a:r>
                        <a:rPr lang="en-US" sz="1800" dirty="0">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10001"/>
                  </a:ext>
                </a:extLst>
              </a:tr>
              <a:tr h="1759105">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r>
                        <a:rPr lang="en-US" sz="1350" b="0" i="0" u="none" strike="noStrike" kern="1200" baseline="0" dirty="0">
                          <a:solidFill>
                            <a:schemeClr val="tx1"/>
                          </a:solidFill>
                          <a:latin typeface="+mn-lt"/>
                          <a:ea typeface="+mn-ea"/>
                          <a:cs typeface="+mn-cs"/>
                        </a:rPr>
                        <a:t>Face recognition</a:t>
                      </a:r>
                    </a:p>
                    <a:p>
                      <a:r>
                        <a:rPr lang="en-US" sz="1350" b="0" i="0" u="none" strike="noStrike" kern="1200" baseline="0" dirty="0">
                          <a:solidFill>
                            <a:schemeClr val="tx1"/>
                          </a:solidFill>
                          <a:latin typeface="+mn-lt"/>
                          <a:ea typeface="+mn-ea"/>
                          <a:cs typeface="+mn-cs"/>
                        </a:rPr>
                        <a:t>using histograms of oriented gradients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s-ES" sz="1350" b="0" i="0" u="none" strike="noStrike" kern="1200" baseline="0" dirty="0">
                          <a:solidFill>
                            <a:schemeClr val="tx1"/>
                          </a:solidFill>
                          <a:latin typeface="+mn-lt"/>
                          <a:ea typeface="+mn-ea"/>
                          <a:cs typeface="+mn-cs"/>
                        </a:rPr>
                        <a:t>O. Deniz, G. Bueno, J. Salido, and F. D. la Torre,</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err="1">
                          <a:latin typeface="Times New Roman" panose="02020603050405020304" pitchFamily="18" charset="0"/>
                          <a:cs typeface="Times New Roman" panose="02020603050405020304" pitchFamily="18" charset="0"/>
                        </a:rPr>
                        <a:t>sciencedirectJournal</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350" b="0" i="0" kern="1200" dirty="0">
                          <a:solidFill>
                            <a:schemeClr val="tx1"/>
                          </a:solidFill>
                          <a:effectLst/>
                          <a:latin typeface="+mn-lt"/>
                          <a:ea typeface="+mn-ea"/>
                          <a:cs typeface="+mn-cs"/>
                        </a:rPr>
                        <a:t>we investigate a simple but powerful approach to make robust use of HOG features for face recognition.</a:t>
                      </a:r>
                      <a:r>
                        <a:rPr lang="en-US" sz="1600" dirty="0">
                          <a:latin typeface="Times New Roman" panose="02020603050405020304" pitchFamily="18" charset="0"/>
                          <a:cs typeface="Times New Roman" panose="02020603050405020304" pitchFamily="18" charset="0"/>
                        </a:rPr>
                        <a:t>.</a:t>
                      </a:r>
                    </a:p>
                  </a:txBody>
                  <a:tcPr/>
                </a:tc>
                <a:tc>
                  <a:txBody>
                    <a:bodyPr/>
                    <a:lstStyle/>
                    <a:p>
                      <a:r>
                        <a:rPr lang="en-US" sz="1600" dirty="0">
                          <a:latin typeface="Times New Roman" panose="02020603050405020304" pitchFamily="18" charset="0"/>
                          <a:cs typeface="Times New Roman" panose="02020603050405020304" pitchFamily="18" charset="0"/>
                        </a:rPr>
                        <a:t>They have only initialized the problem.</a:t>
                      </a:r>
                    </a:p>
                  </a:txBody>
                  <a:tcPr/>
                </a:tc>
                <a:tc>
                  <a:txBody>
                    <a:bodyPr/>
                    <a:lstStyle/>
                    <a:p>
                      <a:r>
                        <a:rPr lang="en-US" sz="1600" dirty="0">
                          <a:latin typeface="Times New Roman" panose="02020603050405020304" pitchFamily="18" charset="0"/>
                          <a:cs typeface="Times New Roman" panose="02020603050405020304" pitchFamily="18" charset="0"/>
                        </a:rPr>
                        <a:t>2011</a:t>
                      </a:r>
                    </a:p>
                  </a:txBody>
                  <a:tcPr/>
                </a:tc>
                <a:extLst>
                  <a:ext uri="{0D108BD9-81ED-4DB2-BD59-A6C34878D82A}">
                    <a16:rowId xmlns:a16="http://schemas.microsoft.com/office/drawing/2014/main" val="10002"/>
                  </a:ext>
                </a:extLst>
              </a:tr>
            </a:tbl>
          </a:graphicData>
        </a:graphic>
      </p:graphicFrame>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624" y="-466725"/>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1195-BF61-4C7D-8737-9BEFC1B1E3EA}"/>
              </a:ext>
            </a:extLst>
          </p:cNvPr>
          <p:cNvSpPr>
            <a:spLocks noGrp="1"/>
          </p:cNvSpPr>
          <p:nvPr>
            <p:ph type="title"/>
          </p:nvPr>
        </p:nvSpPr>
        <p:spPr>
          <a:xfrm>
            <a:off x="508000" y="762000"/>
            <a:ext cx="8229600" cy="762000"/>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21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B06598-7C23-4E02-B688-D182D7CD7AFE}"/>
              </a:ext>
            </a:extLst>
          </p:cNvPr>
          <p:cNvSpPr>
            <a:spLocks noGrp="1"/>
          </p:cNvSpPr>
          <p:nvPr>
            <p:ph idx="1"/>
          </p:nvPr>
        </p:nvSpPr>
        <p:spPr>
          <a:xfrm>
            <a:off x="508000" y="990600"/>
            <a:ext cx="8026400" cy="5334000"/>
          </a:xfrm>
        </p:spPr>
        <p:txBody>
          <a:bodyPr>
            <a:normAutofit fontScale="92500" lnSpcReduction="20000"/>
          </a:bodyPr>
          <a:lstStyle/>
          <a:p>
            <a:pPr algn="just">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Mostly missing child cases are reported to the police. The child missing from one region may be found in another region or another state, for various reasons. So even if a child is found, it is difficult to identify him/her from the reported missing cases. </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 framework and methodology for developing an assistive tool for tracing missing child is described in this paper. </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 idea for maintaining a virtual space is proposed, such that the recent photographs of children given by parents at the time of reporting missing cases is saved in a repository.</a:t>
            </a:r>
          </a:p>
          <a:p>
            <a:pPr marL="0" indent="0">
              <a:buNone/>
            </a:pPr>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04775"/>
            <a:ext cx="57150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99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53E488-5E04-4253-9866-30D298295F84}"/>
              </a:ext>
            </a:extLst>
          </p:cNvPr>
          <p:cNvSpPr>
            <a:spLocks noGrp="1"/>
          </p:cNvSpPr>
          <p:nvPr>
            <p:ph type="subTitle" idx="1"/>
          </p:nvPr>
        </p:nvSpPr>
        <p:spPr>
          <a:xfrm>
            <a:off x="457200" y="381000"/>
            <a:ext cx="8229600" cy="6096000"/>
          </a:xfrm>
        </p:spPr>
        <p:txBody>
          <a:bodyPr>
            <a:normAutofit/>
          </a:bodyPr>
          <a:lstStyle/>
          <a:p>
            <a:pPr marL="342900" indent="-3429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just"/>
            <a:endParaRPr lang="en-US" sz="3200" cap="none" dirty="0">
              <a:solidFill>
                <a:schemeClr val="tx1"/>
              </a:solidFill>
              <a:latin typeface="Times New Roman" panose="02020603050405020304" pitchFamily="18" charset="0"/>
              <a:cs typeface="Times New Roman" panose="02020603050405020304" pitchFamily="18" charset="0"/>
            </a:endParaRPr>
          </a:p>
          <a:p>
            <a:pPr algn="l"/>
            <a:r>
              <a:rPr lang="en-IN" sz="3200" b="1" u="sng" dirty="0"/>
              <a:t>Drawback of the Existing System </a:t>
            </a:r>
          </a:p>
          <a:p>
            <a:pPr algn="just"/>
            <a:r>
              <a:rPr lang="en-US" sz="3200" cap="none" dirty="0">
                <a:solidFill>
                  <a:schemeClr val="tx1"/>
                </a:solidFill>
                <a:latin typeface="Times New Roman" panose="02020603050405020304" pitchFamily="18" charset="0"/>
                <a:cs typeface="Times New Roman" panose="02020603050405020304" pitchFamily="18" charset="0"/>
              </a:rPr>
              <a:t>But unfortunately a large number of children go missing every year in India due to various reasons including abduction or kidnapping, run-away children, trafficked children and lost children. A deeply disturbing fact about India’s missing children is that while on an average 174 children go missing every day, half of them remain untraced.</a:t>
            </a:r>
          </a:p>
          <a:p>
            <a:pPr algn="just">
              <a:lnSpc>
                <a:spcPct val="150000"/>
              </a:lnSpc>
            </a:pPr>
            <a:endParaRPr lang="en-US" dirty="0">
              <a:solidFill>
                <a:schemeClr val="tx1"/>
              </a:solidFill>
              <a:cs typeface="Times New Roman" panose="02020603050405020304" pitchFamily="18" charset="0"/>
            </a:endParaRPr>
          </a:p>
          <a:p>
            <a:pPr marL="457200" indent="-457200" algn="just">
              <a:buFont typeface="Wingdings" panose="05000000000000000000" pitchFamily="2" charset="2"/>
              <a:buChar char="Ø"/>
            </a:pPr>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5805"/>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58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DEB-8ECC-47D6-95A1-50CF99E142FD}"/>
              </a:ext>
            </a:extLst>
          </p:cNvPr>
          <p:cNvSpPr>
            <a:spLocks noGrp="1"/>
          </p:cNvSpPr>
          <p:nvPr>
            <p:ph type="ctrTitle"/>
          </p:nvPr>
        </p:nvSpPr>
        <p:spPr>
          <a:xfrm>
            <a:off x="685800" y="838200"/>
            <a:ext cx="7772400" cy="381000"/>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PROBLEM DEFINITION</a:t>
            </a:r>
          </a:p>
        </p:txBody>
      </p:sp>
      <p:sp>
        <p:nvSpPr>
          <p:cNvPr id="3" name="Subtitle 2">
            <a:extLst>
              <a:ext uri="{FF2B5EF4-FFF2-40B4-BE49-F238E27FC236}">
                <a16:creationId xmlns:a16="http://schemas.microsoft.com/office/drawing/2014/main" id="{C8CB2EC9-EAB1-4795-9CDA-28D5E4E3388D}"/>
              </a:ext>
            </a:extLst>
          </p:cNvPr>
          <p:cNvSpPr>
            <a:spLocks noGrp="1"/>
          </p:cNvSpPr>
          <p:nvPr>
            <p:ph type="subTitle" idx="1"/>
          </p:nvPr>
        </p:nvSpPr>
        <p:spPr>
          <a:xfrm>
            <a:off x="533400" y="1524000"/>
            <a:ext cx="8077200" cy="4953000"/>
          </a:xfrm>
        </p:spPr>
        <p:txBody>
          <a:bodyPr/>
          <a:lstStyle/>
          <a:p>
            <a:pPr marL="457200" indent="-457200" algn="just">
              <a:buFont typeface="Wingdings" panose="05000000000000000000" pitchFamily="2" charset="2"/>
              <a:buChar char="Ø"/>
            </a:pPr>
            <a:r>
              <a:rPr lang="en-US" sz="3200" cap="none" dirty="0">
                <a:solidFill>
                  <a:schemeClr val="tx1"/>
                </a:solidFill>
                <a:latin typeface="Times New Roman" panose="02020603050405020304" pitchFamily="18" charset="0"/>
                <a:cs typeface="Times New Roman" panose="02020603050405020304" pitchFamily="18" charset="0"/>
              </a:rPr>
              <a:t>missing child identification which combines facial feature extraction based on deep learning and matching based on support vector machine. The proposed system utilizes face recognition for missing child identification. This is to help authorities and parents in missing child investigation.</a:t>
            </a:r>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51870"/>
            <a:ext cx="5715000"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40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CD1D-03E4-4DAF-8861-E903A02864EE}"/>
              </a:ext>
            </a:extLst>
          </p:cNvPr>
          <p:cNvSpPr>
            <a:spLocks noGrp="1"/>
          </p:cNvSpPr>
          <p:nvPr>
            <p:ph type="title"/>
          </p:nvPr>
        </p:nvSpPr>
        <p:spPr>
          <a:xfrm>
            <a:off x="457200" y="609600"/>
            <a:ext cx="8229600" cy="838200"/>
          </a:xfrm>
        </p:spPr>
        <p:txBody>
          <a:bodyPr>
            <a:normAutofit/>
          </a:bodyPr>
          <a:lstStyle/>
          <a:p>
            <a:pPr algn="ctr"/>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64D00F5-E7FD-46FD-9BCC-75961E0B5680}"/>
              </a:ext>
            </a:extLst>
          </p:cNvPr>
          <p:cNvSpPr>
            <a:spLocks noGrp="1"/>
          </p:cNvSpPr>
          <p:nvPr>
            <p:ph idx="1"/>
          </p:nvPr>
        </p:nvSpPr>
        <p:spPr>
          <a:xfrm>
            <a:off x="457200" y="1295400"/>
            <a:ext cx="8229600" cy="5257800"/>
          </a:xfrm>
        </p:spPr>
        <p:txBody>
          <a:bodyPr>
            <a:normAutofit/>
          </a:bodyPr>
          <a:lstStyle/>
          <a:p>
            <a:pPr marL="0" indent="0" algn="just">
              <a:buNone/>
            </a:pPr>
            <a:r>
              <a:rPr lang="en-US" sz="2800" dirty="0"/>
              <a:t>Whenever public uploads photo of a suspected child, the system generates template vector of the facial features from the uploaded photo. </a:t>
            </a:r>
          </a:p>
          <a:p>
            <a:pPr marL="0" indent="0" algn="just">
              <a:buNone/>
            </a:pPr>
            <a:endParaRPr lang="en-US" sz="2800" dirty="0"/>
          </a:p>
          <a:p>
            <a:pPr marL="0" indent="0" algn="just">
              <a:buNone/>
            </a:pPr>
            <a:r>
              <a:rPr lang="en-US" sz="2800" dirty="0"/>
              <a:t>If a matching is found in the repository, the system displays the most matched photo and pushes a message to the concerned Officer portal or SMSs the alert message of matching child. Similarly the Officer can check for any matching with the database at any time using the proposed system.</a:t>
            </a:r>
            <a:endParaRPr lang="en-IN" sz="28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66675"/>
            <a:ext cx="5715000" cy="857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56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A47A-A1AC-4997-A62B-079001ED19D8}"/>
              </a:ext>
            </a:extLst>
          </p:cNvPr>
          <p:cNvSpPr>
            <a:spLocks noGrp="1"/>
          </p:cNvSpPr>
          <p:nvPr>
            <p:ph type="title"/>
          </p:nvPr>
        </p:nvSpPr>
        <p:spPr>
          <a:xfrm>
            <a:off x="685346" y="457200"/>
            <a:ext cx="7765322" cy="838200"/>
          </a:xfrm>
        </p:spPr>
        <p:txBody>
          <a:bodyPr>
            <a:normAutofit/>
          </a:bodyPr>
          <a:lstStyle/>
          <a:p>
            <a:pPr algn="ctr"/>
            <a:r>
              <a:rPr lang="en-US" b="1" dirty="0">
                <a:latin typeface="Times New Roman" panose="02020603050405020304" pitchFamily="18" charset="0"/>
                <a:cs typeface="Times New Roman" panose="02020603050405020304" pitchFamily="18" charset="0"/>
              </a:rPr>
              <a:t>ARCHITECTURE DIAGRAM</a:t>
            </a:r>
          </a:p>
        </p:txBody>
      </p:sp>
      <p:sp>
        <p:nvSpPr>
          <p:cNvPr id="3" name="Text Placeholder 2">
            <a:extLst>
              <a:ext uri="{FF2B5EF4-FFF2-40B4-BE49-F238E27FC236}">
                <a16:creationId xmlns:a16="http://schemas.microsoft.com/office/drawing/2014/main" id="{71BCD9ED-4949-4453-AB9A-DAEDD58D0639}"/>
              </a:ext>
            </a:extLst>
          </p:cNvPr>
          <p:cNvSpPr>
            <a:spLocks noGrp="1"/>
          </p:cNvSpPr>
          <p:nvPr>
            <p:ph type="body" sz="half" idx="2"/>
          </p:nvPr>
        </p:nvSpPr>
        <p:spPr>
          <a:xfrm>
            <a:off x="685347" y="1143000"/>
            <a:ext cx="7849053" cy="5257800"/>
          </a:xfrm>
        </p:spPr>
        <p:txBody>
          <a:bodyPr/>
          <a:lstStyle/>
          <a:p>
            <a:endParaRPr lang="en-US" dirty="0"/>
          </a:p>
        </p:txBody>
      </p:sp>
      <p:pic>
        <p:nvPicPr>
          <p:cNvPr id="6"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04775"/>
            <a:ext cx="65532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2576A51-8D50-4F26-8410-3C10F9832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75" y="1771650"/>
            <a:ext cx="4362450" cy="3314700"/>
          </a:xfrm>
          <a:prstGeom prst="rect">
            <a:avLst/>
          </a:prstGeom>
        </p:spPr>
      </p:pic>
    </p:spTree>
    <p:extLst>
      <p:ext uri="{BB962C8B-B14F-4D97-AF65-F5344CB8AC3E}">
        <p14:creationId xmlns:p14="http://schemas.microsoft.com/office/powerpoint/2010/main" val="190350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4343</TotalTime>
  <Words>689</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Times New Roman</vt:lpstr>
      <vt:lpstr>TimesNewRoman</vt:lpstr>
      <vt:lpstr>Times-Roman</vt:lpstr>
      <vt:lpstr>Wingdings</vt:lpstr>
      <vt:lpstr>Office Theme</vt:lpstr>
      <vt:lpstr>Missing Child Identification System using Deep Learning and Multiclass SVM</vt:lpstr>
      <vt:lpstr> CONTENTS OF THE PROJECT</vt:lpstr>
      <vt:lpstr>PowerPoint Presentation</vt:lpstr>
      <vt:lpstr>LITERATURE SURVEY</vt:lpstr>
      <vt:lpstr>EXISTING SYSTEM</vt:lpstr>
      <vt:lpstr>PowerPoint Presentation</vt:lpstr>
      <vt:lpstr>PROBLEM DEFINITION</vt:lpstr>
      <vt:lpstr>PROPOSED SYSTEM</vt:lpstr>
      <vt:lpstr>ARCHITECTURE DIAGRAM</vt:lpstr>
      <vt:lpstr> LIST OF MODULES</vt:lpstr>
      <vt:lpstr>Expected Outcome/Result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Venkat</cp:lastModifiedBy>
  <cp:revision>437</cp:revision>
  <dcterms:created xsi:type="dcterms:W3CDTF">2006-08-16T00:00:00Z</dcterms:created>
  <dcterms:modified xsi:type="dcterms:W3CDTF">2021-02-25T03:04:05Z</dcterms:modified>
</cp:coreProperties>
</file>