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257" r:id="rId2"/>
    <p:sldId id="29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291" r:id="rId54"/>
    <p:sldId id="290" r:id="rId55"/>
  </p:sldIdLst>
  <p:sldSz cx="12192000" cy="6858000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A116"/>
    <a:srgbClr val="E57A05"/>
    <a:srgbClr val="020202"/>
    <a:srgbClr val="10BC62"/>
    <a:srgbClr val="CC3300"/>
    <a:srgbClr val="AF7221"/>
    <a:srgbClr val="11C923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20658-6F16-4BF8-BF7C-F72C433390E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3FC7E-6357-41FD-B20B-DCA1BBD35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0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A87125-DED9-43E2-8A87-B83A8DE4441B}" type="slidenum">
              <a:rPr lang="en-US" altLang="en-US" sz="1200" i="0" u="none"/>
              <a:pPr eaLnBrk="1" hangingPunct="1"/>
              <a:t>1</a:t>
            </a:fld>
            <a:endParaRPr lang="en-US" altLang="en-US" sz="1200" i="0" u="non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555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50C07-549C-45D6-B05A-36AC70534E5E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4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E8298-AC0C-4AC7-AA0D-DD7C90574AE1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5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0260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0EF93-A7D6-49C8-B4AE-DB60FE32743A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6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08CD0-17F3-42BE-9C65-28CF0E2AC194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FF00F-8DCB-469D-9E79-2564000A7B82}" type="datetime1">
              <a:rPr lang="en-US" smtClean="0"/>
              <a:t>12/9/2017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0148E-35F3-4E5E-BA68-BD5263136C36}" type="datetime1">
              <a:rPr lang="en-US" smtClean="0"/>
              <a:t>12/9/2017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77353A-6D46-443D-9BF9-59236A20E330}" type="datetime1">
              <a:rPr lang="en-US" smtClean="0"/>
              <a:t>12/9/2017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7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551007-7E8E-4BF0-B00B-381C12F60887}" type="datetime1">
              <a:rPr lang="en-US" smtClean="0"/>
              <a:t>12/9/2017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C80D0-1E00-42E8-BA30-7DAB74022F72}" type="datetime1">
              <a:rPr lang="en-US" smtClean="0"/>
              <a:t>12/9/2017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3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E2F76-C5BB-4133-8D5A-793BAECC6177}" type="datetime1">
              <a:rPr lang="en-US" smtClean="0"/>
              <a:t>12/9/2017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7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bluebackgorun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Introduction to Java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i="0" u="none"/>
            </a:lvl1pPr>
          </a:lstStyle>
          <a:p>
            <a:fld id="{379864D9-D9FF-4164-8E72-8562E8089204}" type="datetime1">
              <a:rPr lang="en-US" smtClean="0"/>
              <a:t>12/9/2017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u="none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u="none"/>
            </a:lvl1pPr>
          </a:lstStyle>
          <a:p>
            <a:fld id="{CB3966BC-8B8D-4F42-BECA-90C48EA3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8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E106EC84-AACE-4D5E-B8E0-968D0E87C655}" type="datetime3">
              <a:rPr lang="en-US" sz="1400" i="0" u="none">
                <a:latin typeface="+mn-lt"/>
              </a:rPr>
              <a:pPr algn="l">
                <a:defRPr/>
              </a:pPr>
              <a:t>9 December 2017</a:t>
            </a:fld>
            <a:endParaRPr lang="en-US" sz="1400" i="0" u="none" dirty="0">
              <a:latin typeface="+mn-lt"/>
            </a:endParaRPr>
          </a:p>
        </p:txBody>
      </p:sp>
      <p:sp>
        <p:nvSpPr>
          <p:cNvPr id="6" name="Footer Placeholder 5"/>
          <p:cNvSpPr txBox="1">
            <a:spLocks noGrp="1" noChangeArrowheads="1"/>
          </p:cNvSpPr>
          <p:nvPr/>
        </p:nvSpPr>
        <p:spPr bwMode="auto">
          <a:xfrm>
            <a:off x="4648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400" i="0" u="none">
                <a:latin typeface="+mn-lt"/>
              </a:rPr>
              <a:t>www.snipe.co.in</a:t>
            </a:r>
          </a:p>
        </p:txBody>
      </p:sp>
      <p:sp>
        <p:nvSpPr>
          <p:cNvPr id="7" name="Slide Number Placeholder 6"/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B31F55-C05D-4D82-ABB4-5579FD8A114C}" type="slidenum">
              <a:rPr lang="en-US" altLang="en-US" sz="1400" i="0" u="none"/>
              <a:pPr eaLnBrk="1" hangingPunct="1"/>
              <a:t>1</a:t>
            </a:fld>
            <a:endParaRPr lang="en-US" altLang="en-US" sz="1400" i="0" u="none"/>
          </a:p>
        </p:txBody>
      </p:sp>
      <p:pic>
        <p:nvPicPr>
          <p:cNvPr id="2053" name="Picture 3" descr="Ppt_B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189" y="0"/>
            <a:ext cx="1223118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3"/>
          <p:cNvSpPr txBox="1">
            <a:spLocks noChangeArrowheads="1"/>
          </p:cNvSpPr>
          <p:nvPr/>
        </p:nvSpPr>
        <p:spPr bwMode="auto">
          <a:xfrm>
            <a:off x="6265365" y="5882231"/>
            <a:ext cx="5356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0" u="none" dirty="0" smtClean="0">
                <a:solidFill>
                  <a:schemeClr val="bg2"/>
                </a:solidFill>
              </a:rPr>
              <a:t>SNIPE TEAM</a:t>
            </a:r>
            <a:endParaRPr lang="en-US" altLang="en-US" sz="2000" b="1" i="0" u="none" dirty="0">
              <a:solidFill>
                <a:schemeClr val="bg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2E02-F2F8-451C-A4FA-4395E4B99F2C}" type="datetime1">
              <a:rPr lang="en-US" smtClean="0"/>
              <a:t>12/9/2017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64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5" y="1195251"/>
            <a:ext cx="11818960" cy="414102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When you’re working with a Centralized Version Control System, your workflow for adding a new feature or fixing a bug in your project will usually look something like this: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Pull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down any changes other people have made from the central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server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Make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your changes, and make sure they work properly.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Commit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your changes to the central server, so other programmers can see them.</a:t>
            </a:r>
          </a:p>
          <a:p>
            <a:endParaRPr lang="en-US" dirty="0">
              <a:solidFill>
                <a:schemeClr val="bg1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D621-0C9A-40BE-9B64-8DBAF7A328D4}" type="datetime1">
              <a:rPr lang="en-US" smtClean="0"/>
              <a:t>12/9/2017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10</a:t>
            </a:fld>
            <a:endParaRPr lang="en-US"/>
          </a:p>
        </p:txBody>
      </p:sp>
      <p:pic>
        <p:nvPicPr>
          <p:cNvPr id="18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3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878286" y="-3"/>
            <a:ext cx="6313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CVCS WORKFLOW</a:t>
            </a:r>
            <a:endParaRPr lang="en-US" sz="22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98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495700"/>
            <a:ext cx="10972800" cy="37004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Merging 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of files or code is difficult.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 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single point of failure i.e., failure of the central server.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Remote 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Server commits slow while transferring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Unsolicited 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changes that may break your project.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2873-A4D1-473B-B48D-137E60B7DF13}" type="datetime1">
              <a:rPr lang="en-US" smtClean="0"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 flipH="1">
            <a:off x="9104812" y="52249"/>
            <a:ext cx="2429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DEMERITS</a:t>
            </a:r>
            <a:endParaRPr lang="en-US" sz="20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7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8539"/>
            <a:ext cx="10972800" cy="3700463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accent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Distributed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Version Control System (DVCS)  is a form of version control that allows software developers to work on a given project without requiring them to share a common network.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accent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Distributed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version control takes a peer to peer approach.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accent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It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synchronizes repositories by exchanging patches (sets of changes) from peer to peer.</a:t>
            </a:r>
          </a:p>
          <a:p>
            <a:pPr marL="0" indent="0" algn="just">
              <a:buNone/>
            </a:pPr>
            <a:endParaRPr lang="en-US" sz="2600" dirty="0">
              <a:solidFill>
                <a:schemeClr val="bg1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EBCD-41F3-43B1-A98A-2749AE4C634B}" type="datetime1">
              <a:rPr lang="en-US" smtClean="0"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12</a:t>
            </a:fld>
            <a:endParaRPr lang="en-US"/>
          </a:p>
        </p:txBody>
      </p:sp>
      <p:pic>
        <p:nvPicPr>
          <p:cNvPr id="14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 flipH="1">
            <a:off x="5760720" y="91438"/>
            <a:ext cx="613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DISTRIBUTED VERSION CONTROL SYSTEM</a:t>
            </a:r>
            <a:endParaRPr lang="en-US" sz="20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7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Don’t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require any common network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DVCS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is fast because it not rely on central server.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In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Implicit Backup, data present on any client side mirrors the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repository, hence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it can be used in the event of a crash or disk corruption.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Security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is more. It uses a common cryptographic hash function called secure hash function.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Easy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to create branches because DVCS is branch management system.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F81E-EEF8-4B48-A718-7A342523E9F5}" type="datetime1">
              <a:rPr lang="en-US" smtClean="0"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6091" y="6190635"/>
            <a:ext cx="2844800" cy="476250"/>
          </a:xfrm>
        </p:spPr>
        <p:txBody>
          <a:bodyPr/>
          <a:lstStyle/>
          <a:p>
            <a:fld id="{CB3966BC-8B8D-4F42-BECA-90C48EA3D957}" type="slidenum">
              <a:rPr lang="en-US" smtClean="0"/>
              <a:t>13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8876211" y="104501"/>
            <a:ext cx="2841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ADVANTAGES</a:t>
            </a:r>
            <a:endParaRPr lang="en-US" sz="20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3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5067"/>
            <a:ext cx="10972800" cy="37004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Local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Repository – it is a private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workplace.</a:t>
            </a:r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Working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Directory – the place where files are checked out.</a:t>
            </a:r>
          </a:p>
          <a:p>
            <a:pPr marL="395288" indent="-395288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Blob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– stands for Binary Large Object. Each version of a file is 	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         		represented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by blob.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Tree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- Tree is an object, which represents a directory. It holds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    		blobs as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well as other sub-directories.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Revision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- Revision represents the version of the source code.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		 Revisions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in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are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represented by commits.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Tags – It assigns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a meaningful name with a specific version in the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      		repository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It is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immutable.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B8B8-D941-4524-A01A-2BD2943DDE43}" type="datetime1">
              <a:rPr lang="en-US" smtClean="0"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14</a:t>
            </a:fld>
            <a:endParaRPr lang="en-US"/>
          </a:p>
        </p:txBody>
      </p:sp>
      <p:pic>
        <p:nvPicPr>
          <p:cNvPr id="14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477798" y="78375"/>
            <a:ext cx="3291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DVCS TERMINOLOGY</a:t>
            </a:r>
            <a:endParaRPr lang="en-US" sz="22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3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 is a version control system for tracking changes in computer files and coordinating work on those files among multiple people.</a:t>
            </a:r>
          </a:p>
          <a:p>
            <a:pPr marL="0" indent="0">
              <a:buNone/>
            </a:pPr>
            <a:endParaRPr lang="en-US" altLang="zh-TW" sz="24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 sz="2400" b="1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Three </a:t>
            </a:r>
            <a:r>
              <a:rPr lang="en-US" altLang="zh-TW" sz="2400" b="1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trees of </a:t>
            </a:r>
            <a:r>
              <a:rPr lang="en-US" altLang="zh-TW" sz="24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GIT:</a:t>
            </a:r>
            <a:endParaRPr lang="en-US" altLang="zh-TW" sz="24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4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HEAD</a:t>
            </a:r>
            <a:endParaRPr lang="zh-TW" altLang="en-US" sz="2400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TW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last </a:t>
            </a:r>
            <a:r>
              <a:rPr lang="en-US" altLang="zh-TW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commit snapshot, next parent  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4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Index</a:t>
            </a:r>
            <a:endParaRPr lang="en-US" altLang="zh-TW" sz="2400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TW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Proposed </a:t>
            </a:r>
            <a:r>
              <a:rPr lang="en-US" altLang="zh-TW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next commit snapshot  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4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Working </a:t>
            </a:r>
            <a:r>
              <a:rPr lang="en-US" altLang="zh-TW" sz="24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directory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TW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Sandbox</a:t>
            </a:r>
            <a:endParaRPr lang="en-US" altLang="zh-TW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33" y="2784868"/>
            <a:ext cx="4203387" cy="345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E42B-E6A7-4D36-8C7F-3B55A4D9B172}" type="datetime1">
              <a:rPr lang="en-US" smtClean="0"/>
              <a:t>12/9/2017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15</a:t>
            </a:fld>
            <a:endParaRPr lang="en-US"/>
          </a:p>
        </p:txBody>
      </p:sp>
      <p:pic>
        <p:nvPicPr>
          <p:cNvPr id="15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64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634549" y="51664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GETTING</a:t>
            </a:r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STARTED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7672" y="1464346"/>
            <a:ext cx="11104728" cy="391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3000" i="0" u="none" kern="0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 Init a repo </a:t>
            </a:r>
            <a:r>
              <a:rPr lang="en-US" altLang="zh-TW" sz="3000" i="0" u="none" kern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– To initialize the repository in GIT : Git init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600" i="0" u="none" kern="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2600" i="0" u="none" kern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Edit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600" i="0" u="none" kern="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2600" i="0" u="none" kern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Stage the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600" i="0" u="none" kern="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2600" i="0" u="none" kern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Review your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600" i="0" u="none" kern="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2600" i="0" u="none" kern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Commit the changes</a:t>
            </a:r>
            <a:endParaRPr lang="zh-TW" altLang="en-US" sz="2600" i="0" u="none" kern="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FontTx/>
              <a:buNone/>
            </a:pPr>
            <a:endParaRPr lang="en-US" i="0" u="none" kern="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C6EC-110E-4B06-B981-488E8B132F99}" type="datetime1">
              <a:rPr lang="en-US" smtClean="0"/>
              <a:t>12/9/2017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16</a:t>
            </a:fld>
            <a:endParaRPr lang="en-US"/>
          </a:p>
        </p:txBody>
      </p:sp>
      <p:pic>
        <p:nvPicPr>
          <p:cNvPr id="18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477794" y="65312"/>
            <a:ext cx="344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WORKFLOW OF GIT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 sz="2800" dirty="0" smtClean="0">
                <a:latin typeface="Comic Sans MS" panose="030F0702030302020204" pitchFamily="66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 basic workflow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 Edit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Stage the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Review your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Commit the changes</a:t>
            </a:r>
            <a:endParaRPr lang="zh-TW" alt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TW" i="0" u="none" kern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 Use your favorite editor</a:t>
            </a:r>
            <a:endParaRPr lang="zh-TW" altLang="en-US" i="0" u="none" kern="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6" y="2407924"/>
            <a:ext cx="3167063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485" y="4075612"/>
            <a:ext cx="4212356" cy="308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0C930B75-EEEA-4356-93A2-4291CDCD02A5}" type="slidenum">
              <a:rPr lang="zh-TW" altLang="en-US">
                <a:solidFill>
                  <a:schemeClr val="accent6"/>
                </a:solidFill>
              </a:rPr>
              <a:pPr/>
              <a:t>17</a:t>
            </a:fld>
            <a:endParaRPr lang="en-US" altLang="zh-TW">
              <a:solidFill>
                <a:schemeClr val="accent6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A172-9025-4B29-85C0-8FAF288E823C}" type="datetime1">
              <a:rPr lang="en-US" smtClean="0">
                <a:solidFill>
                  <a:schemeClr val="accent6"/>
                </a:solidFill>
              </a:rPr>
              <a:t>12/9/2017</a:t>
            </a:fld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17" name="Picture 5" descr="Ppt_B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634549" y="65312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GETTING</a:t>
            </a:r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STARTED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2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73462" y="1391196"/>
            <a:ext cx="5384800" cy="45259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 dirty="0" smtClean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 basic workflow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Edit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Stage the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Review your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Commit the changes</a:t>
            </a:r>
            <a:endParaRPr lang="zh-TW" alt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657659" y="1674339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zh-TW" i="0" u="none" kern="0" dirty="0" smtClean="0">
                <a:latin typeface="Comic Sans MS" panose="030F0702030302020204" pitchFamily="66" charset="0"/>
              </a:rPr>
              <a:t> </a:t>
            </a:r>
            <a:r>
              <a:rPr lang="en-US" altLang="zh-TW" i="0" u="none" kern="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Git add filename</a:t>
            </a:r>
            <a:endParaRPr lang="zh-TW" altLang="en-US" i="0" u="none" kern="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82" y="3918857"/>
            <a:ext cx="3388631" cy="2939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06" y="2257198"/>
            <a:ext cx="4983388" cy="412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79B49D9A-BC28-411E-BC8D-A8A99E9AA683}" type="slidenum">
              <a:rPr lang="zh-TW" altLang="en-US">
                <a:solidFill>
                  <a:schemeClr val="accent6"/>
                </a:solidFill>
              </a:rPr>
              <a:pPr/>
              <a:t>18</a:t>
            </a:fld>
            <a:endParaRPr lang="en-US" altLang="zh-TW">
              <a:solidFill>
                <a:schemeClr val="accent6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BBEF-018F-4E2D-9AE9-5FE827637A08}" type="datetime1">
              <a:rPr lang="en-US" smtClean="0">
                <a:solidFill>
                  <a:schemeClr val="accent6"/>
                </a:solidFill>
              </a:rPr>
              <a:t>12/9/2017</a:t>
            </a:fld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19" name="Picture 5" descr="Ppt_B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425543" y="65312"/>
            <a:ext cx="350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GETTING STARTED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82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54669"/>
            <a:ext cx="5384800" cy="45259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A basic workflow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Edit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Stage the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 Review your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Commit the changes</a:t>
            </a:r>
            <a:endParaRPr lang="zh-TW" altLang="en-US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567487" y="1254669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zh-TW" i="0" u="none" kern="0" dirty="0" smtClean="0">
                <a:latin typeface="Comic Sans MS" panose="030F0702030302020204" pitchFamily="66" charset="0"/>
              </a:rPr>
              <a:t> </a:t>
            </a:r>
            <a:r>
              <a:rPr lang="en-US" altLang="zh-TW" i="0" u="none" kern="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Git status</a:t>
            </a:r>
            <a:endParaRPr lang="zh-TW" altLang="en-US" i="0" u="none" kern="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60" y="3821522"/>
            <a:ext cx="3505795" cy="289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7" y="2137048"/>
            <a:ext cx="4645025" cy="421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C29CC40C-7B68-4167-8E57-040E9044885C}" type="slidenum">
              <a:rPr lang="zh-TW" altLang="en-US">
                <a:solidFill>
                  <a:schemeClr val="accent6"/>
                </a:solidFill>
              </a:rPr>
              <a:pPr/>
              <a:t>19</a:t>
            </a:fld>
            <a:endParaRPr lang="en-US" altLang="zh-TW">
              <a:solidFill>
                <a:schemeClr val="accent6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EE46-0C23-4460-BAC9-A6CF2722BE01}" type="datetime1">
              <a:rPr lang="en-US" smtClean="0">
                <a:solidFill>
                  <a:schemeClr val="accent6"/>
                </a:solidFill>
              </a:rPr>
              <a:t>12/9/2017</a:t>
            </a:fld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21" name="Picture 5" descr="Ppt_B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03920" y="65312"/>
            <a:ext cx="342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GETTING STARTED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2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9" y="2830747"/>
            <a:ext cx="3624242" cy="33208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02020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</p:pic>
      <p:sp>
        <p:nvSpPr>
          <p:cNvPr id="14" name="TextBox 13"/>
          <p:cNvSpPr txBox="1"/>
          <p:nvPr/>
        </p:nvSpPr>
        <p:spPr>
          <a:xfrm>
            <a:off x="7967180" y="1510401"/>
            <a:ext cx="2320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GitHub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183" y="2830747"/>
            <a:ext cx="3790112" cy="33208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2092713" y="1510401"/>
            <a:ext cx="138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0" u="none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50968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65067"/>
            <a:ext cx="5384800" cy="45259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 sz="2800" dirty="0" smtClean="0">
                <a:latin typeface="Comic Sans MS" panose="030F0702030302020204" pitchFamily="66" charset="0"/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A basic workflow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Edit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Stage the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Review your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 Commit the changes</a:t>
            </a:r>
            <a:endParaRPr lang="zh-TW" altLang="en-US" dirty="0" smtClean="0">
              <a:solidFill>
                <a:srgbClr val="EEA116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1" i="0" u="none" kern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           Git commit</a:t>
            </a:r>
            <a:endParaRPr lang="zh-TW" altLang="en-US" b="1" i="0" u="none" kern="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943" y="2151381"/>
            <a:ext cx="4717143" cy="444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D740087C-4F3C-4BFC-AEC2-838A8DCA4143}" type="slidenum">
              <a:rPr lang="zh-TW" altLang="en-US">
                <a:solidFill>
                  <a:schemeClr val="accent6"/>
                </a:solidFill>
              </a:rPr>
              <a:pPr/>
              <a:t>20</a:t>
            </a:fld>
            <a:endParaRPr lang="en-US" altLang="zh-TW" dirty="0">
              <a:solidFill>
                <a:schemeClr val="accent6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84" y="3971243"/>
            <a:ext cx="40782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 descr="Ppt_B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503920" y="65312"/>
            <a:ext cx="342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GETTING STARTED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12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01829" y="1022614"/>
            <a:ext cx="10580571" cy="42757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git gc – garbage collector 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(run it when the /.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git/directory 		       takes 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too much space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git stash 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–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save/restore the state of the working copy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			    and index.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git clean 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–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clean the working tree.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git bisect 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–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locating 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which commit introduced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a bug.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git cherry-pick – 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merging a single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commit.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git revert – canceling a previous commit.</a:t>
            </a:r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30B3-5359-435B-82A3-CDC6C5DF7AED}" type="datetime1">
              <a:rPr lang="en-US" smtClean="0">
                <a:solidFill>
                  <a:schemeClr val="accent6"/>
                </a:solidFill>
              </a:rPr>
              <a:t>12/9/2017</a:t>
            </a:fld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>
                <a:solidFill>
                  <a:schemeClr val="accent6"/>
                </a:solidFill>
              </a:rPr>
              <a:t>21</a:t>
            </a:fld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12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216538" y="65312"/>
            <a:ext cx="3709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GIT Utility Commands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248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6730" y="1390184"/>
            <a:ext cx="10972800" cy="430169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It </a:t>
            </a:r>
            <a:r>
              <a:rPr lang="en-US" sz="2500" dirty="0">
                <a:solidFill>
                  <a:schemeClr val="bg1"/>
                </a:solidFill>
                <a:latin typeface="Comic Sans MS" panose="030F0702030302020204" pitchFamily="66" charset="0"/>
              </a:rPr>
              <a:t>is a pointer to a commit(save the files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 </a:t>
            </a:r>
            <a:r>
              <a:rPr lang="en-US" sz="2500" dirty="0">
                <a:solidFill>
                  <a:schemeClr val="bg1"/>
                </a:solidFill>
                <a:latin typeface="Comic Sans MS" panose="030F0702030302020204" pitchFamily="66" charset="0"/>
              </a:rPr>
              <a:t>default 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branch name </a:t>
            </a:r>
            <a:r>
              <a:rPr lang="en-US" sz="2500" dirty="0">
                <a:solidFill>
                  <a:schemeClr val="bg1"/>
                </a:solidFill>
                <a:latin typeface="Comic Sans MS" panose="030F0702030302020204" pitchFamily="66" charset="0"/>
              </a:rPr>
              <a:t>in Git is master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 sz="25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‘git branch’ command used for create, rename, list and delete files.</a:t>
            </a:r>
            <a:endParaRPr lang="zh-TW" altLang="en-US" sz="25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863" y="3078569"/>
            <a:ext cx="5203825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9" y="3052443"/>
            <a:ext cx="2217054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2BD38438-8093-431C-BBA1-E12A836265B5}" type="slidenum">
              <a:rPr lang="zh-TW" altLang="en-US">
                <a:solidFill>
                  <a:srgbClr val="898989"/>
                </a:solidFill>
              </a:rPr>
              <a:pPr/>
              <a:t>22</a:t>
            </a:fld>
            <a:endParaRPr lang="en-US" altLang="zh-TW">
              <a:solidFill>
                <a:srgbClr val="898989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290" y="3114024"/>
            <a:ext cx="3746770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401981"/>
            <a:ext cx="2844800" cy="476250"/>
          </a:xfrm>
        </p:spPr>
        <p:txBody>
          <a:bodyPr/>
          <a:lstStyle/>
          <a:p>
            <a:fld id="{A0B7D0CA-57A4-4474-9768-A8188C670C2D}" type="datetime1">
              <a:rPr lang="en-US" smtClean="0"/>
              <a:t>12/9/2017</a:t>
            </a:fld>
            <a:endParaRPr lang="en-US" dirty="0"/>
          </a:p>
        </p:txBody>
      </p:sp>
      <p:pic>
        <p:nvPicPr>
          <p:cNvPr id="15" name="Picture 5" descr="Ppt_Bg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817429" y="65312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BRANCHING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458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8620" y="1492946"/>
            <a:ext cx="10972800" cy="391880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branch – </a:t>
            </a:r>
            <a:r>
              <a:rPr lang="en-US" sz="2500" dirty="0">
                <a:solidFill>
                  <a:schemeClr val="bg1"/>
                </a:solidFill>
                <a:latin typeface="Comic Sans MS" panose="030F0702030302020204" pitchFamily="66" charset="0"/>
              </a:rPr>
              <a:t>List all of the branches in your repository.</a:t>
            </a:r>
            <a:endParaRPr lang="en-US" sz="25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</a:t>
            </a:r>
            <a:r>
              <a:rPr lang="en-US" sz="2500" dirty="0">
                <a:solidFill>
                  <a:schemeClr val="bg1"/>
                </a:solidFill>
                <a:latin typeface="Comic Sans MS" panose="030F0702030302020204" pitchFamily="66" charset="0"/>
              </a:rPr>
              <a:t>branch 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&lt;branch&gt; </a:t>
            </a:r>
            <a:r>
              <a:rPr lang="en-US" sz="2500" dirty="0">
                <a:solidFill>
                  <a:schemeClr val="bg1"/>
                </a:solidFill>
                <a:latin typeface="Comic Sans MS" panose="030F0702030302020204" pitchFamily="66" charset="0"/>
              </a:rPr>
              <a:t>–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To create a new branch called &lt;branch&gt;.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</a:t>
            </a:r>
            <a:r>
              <a:rPr lang="en-US" sz="2500" dirty="0">
                <a:solidFill>
                  <a:schemeClr val="bg1"/>
                </a:solidFill>
                <a:latin typeface="Comic Sans MS" panose="030F0702030302020204" pitchFamily="66" charset="0"/>
              </a:rPr>
              <a:t>branch -d &lt;branch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&gt; – To delete the branch.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</a:t>
            </a:r>
            <a:r>
              <a:rPr lang="en-US" sz="2500" dirty="0">
                <a:solidFill>
                  <a:schemeClr val="bg1"/>
                </a:solidFill>
                <a:latin typeface="Comic Sans MS" panose="030F0702030302020204" pitchFamily="66" charset="0"/>
              </a:rPr>
              <a:t>branch -m &lt;branch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&gt; – To rename the current branch.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branch –merged – To </a:t>
            </a:r>
            <a:r>
              <a:rPr lang="en-US" sz="2500" dirty="0">
                <a:solidFill>
                  <a:schemeClr val="bg1"/>
                </a:solidFill>
                <a:latin typeface="Comic Sans MS" panose="030F0702030302020204" pitchFamily="66" charset="0"/>
              </a:rPr>
              <a:t>display 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all </a:t>
            </a:r>
            <a:r>
              <a:rPr lang="en-US" sz="2500" dirty="0">
                <a:solidFill>
                  <a:schemeClr val="bg1"/>
                </a:solidFill>
                <a:latin typeface="Comic Sans MS" panose="030F0702030302020204" pitchFamily="66" charset="0"/>
              </a:rPr>
              <a:t>branches that are 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already 					  merged.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branch –a –color </a:t>
            </a:r>
            <a:r>
              <a:rPr lang="en-US" sz="2500" dirty="0">
                <a:solidFill>
                  <a:schemeClr val="bg1"/>
                </a:solidFill>
                <a:latin typeface="Comic Sans MS" panose="030F0702030302020204" pitchFamily="66" charset="0"/>
              </a:rPr>
              <a:t>–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2500" dirty="0">
                <a:solidFill>
                  <a:schemeClr val="bg1"/>
                </a:solidFill>
                <a:latin typeface="Comic Sans MS" panose="030F0702030302020204" pitchFamily="66" charset="0"/>
              </a:rPr>
              <a:t>I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 </a:t>
            </a:r>
            <a:r>
              <a:rPr lang="en-US" sz="2500" dirty="0">
                <a:solidFill>
                  <a:schemeClr val="bg1"/>
                </a:solidFill>
                <a:latin typeface="Comic Sans MS" panose="030F0702030302020204" pitchFamily="66" charset="0"/>
              </a:rPr>
              <a:t>will be shown in appropriate </a:t>
            </a:r>
            <a:r>
              <a:rPr lang="en-US" sz="2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colors to all 				 	branches.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5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5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6E91F770-2A59-4DC3-A8BB-503B0B4AF61D}" type="datetime1">
              <a:rPr lang="en-US" smtClean="0">
                <a:solidFill>
                  <a:schemeClr val="accent6"/>
                </a:solidFill>
              </a:rPr>
              <a:t>12/9/2017</a:t>
            </a:fld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5970902"/>
            <a:ext cx="2844800" cy="476250"/>
          </a:xfrm>
        </p:spPr>
        <p:txBody>
          <a:bodyPr/>
          <a:lstStyle/>
          <a:p>
            <a:fld id="{CB3966BC-8B8D-4F42-BECA-90C48EA3D957}" type="slidenum">
              <a:rPr lang="en-US" smtClean="0">
                <a:solidFill>
                  <a:schemeClr val="accent6"/>
                </a:solidFill>
              </a:rPr>
              <a:t>23</a:t>
            </a:fld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12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817429" y="65312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USAGE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23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1726" y="1786249"/>
            <a:ext cx="10972800" cy="391880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checkout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lets you navigate between the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   branches created by git branch.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21"/>
          <a:stretch/>
        </p:blipFill>
        <p:spPr bwMode="auto">
          <a:xfrm>
            <a:off x="8027043" y="1175717"/>
            <a:ext cx="3791943" cy="433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71336" y="6110461"/>
            <a:ext cx="2844800" cy="432955"/>
          </a:xfrm>
        </p:spPr>
        <p:txBody>
          <a:bodyPr/>
          <a:lstStyle/>
          <a:p>
            <a:fld id="{99EF11C3-8F6D-4DFA-8AA4-F14CC957D298}" type="datetime1">
              <a:rPr lang="en-US" smtClean="0">
                <a:solidFill>
                  <a:schemeClr val="accent6"/>
                </a:solidFill>
              </a:rPr>
              <a:t>12/9/2017</a:t>
            </a:fld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78234" y="5812087"/>
            <a:ext cx="2844800" cy="476250"/>
          </a:xfrm>
        </p:spPr>
        <p:txBody>
          <a:bodyPr/>
          <a:lstStyle/>
          <a:p>
            <a:fld id="{CB3966BC-8B8D-4F42-BECA-90C48EA3D957}" type="slidenum">
              <a:rPr lang="en-US" smtClean="0">
                <a:solidFill>
                  <a:schemeClr val="accent6"/>
                </a:solidFill>
              </a:rPr>
              <a:t>24</a:t>
            </a:fld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5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817429" y="65312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USAGE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70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8620" y="1901952"/>
            <a:ext cx="10972800" cy="391880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Combining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one ore more branches into the current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branch.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Allows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changes from other branches to be integrated into the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current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work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history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Merge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only changes the workspace.</a:t>
            </a:r>
            <a:endParaRPr lang="en-US" sz="2600" dirty="0" smtClean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 sz="26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If we commit in branch,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other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branches not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affected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Features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4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Fast Forward Merge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4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3 way Merge</a:t>
            </a:r>
            <a:endParaRPr lang="zh-TW" altLang="en-US" sz="2400" dirty="0" smtClean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92445" y="5796791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272478B8-62E4-4300-BA90-2EBA72D65D6F}" type="slidenum">
              <a:rPr lang="zh-TW" altLang="en-US">
                <a:solidFill>
                  <a:schemeClr val="accent2"/>
                </a:solidFill>
              </a:rPr>
              <a:pPr/>
              <a:t>25</a:t>
            </a:fld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DC4-7AAB-4B90-A67E-EBA61CB6B18E}" type="datetime1">
              <a:rPr lang="en-US" smtClean="0"/>
              <a:t>12/9/2017</a:t>
            </a:fld>
            <a:endParaRPr lang="en-US"/>
          </a:p>
        </p:txBody>
      </p:sp>
      <p:pic>
        <p:nvPicPr>
          <p:cNvPr id="15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817429" y="65312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MERGE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05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949" y="2111777"/>
            <a:ext cx="5541986" cy="415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F6EECC6E-E4FF-453B-9B32-08E194D687CD}" type="slidenum">
              <a:rPr lang="zh-TW" altLang="en-US">
                <a:solidFill>
                  <a:schemeClr val="accent6"/>
                </a:solidFill>
              </a:rPr>
              <a:pPr/>
              <a:t>26</a:t>
            </a:fld>
            <a:endParaRPr lang="en-US" altLang="zh-TW">
              <a:solidFill>
                <a:schemeClr val="accent6"/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9" y="2085651"/>
            <a:ext cx="5860345" cy="415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31257" y="1188718"/>
            <a:ext cx="222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EXAMPLE</a:t>
            </a:r>
            <a:endParaRPr lang="en-US" sz="2800" b="1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9284" y="1315586"/>
            <a:ext cx="57422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0" u="none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Adding new branch to experiment</a:t>
            </a:r>
            <a:endParaRPr lang="en-US" sz="2600" b="1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5B50-E63D-41E8-B65F-5655D5BB20F4}" type="datetime1">
              <a:rPr lang="en-US" smtClean="0">
                <a:solidFill>
                  <a:schemeClr val="accent6"/>
                </a:solidFill>
              </a:rPr>
              <a:t>12/9/2017</a:t>
            </a:fld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15" name="Picture 5" descr="Ppt_B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817429" y="65312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MERGING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86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20" y="1872343"/>
            <a:ext cx="5472901" cy="410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D7765C3F-E80D-4658-A3CB-72D37C2762BB}" type="slidenum">
              <a:rPr lang="zh-TW" altLang="en-US">
                <a:solidFill>
                  <a:schemeClr val="accent6"/>
                </a:solidFill>
              </a:rPr>
              <a:pPr/>
              <a:t>27</a:t>
            </a:fld>
            <a:endParaRPr lang="en-US" altLang="zh-TW">
              <a:solidFill>
                <a:schemeClr val="accent6"/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66" y="1872343"/>
            <a:ext cx="4950046" cy="410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3579" y="1041346"/>
            <a:ext cx="5639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u="none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Committing the branch to repository</a:t>
            </a:r>
            <a:endParaRPr lang="en-US" sz="2400" b="1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0257" y="1041346"/>
            <a:ext cx="561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Finally it navigates all the branches in directory.</a:t>
            </a:r>
            <a:endParaRPr lang="en-US" sz="2400" b="1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E57-5FBC-499D-AC9B-A88FC427FE42}" type="datetime1">
              <a:rPr lang="en-US" smtClean="0">
                <a:solidFill>
                  <a:schemeClr val="accent6"/>
                </a:solidFill>
              </a:rPr>
              <a:t>12/9/2017</a:t>
            </a:fld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12" name="Picture 5" descr="Ppt_B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817429" y="65312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MERGING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39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8620" y="1427639"/>
            <a:ext cx="10972800" cy="391880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When 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merging, if there are conflicts - need to solve them. </a:t>
            </a:r>
            <a:endParaRPr lang="en-US" sz="28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After 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solving, need to “add” the changes and commit the merged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 workspace.</a:t>
            </a:r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46" t="43006" r="1597" b="21478"/>
          <a:stretch/>
        </p:blipFill>
        <p:spPr>
          <a:xfrm>
            <a:off x="772791" y="3540899"/>
            <a:ext cx="10624457" cy="221137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41CB4-E2F7-4D25-A553-403D305FA479}" type="datetime1">
              <a:rPr lang="en-US" smtClean="0">
                <a:solidFill>
                  <a:schemeClr val="accent6"/>
                </a:solidFill>
              </a:rPr>
              <a:t>12/9/2017</a:t>
            </a:fld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>
                <a:solidFill>
                  <a:schemeClr val="accent6"/>
                </a:solidFill>
              </a:rPr>
              <a:t>28</a:t>
            </a:fld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15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112034" y="65312"/>
            <a:ext cx="381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MERGING-CONFLICTS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46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24114" y="1809521"/>
            <a:ext cx="5384800" cy="45259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 sz="28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Simple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Support existing access  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NFS enabled</a:t>
            </a:r>
            <a:endParaRPr lang="zh-TW" alt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97600" y="1809521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zh-TW" sz="2800" i="0" u="none" kern="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2800" i="0" u="none" kern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i="0" u="none" kern="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i="0" u="none" kern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Public share is difficult to  set 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i="0" u="none" kern="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i="0" u="none" kern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Slow on top of NFS</a:t>
            </a:r>
            <a:endParaRPr lang="zh-TW" altLang="en-US" i="0" u="none" kern="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5833835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6F820A91-0E15-4DAA-A638-B9286400C5DA}" type="slidenum">
              <a:rPr lang="zh-TW" altLang="en-US">
                <a:solidFill>
                  <a:schemeClr val="accent6"/>
                </a:solidFill>
              </a:rPr>
              <a:pPr/>
              <a:t>29</a:t>
            </a:fld>
            <a:endParaRPr lang="en-US" altLang="zh-TW">
              <a:solidFill>
                <a:schemeClr val="accent6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09853" y="6391451"/>
            <a:ext cx="2844800" cy="476250"/>
          </a:xfrm>
        </p:spPr>
        <p:txBody>
          <a:bodyPr/>
          <a:lstStyle/>
          <a:p>
            <a:fld id="{B3096A1E-15A3-4F71-A11C-00138A0131D8}" type="datetime1">
              <a:rPr lang="en-US" smtClean="0">
                <a:solidFill>
                  <a:schemeClr val="accent6"/>
                </a:solidFill>
              </a:rPr>
              <a:t>12/9/2017</a:t>
            </a:fld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4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675122" y="39185"/>
            <a:ext cx="553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WORKFLOW WITH LOCAL FILE SYSTEM</a:t>
            </a:r>
            <a:endParaRPr lang="en-US" sz="20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9246" y="692723"/>
            <a:ext cx="10972800" cy="453064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  <a:latin typeface="Comic Sans MS" panose="030F0702030302020204" pitchFamily="66" charset="0"/>
              </a:rPr>
              <a:t>INTRODUCTION TO GIT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accent1"/>
                </a:solidFill>
                <a:latin typeface="Comic Sans MS" panose="030F0702030302020204" pitchFamily="66" charset="0"/>
              </a:rPr>
              <a:t>HISTORY OF GIT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accent1"/>
                </a:solidFill>
                <a:latin typeface="Comic Sans MS" panose="030F0702030302020204" pitchFamily="66" charset="0"/>
              </a:rPr>
              <a:t>VERSION CONTROL SYSTEM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accent1"/>
                </a:solidFill>
                <a:latin typeface="Comic Sans MS" panose="030F0702030302020204" pitchFamily="66" charset="0"/>
              </a:rPr>
              <a:t>GETTING STARTED TO GIT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BRANCHING</a:t>
            </a:r>
            <a:endParaRPr lang="en-US" sz="22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MERGING &amp; REBASE</a:t>
            </a:r>
            <a:endParaRPr lang="en-US" sz="22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Intro To GitHub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Installation of Git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Tools for Git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Git Commands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Steps to create a repo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Example</a:t>
            </a:r>
            <a:endParaRPr lang="en-US" sz="22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accent1"/>
                </a:solidFill>
                <a:latin typeface="Comic Sans MS" panose="030F0702030302020204" pitchFamily="66" charset="0"/>
              </a:rPr>
              <a:t>SUMMARY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0411" y="6352720"/>
            <a:ext cx="2844800" cy="476250"/>
          </a:xfrm>
        </p:spPr>
        <p:txBody>
          <a:bodyPr/>
          <a:lstStyle/>
          <a:p>
            <a:fld id="{FB8850AC-8E0B-4EBE-B0DD-FD302A4463C9}" type="datetime1">
              <a:rPr lang="en-US" smtClean="0"/>
              <a:t>12/9/2017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3</a:t>
            </a:fld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88137" y="52249"/>
            <a:ext cx="202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CONTENTS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8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64457" y="1659709"/>
            <a:ext cx="5384800" cy="45259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Fastest protocol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Allow public anonymous access</a:t>
            </a:r>
            <a:endParaRPr lang="zh-TW" alt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299200" y="1659710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zh-TW" i="0" u="none" kern="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i="0" u="none" kern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i="0" u="none" kern="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i="0" u="none" kern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Lack of authentication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i="0" u="none" kern="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i="0" u="none" kern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Difficult to set up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7D4009BE-07D8-4D46-ADC1-C55A49568296}" type="slidenum">
              <a:rPr lang="zh-TW" altLang="en-US">
                <a:solidFill>
                  <a:schemeClr val="bg1"/>
                </a:solidFill>
              </a:rPr>
              <a:pPr/>
              <a:t>30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8BF5-99FF-44E4-9B50-923FB140649F}" type="datetime1">
              <a:rPr lang="en-US" smtClean="0"/>
              <a:t>12/9/2017</a:t>
            </a:fld>
            <a:endParaRPr lang="en-US"/>
          </a:p>
        </p:txBody>
      </p:sp>
      <p:pic>
        <p:nvPicPr>
          <p:cNvPr id="13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635931" y="39185"/>
            <a:ext cx="540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WORKFLOW WITH GIT</a:t>
            </a:r>
            <a:endParaRPr lang="en-US" sz="20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74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2505" y="1175915"/>
            <a:ext cx="11600638" cy="391880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Instead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of merging, replays set of changes on top of another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branch.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Affects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the “rebased” branch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only.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Very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useful to remove history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clutter.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Simple rule, use locally only and for branches which you will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never    share.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600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540" t="34275" r="17843" b="25695"/>
          <a:stretch/>
        </p:blipFill>
        <p:spPr>
          <a:xfrm>
            <a:off x="3372300" y="3715445"/>
            <a:ext cx="7852230" cy="292816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DB90-5D78-424C-9536-14529F4E7066}" type="datetime1">
              <a:rPr lang="en-US" smtClean="0"/>
              <a:t>12/9/2017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31</a:t>
            </a:fld>
            <a:endParaRPr lang="en-US"/>
          </a:p>
        </p:txBody>
      </p:sp>
      <p:pic>
        <p:nvPicPr>
          <p:cNvPr id="13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635931" y="39185"/>
            <a:ext cx="540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REBASE</a:t>
            </a:r>
            <a:endParaRPr lang="en-US" sz="20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37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229" y="1190767"/>
            <a:ext cx="11641541" cy="4476465"/>
          </a:xfrm>
        </p:spPr>
        <p:txBody>
          <a:bodyPr/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GitHub is a Git repository hosting service, but it adds many of its own features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GitHub provides a Web-based graphical interface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	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- 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UI, documentation, bug tracking, feature requests, pull 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requests &amp; 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more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!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It also provides access control and several collaboration 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features.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It 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offers all of the distributed version control and source code management (SCM)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It is Founded in 2008.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Also has an Enterprise Edition for Business.</a:t>
            </a: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8737599" y="42865"/>
            <a:ext cx="2617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Intro to GitHub</a:t>
            </a:r>
            <a:endParaRPr lang="en-US" sz="2000" b="1" i="0" u="none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06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For windows :https://git-scm.com/download/win</a:t>
            </a:r>
            <a:endParaRPr lang="en-US" sz="26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For Mac : https://git-scm.com/download/mac</a:t>
            </a:r>
            <a:endParaRPr lang="en-US" sz="26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en-US" sz="2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For Linux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	- Linux (Debian) - Command: </a:t>
            </a:r>
            <a:r>
              <a:rPr lang="en-US" sz="2400" i="1" dirty="0">
                <a:solidFill>
                  <a:schemeClr val="accent1"/>
                </a:solidFill>
                <a:latin typeface="Comic Sans MS" panose="030F0702030302020204" pitchFamily="66" charset="0"/>
              </a:rPr>
              <a:t>sudo apt-get install git </a:t>
            </a:r>
            <a:endParaRPr lang="en-US" sz="2600" i="1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	</a:t>
            </a:r>
            <a:r>
              <a:rPr lang="en-US" sz="2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- Linux </a:t>
            </a:r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(Fedora) - Command: </a:t>
            </a:r>
            <a:r>
              <a:rPr lang="en-US" sz="2400" i="1" dirty="0">
                <a:solidFill>
                  <a:schemeClr val="accent1"/>
                </a:solidFill>
                <a:latin typeface="Comic Sans MS" panose="030F0702030302020204" pitchFamily="66" charset="0"/>
              </a:rPr>
              <a:t>sudo yum install </a:t>
            </a:r>
            <a:r>
              <a:rPr lang="en-US" sz="2400" i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git</a:t>
            </a:r>
          </a:p>
          <a:p>
            <a:r>
              <a:rPr lang="en-US" sz="2400" i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To access git repo we can use CMD </a:t>
            </a:r>
            <a:r>
              <a:rPr lang="en-US" sz="2400" i="1" dirty="0">
                <a:solidFill>
                  <a:schemeClr val="accent1"/>
                </a:solidFill>
                <a:latin typeface="Comic Sans MS" panose="030F0702030302020204" pitchFamily="66" charset="0"/>
              </a:rPr>
              <a:t>,</a:t>
            </a:r>
            <a:r>
              <a:rPr lang="en-US" sz="2400" i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GitHub, Bit Bucket</a:t>
            </a:r>
          </a:p>
          <a:p>
            <a:r>
              <a:rPr lang="en-US" sz="2400" i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Create one account in GitHub.</a:t>
            </a:r>
          </a:p>
          <a:p>
            <a:pPr marL="0" indent="0">
              <a:buNone/>
            </a:pPr>
            <a:endParaRPr lang="en-US" sz="2400" i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9574663" y="77104"/>
            <a:ext cx="2617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Installation of Git</a:t>
            </a:r>
            <a:endParaRPr lang="en-US" sz="2000" b="1" i="0" u="none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16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85372"/>
            <a:ext cx="10972800" cy="487975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After installation, We have tools to run git like Git CMD, Git Bash, Git GUI and GitHub.</a:t>
            </a:r>
          </a:p>
          <a:p>
            <a:endParaRPr lang="en-US" sz="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Git CMD - Command 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Line prompt is the command-line interpreter on Windows operating systems. W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hen 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you install git on windows and you are used to using command line, one uses cmd to run git commands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endParaRPr lang="en-US" sz="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Git Bash - 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Bash is a Unix shell and command language, and is the default shell on 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Linux, Ubuntu and Mac.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 T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he 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git which runs on the terminal of any Linux device is known as git bash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US" sz="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Git GUI - 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rovides 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a Graphical user interface to run the git 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commands.</a:t>
            </a:r>
          </a:p>
          <a:p>
            <a:pPr marL="0" indent="0">
              <a:buNone/>
            </a:pPr>
            <a:endParaRPr lang="en-US" sz="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GitHub - 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Web-based Git version control repository hosting service. 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75756" y="27188"/>
            <a:ext cx="19516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i="0" u="none" dirty="0" smtClean="0">
                <a:latin typeface="Comic Sans MS" panose="030F0702030302020204" pitchFamily="66" charset="0"/>
              </a:rPr>
              <a:t>Tools for Git</a:t>
            </a:r>
            <a:endParaRPr lang="en-US" sz="2100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39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9225" y="716511"/>
            <a:ext cx="4167116" cy="538403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init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clone url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status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add [file name]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add --all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commit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commit –m “add”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branch </a:t>
            </a:r>
            <a:r>
              <a:rPr lang="en-US" sz="16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[branch name]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branch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branch –D</a:t>
            </a:r>
            <a:r>
              <a:rPr lang="en-US" sz="16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[branch name</a:t>
            </a:r>
            <a:r>
              <a:rPr lang="en-US" sz="16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]</a:t>
            </a:r>
            <a:endParaRPr lang="en-US" sz="2200" b="1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Checkout </a:t>
            </a:r>
            <a:r>
              <a:rPr lang="en-US" sz="16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[branch name]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1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push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1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pull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1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Git merge </a:t>
            </a:r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[branch name]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100" b="1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84979" y="716511"/>
            <a:ext cx="8284192" cy="538403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 initialize the repo in local repository</a:t>
            </a:r>
          </a:p>
          <a:p>
            <a:pPr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It copy the remote repo files from GitHub to local repo</a:t>
            </a:r>
          </a:p>
          <a:p>
            <a:pPr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It shows our history like commits, stage files, deleted files</a:t>
            </a:r>
          </a:p>
          <a:p>
            <a:pPr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Adds the file to stage area</a:t>
            </a:r>
          </a:p>
          <a:p>
            <a:pPr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It add all the files to staging area</a:t>
            </a:r>
          </a:p>
          <a:p>
            <a:pPr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 save the files from staging area to local repo</a:t>
            </a:r>
          </a:p>
          <a:p>
            <a:pPr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 save the file with some message related to that file</a:t>
            </a:r>
          </a:p>
          <a:p>
            <a:pPr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 create new branch in local repo</a:t>
            </a:r>
          </a:p>
          <a:p>
            <a:pPr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It displays all branches in local repo</a:t>
            </a:r>
          </a:p>
          <a:p>
            <a:pPr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 delete the branch in local repo</a:t>
            </a:r>
          </a:p>
          <a:p>
            <a:pPr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 change one branch to another branch</a:t>
            </a:r>
          </a:p>
          <a:p>
            <a:pPr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 push our local repo to remote repo</a:t>
            </a:r>
          </a:p>
          <a:p>
            <a:pPr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 pull from remote repo to local repo</a:t>
            </a:r>
          </a:p>
          <a:p>
            <a:pPr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 merge branch file to master file</a:t>
            </a:r>
          </a:p>
          <a:p>
            <a:pPr>
              <a:buFontTx/>
              <a:buChar char="-"/>
            </a:pPr>
            <a:endParaRPr lang="en-US" sz="2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8752991" y="68240"/>
            <a:ext cx="29294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0" u="none" dirty="0" smtClean="0">
                <a:latin typeface="Comic Sans MS" panose="030F0702030302020204" pitchFamily="66" charset="0"/>
              </a:rPr>
              <a:t>Git Commands</a:t>
            </a:r>
            <a:endParaRPr lang="en-US" sz="21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25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7886"/>
            <a:ext cx="10972800" cy="435723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Create a local Git Repo</a:t>
            </a:r>
          </a:p>
          <a:p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Create a new branch</a:t>
            </a:r>
          </a:p>
          <a:p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Make and commit changes</a:t>
            </a:r>
          </a:p>
          <a:p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Open a Pull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Request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Checkout Repository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Merge your Pull Request</a:t>
            </a:r>
          </a:p>
          <a:p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6743" y="130341"/>
            <a:ext cx="41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dirty="0" smtClean="0"/>
              <a:t>Steps To Create Sample Repo</a:t>
            </a:r>
            <a:endParaRPr lang="en-US" b="1" i="0" u="none" dirty="0"/>
          </a:p>
        </p:txBody>
      </p:sp>
    </p:spTree>
    <p:extLst>
      <p:ext uri="{BB962C8B-B14F-4D97-AF65-F5344CB8AC3E}">
        <p14:creationId xmlns:p14="http://schemas.microsoft.com/office/powerpoint/2010/main" val="737854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64025"/>
            <a:ext cx="10972800" cy="483664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 initiate a new repository – </a:t>
            </a:r>
            <a:r>
              <a:rPr lang="en-US" dirty="0" smtClean="0">
                <a:solidFill>
                  <a:srgbClr val="EEA116"/>
                </a:solidFill>
              </a:rPr>
              <a:t>git init</a:t>
            </a:r>
            <a:endParaRPr lang="en-US" dirty="0">
              <a:solidFill>
                <a:srgbClr val="EEA116"/>
              </a:solidFill>
            </a:endParaRPr>
          </a:p>
          <a:p>
            <a:endParaRPr lang="en-US" dirty="0" smtClean="0">
              <a:solidFill>
                <a:srgbClr val="EEA116"/>
              </a:solidFill>
            </a:endParaRPr>
          </a:p>
          <a:p>
            <a:endParaRPr lang="en-US" dirty="0">
              <a:solidFill>
                <a:srgbClr val="EEA116"/>
              </a:solidFill>
            </a:endParaRPr>
          </a:p>
          <a:p>
            <a:endParaRPr lang="en-US" dirty="0" smtClean="0">
              <a:solidFill>
                <a:srgbClr val="EEA116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Then it creates one folder as our Repository.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77" y="1397544"/>
            <a:ext cx="8535824" cy="1427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77" y="3559175"/>
            <a:ext cx="8535824" cy="2686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8737599" y="94693"/>
            <a:ext cx="3077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dirty="0" smtClean="0">
                <a:latin typeface="Comic Sans MS" panose="030F0702030302020204" pitchFamily="66" charset="0"/>
              </a:rPr>
              <a:t>Initialize a Repository</a:t>
            </a:r>
            <a:endParaRPr lang="en-US" sz="20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76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8" y="646742"/>
            <a:ext cx="10972800" cy="4645571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Shows the working repo files and commits – </a:t>
            </a:r>
            <a:r>
              <a:rPr lang="en-US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git status</a:t>
            </a:r>
          </a:p>
          <a:p>
            <a:endParaRPr lang="en-US" dirty="0">
              <a:solidFill>
                <a:srgbClr val="EEA116"/>
              </a:solidFill>
            </a:endParaRPr>
          </a:p>
          <a:p>
            <a:endParaRPr lang="en-US" dirty="0" smtClean="0">
              <a:solidFill>
                <a:srgbClr val="EEA116"/>
              </a:solidFill>
            </a:endParaRPr>
          </a:p>
          <a:p>
            <a:endParaRPr lang="en-US" dirty="0">
              <a:solidFill>
                <a:srgbClr val="EEA116"/>
              </a:solidFill>
            </a:endParaRPr>
          </a:p>
          <a:p>
            <a:endParaRPr lang="en-US" dirty="0" smtClean="0">
              <a:solidFill>
                <a:srgbClr val="EEA116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EEA116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EEA116"/>
              </a:solidFill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For example, these are the files I’m created in work space.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1" y="1617140"/>
            <a:ext cx="5747657" cy="2767753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flipH="1">
            <a:off x="1944914" y="3563256"/>
            <a:ext cx="1277258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77529" y="87683"/>
            <a:ext cx="2814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To View our Files</a:t>
            </a:r>
            <a:endParaRPr lang="en-US" sz="2000" b="1" i="0" u="none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4" r="27930"/>
          <a:stretch/>
        </p:blipFill>
        <p:spPr>
          <a:xfrm>
            <a:off x="6747842" y="1592321"/>
            <a:ext cx="5052272" cy="28173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31014" y="3948496"/>
            <a:ext cx="195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Repository</a:t>
            </a:r>
            <a:endParaRPr lang="en-US" sz="2000" b="1" i="0" u="none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157029" y="3338283"/>
            <a:ext cx="153700" cy="740839"/>
          </a:xfrm>
          <a:prstGeom prst="straightConnector1">
            <a:avLst/>
          </a:prstGeom>
          <a:ln>
            <a:solidFill>
              <a:srgbClr val="E57A0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62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55093"/>
            <a:ext cx="10972800" cy="464557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To add files to repo </a:t>
            </a:r>
            <a:r>
              <a:rPr lang="en-US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- git add</a:t>
            </a:r>
          </a:p>
          <a:p>
            <a:endParaRPr lang="en-US" dirty="0">
              <a:solidFill>
                <a:srgbClr val="EEA116"/>
              </a:solidFill>
              <a:latin typeface="Comic Sans MS" panose="030F0702030302020204" pitchFamily="66" charset="0"/>
            </a:endParaRPr>
          </a:p>
          <a:p>
            <a:endParaRPr lang="en-US" dirty="0" smtClean="0">
              <a:solidFill>
                <a:srgbClr val="EEA116"/>
              </a:solidFill>
              <a:latin typeface="Comic Sans MS" panose="030F0702030302020204" pitchFamily="66" charset="0"/>
            </a:endParaRPr>
          </a:p>
          <a:p>
            <a:endParaRPr lang="en-US" dirty="0">
              <a:solidFill>
                <a:srgbClr val="EEA11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EEA116"/>
              </a:solidFill>
              <a:latin typeface="Comic Sans MS" panose="030F0702030302020204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 added “index” to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the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Staging area.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" r="-1"/>
          <a:stretch/>
        </p:blipFill>
        <p:spPr>
          <a:xfrm>
            <a:off x="1672191" y="1373847"/>
            <a:ext cx="8847618" cy="19089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4570" y="5965"/>
            <a:ext cx="351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 smtClean="0">
                <a:latin typeface="Comic Sans MS" panose="030F0702030302020204" pitchFamily="66" charset="0"/>
              </a:rPr>
              <a:t>Adding Files to Local Repo</a:t>
            </a:r>
            <a:endParaRPr lang="en-US" sz="2000" b="1" i="0" u="none" dirty="0">
              <a:latin typeface="Comic Sans MS" panose="030F0702030302020204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7" r="17747"/>
          <a:stretch/>
        </p:blipFill>
        <p:spPr>
          <a:xfrm>
            <a:off x="2032000" y="4001510"/>
            <a:ext cx="8178799" cy="25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2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</a:rPr>
              <a:t>GIT is a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Distributed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</a:rPr>
              <a:t> Version Control System.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</a:rPr>
              <a:t>It is a content addressable file system, used to track directory trees.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</a:rPr>
              <a:t>It handles all the things like merging of source code and maintaining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versions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</a:rPr>
              <a:t>GIT is optimized for Complex Merges and Fast.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</a:rPr>
              <a:t>It follows Trunk Base Development.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</a:rPr>
              <a:t>It allows for code collaboration with anyone online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Users keep entire code and history on their location machines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Users can make any changes without internet access</a:t>
            </a:r>
            <a:endParaRPr lang="en-US" sz="2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10D8-36A9-4687-B374-CC90D667B25E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14937" y="6245225"/>
            <a:ext cx="2844800" cy="476250"/>
          </a:xfrm>
        </p:spPr>
        <p:txBody>
          <a:bodyPr/>
          <a:lstStyle/>
          <a:p>
            <a:fld id="{CB3966BC-8B8D-4F42-BECA-90C48EA3D957}" type="slidenum">
              <a:rPr lang="en-US" smtClean="0">
                <a:solidFill>
                  <a:schemeClr val="accent2"/>
                </a:solidFill>
              </a:rPr>
              <a:t>4</a:t>
            </a:fld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89638" y="26123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INTRO TO GIT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435429"/>
            <a:ext cx="10972800" cy="4662035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Here I’m changing the text in index file as </a:t>
            </a:r>
            <a:r>
              <a:rPr lang="en-US" sz="2800" dirty="0">
                <a:solidFill>
                  <a:srgbClr val="EEA116"/>
                </a:solidFill>
                <a:latin typeface="Comic Sans MS" panose="030F0702030302020204" pitchFamily="66" charset="0"/>
              </a:rPr>
              <a:t>“add an index file</a:t>
            </a:r>
            <a:r>
              <a:rPr lang="en-US" sz="2800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”</a:t>
            </a:r>
            <a:endParaRPr lang="en-US" sz="28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en-US" sz="28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To save the file in repo – </a:t>
            </a:r>
            <a:r>
              <a:rPr lang="en-US" sz="2800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git commit –m</a:t>
            </a:r>
          </a:p>
          <a:p>
            <a:endParaRPr lang="en-US" sz="2800" dirty="0" smtClean="0">
              <a:solidFill>
                <a:srgbClr val="EEA116"/>
              </a:solidFill>
              <a:latin typeface="Comic Sans MS" panose="030F0702030302020204" pitchFamily="66" charset="0"/>
            </a:endParaRPr>
          </a:p>
          <a:p>
            <a:endParaRPr lang="en-US" sz="2800" dirty="0">
              <a:latin typeface="Comic Sans MS" panose="030F0702030302020204" pitchFamily="66" charset="0"/>
            </a:endParaRPr>
          </a:p>
          <a:p>
            <a:endParaRPr lang="en-US" sz="2800" dirty="0" smtClean="0">
              <a:latin typeface="Comic Sans MS" panose="030F0702030302020204" pitchFamily="66" charset="0"/>
            </a:endParaRPr>
          </a:p>
          <a:p>
            <a:endParaRPr lang="en-US" sz="2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000" dirty="0" smtClean="0">
              <a:latin typeface="Comic Sans MS" panose="030F0702030302020204" pitchFamily="66" charset="0"/>
            </a:endParaRPr>
          </a:p>
          <a:p>
            <a:r>
              <a:rPr lang="en-US" sz="28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Then the file name changes from </a:t>
            </a:r>
            <a:r>
              <a:rPr lang="en-US" sz="2800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Index</a:t>
            </a:r>
            <a:r>
              <a:rPr lang="en-US" sz="28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to </a:t>
            </a:r>
            <a:r>
              <a:rPr lang="en-US" sz="2400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COMMIT_EDITMSG</a:t>
            </a:r>
            <a:endParaRPr lang="en-US" sz="2400" dirty="0">
              <a:solidFill>
                <a:srgbClr val="EEA11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"/>
          <a:stretch/>
        </p:blipFill>
        <p:spPr>
          <a:xfrm>
            <a:off x="2232932" y="1625601"/>
            <a:ext cx="7726135" cy="2017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5" t="16286" r="2233"/>
          <a:stretch/>
        </p:blipFill>
        <p:spPr>
          <a:xfrm>
            <a:off x="2917370" y="4225699"/>
            <a:ext cx="5979887" cy="2276701"/>
          </a:xfrm>
          <a:prstGeom prst="rect">
            <a:avLst/>
          </a:prstGeom>
        </p:spPr>
      </p:pic>
      <p:pic>
        <p:nvPicPr>
          <p:cNvPr id="9" name="Picture 5" descr="Ppt_B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54570" y="5965"/>
            <a:ext cx="351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 smtClean="0">
                <a:latin typeface="Comic Sans MS" panose="030F0702030302020204" pitchFamily="66" charset="0"/>
              </a:rPr>
              <a:t>Committing Files</a:t>
            </a:r>
            <a:endParaRPr lang="en-US" sz="20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8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5081"/>
            <a:ext cx="10972800" cy="4487864"/>
          </a:xfrm>
        </p:spPr>
        <p:txBody>
          <a:bodyPr/>
          <a:lstStyle/>
          <a:p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I added one more file to repo and I committed to local repo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To show all our commits – </a:t>
            </a:r>
            <a:r>
              <a:rPr lang="en-US" sz="2600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git log</a:t>
            </a:r>
            <a:endParaRPr lang="en-US" sz="2600" dirty="0">
              <a:solidFill>
                <a:srgbClr val="EEA11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05" y="2522373"/>
            <a:ext cx="6933066" cy="2778292"/>
          </a:xfrm>
          <a:prstGeom prst="rect">
            <a:avLst/>
          </a:prstGeom>
        </p:spPr>
      </p:pic>
      <p:pic>
        <p:nvPicPr>
          <p:cNvPr id="7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737599" y="91525"/>
            <a:ext cx="30189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0" u="none" dirty="0" smtClean="0">
                <a:latin typeface="Comic Sans MS" panose="030F0702030302020204" pitchFamily="66" charset="0"/>
              </a:rPr>
              <a:t>Display our Commits</a:t>
            </a:r>
            <a:endParaRPr lang="en-US" sz="21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19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13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2457"/>
            <a:ext cx="10972800" cy="4328207"/>
          </a:xfrm>
        </p:spPr>
        <p:txBody>
          <a:bodyPr/>
          <a:lstStyle/>
          <a:p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To push our local repo to remote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	- git clone </a:t>
            </a:r>
            <a:r>
              <a:rPr lang="en-US" sz="2600" dirty="0">
                <a:solidFill>
                  <a:srgbClr val="EEA116"/>
                </a:solidFill>
                <a:latin typeface="Comic Sans MS" panose="030F0702030302020204" pitchFamily="66" charset="0"/>
              </a:rPr>
              <a:t>https://</a:t>
            </a:r>
            <a:r>
              <a:rPr lang="en-US" sz="2600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github.com/rohith4/sample-repo/</a:t>
            </a:r>
            <a:endParaRPr lang="en-US" sz="26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EEA116"/>
              </a:solidFill>
              <a:latin typeface="Comic Sans MS" panose="030F0702030302020204" pitchFamily="66" charset="0"/>
            </a:endParaRPr>
          </a:p>
          <a:p>
            <a:endParaRPr lang="en-US" sz="2600" dirty="0">
              <a:solidFill>
                <a:srgbClr val="EEA116"/>
              </a:solidFill>
              <a:latin typeface="Comic Sans MS" panose="030F0702030302020204" pitchFamily="66" charset="0"/>
            </a:endParaRPr>
          </a:p>
          <a:p>
            <a:endParaRPr lang="en-US" sz="2600" dirty="0" smtClean="0">
              <a:solidFill>
                <a:srgbClr val="EEA116"/>
              </a:solidFill>
              <a:latin typeface="Comic Sans MS" panose="030F0702030302020204" pitchFamily="66" charset="0"/>
            </a:endParaRPr>
          </a:p>
          <a:p>
            <a:endParaRPr lang="en-US" sz="2600" dirty="0">
              <a:solidFill>
                <a:srgbClr val="EEA116"/>
              </a:solidFill>
              <a:latin typeface="Comic Sans MS" panose="030F0702030302020204" pitchFamily="66" charset="0"/>
            </a:endParaRPr>
          </a:p>
          <a:p>
            <a:endParaRPr lang="en-US" sz="2600" dirty="0">
              <a:solidFill>
                <a:srgbClr val="EEA116"/>
              </a:solidFill>
              <a:latin typeface="Comic Sans MS" panose="030F0702030302020204" pitchFamily="66" charset="0"/>
            </a:endParaRPr>
          </a:p>
          <a:p>
            <a:endParaRPr lang="en-US" sz="2600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" r="1612" b="6306"/>
          <a:stretch/>
        </p:blipFill>
        <p:spPr>
          <a:xfrm>
            <a:off x="1583140" y="2303742"/>
            <a:ext cx="8175009" cy="25548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12270" y="27896"/>
            <a:ext cx="3895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0" u="none" dirty="0" smtClean="0">
                <a:latin typeface="Comic Sans MS" panose="030F0702030302020204" pitchFamily="66" charset="0"/>
              </a:rPr>
              <a:t>Cloning files to remote repo</a:t>
            </a:r>
            <a:endParaRPr lang="en-US" sz="21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73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06" y="2365830"/>
            <a:ext cx="7595441" cy="20985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43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5430" y="1059915"/>
            <a:ext cx="10877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l" eaLnBrk="0" hangingPunct="0">
              <a:buFont typeface="Arial" panose="020B0604020202020204" pitchFamily="34" charset="0"/>
              <a:buChar char="•"/>
            </a:pPr>
            <a:r>
              <a:rPr lang="en-US" sz="2400" i="0" u="none" dirty="0">
                <a:solidFill>
                  <a:schemeClr val="tx2"/>
                </a:solidFill>
                <a:latin typeface="Comic Sans MS" panose="030F0702030302020204" pitchFamily="66" charset="0"/>
              </a:rPr>
              <a:t> push our local </a:t>
            </a:r>
            <a:r>
              <a:rPr lang="en-US" sz="2400" i="0" u="none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commits </a:t>
            </a:r>
            <a:r>
              <a:rPr lang="en-US" sz="2400" i="0" u="none" dirty="0">
                <a:solidFill>
                  <a:schemeClr val="tx2"/>
                </a:solidFill>
                <a:latin typeface="Comic Sans MS" panose="030F0702030302020204" pitchFamily="66" charset="0"/>
              </a:rPr>
              <a:t>to our </a:t>
            </a:r>
            <a:r>
              <a:rPr lang="en-US" sz="2400" b="1" i="0" u="none" dirty="0">
                <a:solidFill>
                  <a:schemeClr val="tx2"/>
                </a:solidFill>
                <a:latin typeface="Comic Sans MS" panose="030F0702030302020204" pitchFamily="66" charset="0"/>
              </a:rPr>
              <a:t>origin</a:t>
            </a:r>
            <a:r>
              <a:rPr lang="en-US" sz="2400" i="0" u="none" dirty="0">
                <a:solidFill>
                  <a:schemeClr val="tx2"/>
                </a:solidFill>
                <a:latin typeface="Comic Sans MS" panose="030F0702030302020204" pitchFamily="66" charset="0"/>
              </a:rPr>
              <a:t> </a:t>
            </a:r>
            <a:r>
              <a:rPr lang="en-US" sz="2400" i="0" u="none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repo or </a:t>
            </a:r>
            <a:r>
              <a:rPr lang="en-US" sz="2400" b="1" i="0" u="none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remote</a:t>
            </a:r>
            <a:r>
              <a:rPr lang="en-US" sz="2400" i="0" u="none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repo - </a:t>
            </a:r>
            <a:r>
              <a:rPr lang="en-US" altLang="en-US" sz="2400" i="0" u="none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git </a:t>
            </a:r>
            <a:r>
              <a:rPr lang="en-US" altLang="en-US" sz="2400" i="0" u="none" dirty="0">
                <a:solidFill>
                  <a:srgbClr val="EEA116"/>
                </a:solidFill>
                <a:latin typeface="Comic Sans MS" panose="030F0702030302020204" pitchFamily="66" charset="0"/>
              </a:rPr>
              <a:t>push -u origin master 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435430" y="4800810"/>
            <a:ext cx="11335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en-US" sz="2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Pushes the changes in your local repository up to the remote repository you specified as the origin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023585" y="43934"/>
            <a:ext cx="41684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Pushing files to Remote Repo</a:t>
            </a:r>
            <a:endParaRPr lang="en-US" sz="21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13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85905"/>
            <a:ext cx="10972800" cy="479181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1269" y="1077439"/>
            <a:ext cx="1014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7599" y="91525"/>
            <a:ext cx="30189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Remote Repo of Git</a:t>
            </a:r>
            <a:endParaRPr lang="en-US" sz="21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0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Pull Repo from remote Repo – </a:t>
            </a:r>
            <a:r>
              <a:rPr lang="en-US" sz="2800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git pull</a:t>
            </a:r>
            <a:endParaRPr lang="en-US" sz="2800" dirty="0">
              <a:solidFill>
                <a:srgbClr val="EEA116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" b="-1"/>
          <a:stretch/>
        </p:blipFill>
        <p:spPr>
          <a:xfrm>
            <a:off x="2564567" y="1554554"/>
            <a:ext cx="7062865" cy="339634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97326" y="5097337"/>
            <a:ext cx="925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Here I pulled repository from remote repo to local repository</a:t>
            </a:r>
          </a:p>
        </p:txBody>
      </p:sp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37599" y="91525"/>
            <a:ext cx="30189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0" u="none" dirty="0" smtClean="0">
                <a:latin typeface="Comic Sans MS" panose="030F0702030302020204" pitchFamily="66" charset="0"/>
              </a:rPr>
              <a:t>Pull files </a:t>
            </a:r>
            <a:endParaRPr lang="en-US" sz="21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91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49943"/>
            <a:ext cx="10972800" cy="5283200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Open the Local Repo of git. </a:t>
            </a:r>
          </a:p>
          <a:p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dd some data to that file and save the file.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 check the status of the file – </a:t>
            </a:r>
            <a:r>
              <a:rPr lang="en-US" sz="2400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git status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(there it shows modified index.html)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2213428"/>
            <a:ext cx="8926286" cy="3751943"/>
          </a:xfrm>
          <a:prstGeom prst="rect">
            <a:avLst/>
          </a:prstGeom>
        </p:spPr>
      </p:pic>
      <p:pic>
        <p:nvPicPr>
          <p:cNvPr id="7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38783" y="91525"/>
            <a:ext cx="34177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0" u="none" dirty="0" smtClean="0">
                <a:latin typeface="Comic Sans MS" panose="030F0702030302020204" pitchFamily="66" charset="0"/>
              </a:rPr>
              <a:t>Status of our local Repo</a:t>
            </a:r>
            <a:endParaRPr lang="en-US" sz="21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68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49943"/>
            <a:ext cx="10972800" cy="48507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To add more files to local repository 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– </a:t>
            </a:r>
            <a:r>
              <a:rPr lang="en-US" dirty="0">
                <a:solidFill>
                  <a:srgbClr val="EEA116"/>
                </a:solidFill>
                <a:latin typeface="Comic Sans MS" panose="030F0702030302020204" pitchFamily="66" charset="0"/>
              </a:rPr>
              <a:t>git add – </a:t>
            </a:r>
            <a:r>
              <a:rPr lang="en-US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A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Commit the current file to local repo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Push the local repo to remote repo that is git repo</a:t>
            </a:r>
          </a:p>
          <a:p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53620"/>
            <a:ext cx="10058400" cy="3411675"/>
          </a:xfrm>
          <a:prstGeom prst="rect">
            <a:avLst/>
          </a:prstGeom>
        </p:spPr>
      </p:pic>
      <p:pic>
        <p:nvPicPr>
          <p:cNvPr id="7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78427" y="34445"/>
            <a:ext cx="3813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Adding another file to repo</a:t>
            </a:r>
            <a:endParaRPr lang="en-US" sz="21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47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</a:rPr>
              <a:t>To create a new branch – </a:t>
            </a:r>
            <a:r>
              <a:rPr lang="en-US" sz="2800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git branch &lt;branch name&gt;</a:t>
            </a:r>
            <a:endParaRPr lang="en-US" sz="2800" dirty="0">
              <a:solidFill>
                <a:srgbClr val="EEA116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"/>
          <a:stretch/>
        </p:blipFill>
        <p:spPr>
          <a:xfrm>
            <a:off x="848423" y="1204346"/>
            <a:ext cx="10269520" cy="194377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8422" y="3308211"/>
            <a:ext cx="110097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i="0" u="none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 check branches in local repo – </a:t>
            </a:r>
            <a:r>
              <a:rPr lang="en-US" sz="2600" i="0" u="none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git branch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i="0" u="none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 change master branch to another branch </a:t>
            </a:r>
            <a:r>
              <a:rPr lang="en-US" sz="2600" i="0" u="none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– git checkout &lt;branch name&gt;</a:t>
            </a:r>
            <a:endParaRPr lang="en-US" sz="2600" i="0" u="none" dirty="0">
              <a:solidFill>
                <a:srgbClr val="EEA116"/>
              </a:solidFill>
              <a:latin typeface="Comic Sans MS" panose="030F0702030302020204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73" y="4600873"/>
            <a:ext cx="10154784" cy="164435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8418286" y="5188413"/>
            <a:ext cx="1509487" cy="580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5" descr="Ppt_B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37599" y="91525"/>
            <a:ext cx="30189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0" u="none" dirty="0" smtClean="0">
                <a:latin typeface="Comic Sans MS" panose="030F0702030302020204" pitchFamily="66" charset="0"/>
              </a:rPr>
              <a:t>Branching</a:t>
            </a:r>
            <a:endParaRPr lang="en-US" sz="21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834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</a:rPr>
              <a:t>To delete branch – </a:t>
            </a:r>
            <a:r>
              <a:rPr lang="en-US" sz="2800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git branch –D &lt;branch name&gt;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8" y="1417638"/>
            <a:ext cx="10486300" cy="402521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737599" y="91525"/>
            <a:ext cx="30189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0" u="none" dirty="0" smtClean="0">
                <a:latin typeface="Comic Sans MS" panose="030F0702030302020204" pitchFamily="66" charset="0"/>
              </a:rPr>
              <a:t>Delete Branch</a:t>
            </a:r>
            <a:endParaRPr lang="en-US" sz="21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7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1852" y="1561013"/>
            <a:ext cx="7659189" cy="3700463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TW" sz="2400" dirty="0">
                <a:ln w="0">
                  <a:solidFill>
                    <a:schemeClr val="tx2"/>
                  </a:solidFill>
                </a:ln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Linus</a:t>
            </a:r>
            <a:r>
              <a:rPr lang="en-US" altLang="zh-TW" sz="2400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uses BitKeeper to manage Linux code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 2005, </a:t>
            </a:r>
            <a:r>
              <a:rPr lang="en-US" altLang="zh-TW" sz="2400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BitKeeper suddenly became unavailable.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Linus</a:t>
            </a:r>
            <a:r>
              <a:rPr lang="en-US" sz="2400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decided to create a tool with Distributed </a:t>
            </a:r>
            <a:r>
              <a:rPr lang="en-US" sz="2400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Source </a:t>
            </a:r>
            <a:r>
              <a:rPr lang="en-US" sz="2400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Management System.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Linus Torvalds developed GIT in June 2005.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ln w="12700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ln w="12700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ln w="12700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4B8E-1F37-4ED8-8A4B-BE2A1C0C1939}" type="datetime1">
              <a:rPr lang="en-US" smtClean="0"/>
              <a:t>12/9/2017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1" y="1652453"/>
            <a:ext cx="3333750" cy="32330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42663" y="4885509"/>
            <a:ext cx="333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u="none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Founder</a:t>
            </a:r>
            <a:endParaRPr lang="en-US" sz="2400" i="0" u="none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063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261566" y="-13063"/>
            <a:ext cx="232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GIT</a:t>
            </a:r>
            <a:r>
              <a:rPr lang="en-US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8348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46675"/>
            <a:ext cx="10972800" cy="1143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</a:rPr>
              <a:t>To checkout branch – </a:t>
            </a:r>
            <a:r>
              <a:rPr lang="en-US" sz="2800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git checkout master</a:t>
            </a:r>
            <a:endParaRPr lang="en-US" sz="2800" dirty="0">
              <a:solidFill>
                <a:srgbClr val="EEA11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3700463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command shows all branches, commits and changes one branch to master branch.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" r="1305"/>
          <a:stretch/>
        </p:blipFill>
        <p:spPr>
          <a:xfrm>
            <a:off x="874415" y="3371280"/>
            <a:ext cx="10443167" cy="1292339"/>
          </a:xfrm>
          <a:prstGeom prst="rect">
            <a:avLst/>
          </a:prstGeom>
        </p:spPr>
      </p:pic>
      <p:pic>
        <p:nvPicPr>
          <p:cNvPr id="7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570795" y="91525"/>
            <a:ext cx="3185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0" u="none" dirty="0" smtClean="0">
                <a:latin typeface="Comic Sans MS" panose="030F0702030302020204" pitchFamily="66" charset="0"/>
              </a:rPr>
              <a:t>Checkout Branch Files</a:t>
            </a:r>
            <a:endParaRPr lang="en-US" sz="2100" b="1" i="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31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74638"/>
            <a:ext cx="12003314" cy="1143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 merge the branch to master branch – </a:t>
            </a:r>
            <a:r>
              <a:rPr lang="en-US" sz="2800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git merge &lt;branch name&gt;</a:t>
            </a:r>
            <a:endParaRPr lang="en-US" sz="2800" dirty="0">
              <a:solidFill>
                <a:srgbClr val="EEA116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9"/>
          <a:stretch/>
        </p:blipFill>
        <p:spPr>
          <a:xfrm>
            <a:off x="1429514" y="1291772"/>
            <a:ext cx="9209457" cy="21045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396343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 check if the branch is merged to master – </a:t>
            </a:r>
            <a:r>
              <a:rPr lang="en-US" sz="2400" i="0" u="none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git checkout &lt;branch name&gt;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It comes to another branch </a:t>
            </a:r>
            <a:r>
              <a:rPr lang="en-US" sz="2400" i="0" u="none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“project”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Then give </a:t>
            </a:r>
            <a:r>
              <a:rPr lang="en-US" sz="2400" i="0" u="none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“git merge master”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it shows already done</a:t>
            </a:r>
            <a:endParaRPr lang="en-US" sz="2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4" r="3324"/>
          <a:stretch/>
        </p:blipFill>
        <p:spPr>
          <a:xfrm>
            <a:off x="1429514" y="4596672"/>
            <a:ext cx="9209457" cy="1978705"/>
          </a:xfrm>
          <a:prstGeom prst="rect">
            <a:avLst/>
          </a:prstGeom>
        </p:spPr>
      </p:pic>
      <p:pic>
        <p:nvPicPr>
          <p:cNvPr id="9" name="Picture 5" descr="Ppt_B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737599" y="91525"/>
            <a:ext cx="30189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Merging two branches</a:t>
            </a:r>
            <a:endParaRPr lang="en-US" sz="21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844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73018"/>
            <a:ext cx="10972800" cy="493881"/>
          </a:xfrm>
        </p:spPr>
        <p:txBody>
          <a:bodyPr/>
          <a:lstStyle/>
          <a:p>
            <a:r>
              <a:rPr lang="en-US" sz="2800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Local Repository</a:t>
            </a:r>
            <a:endParaRPr lang="en-US" sz="2800" dirty="0">
              <a:solidFill>
                <a:srgbClr val="EEA116"/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3" y="929654"/>
            <a:ext cx="8972551" cy="314336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52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435772"/>
            <a:ext cx="10972800" cy="49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-BoldMT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-BoldMT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-BoldMT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-BoldMT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-BoldMT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-BoldMT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-BoldMT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-BoldMT" charset="0"/>
              </a:defRPr>
            </a:lvl9pPr>
          </a:lstStyle>
          <a:p>
            <a:r>
              <a:rPr lang="en-US" sz="2800" i="0" u="none" kern="0" dirty="0" smtClean="0">
                <a:solidFill>
                  <a:srgbClr val="EEA116"/>
                </a:solidFill>
                <a:latin typeface="Comic Sans MS" panose="030F0702030302020204" pitchFamily="66" charset="0"/>
              </a:rPr>
              <a:t>Remote Repository</a:t>
            </a:r>
            <a:endParaRPr lang="en-US" sz="2800" i="0" u="none" kern="0" dirty="0">
              <a:solidFill>
                <a:srgbClr val="EEA116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1" b="26624"/>
          <a:stretch/>
        </p:blipFill>
        <p:spPr>
          <a:xfrm>
            <a:off x="1101724" y="4566899"/>
            <a:ext cx="8972550" cy="1678326"/>
          </a:xfrm>
          <a:prstGeom prst="rect">
            <a:avLst/>
          </a:prstGeom>
        </p:spPr>
      </p:pic>
      <p:pic>
        <p:nvPicPr>
          <p:cNvPr id="12" name="Picture 5" descr="Ppt_B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9404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Version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control is a great asset to most workflows where it is important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          to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track changes as well as provide a repository of files for others to access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DVCS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have gained a great deal of attention in recent years given the explosion of open source projects. </a:t>
            </a:r>
            <a:endParaRPr lang="en-US" sz="24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DVCS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provides benefits that greatly align themselves with modern projects and workflows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CVCS can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assist your team in making the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transition.</a:t>
            </a:r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1B9-C5F5-40DD-82CD-32AF7E861268}" type="datetime1">
              <a:rPr lang="en-US" smtClean="0">
                <a:solidFill>
                  <a:schemeClr val="accent6"/>
                </a:solidFill>
              </a:rPr>
              <a:t>12/9/2017</a:t>
            </a:fld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>
                <a:solidFill>
                  <a:schemeClr val="accent6"/>
                </a:solidFill>
              </a:rPr>
              <a:t>53</a:t>
            </a:fld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11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35931" y="39185"/>
            <a:ext cx="540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CONCLUSION</a:t>
            </a:r>
            <a:endParaRPr lang="en-US" sz="20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60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3918" y="2720343"/>
            <a:ext cx="10363200" cy="65858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THANK YOU</a:t>
            </a:r>
            <a:endParaRPr lang="en-US" sz="54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60AC-DAC0-4362-92DD-7FAAFC9BF9B1}" type="datetime1">
              <a:rPr lang="en-US" smtClean="0"/>
              <a:t>12/9/2017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54</a:t>
            </a:fld>
            <a:endParaRPr lang="en-US"/>
          </a:p>
        </p:txBody>
      </p:sp>
      <p:pic>
        <p:nvPicPr>
          <p:cNvPr id="9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34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274359"/>
            <a:ext cx="11309684" cy="7110230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DIRECTORY    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A folder is used for storing multiple files.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REPOSITORY 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 collection of all the files and their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history organized in 				folders, 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branches, tags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CLONE	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: 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Act of copying a repository from a remote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server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BRANCH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	 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: 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It is a pointer to a commit(save the files).  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MERGE	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: 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Combination of one or more branches into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current 				branch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ORIGIN	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: 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default name of the remote repository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omic Sans MS" panose="030F0702030302020204" pitchFamily="66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  <a:endParaRPr lang="en-US" sz="2400" dirty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Comic Sans MS" panose="030F0702030302020204" pitchFamily="66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B11D-0978-43DA-9019-813F28DD73E1}" type="datetime1">
              <a:rPr lang="en-US" smtClean="0"/>
              <a:t>12/9/2017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6</a:t>
            </a:fld>
            <a:endParaRPr lang="en-US"/>
          </a:p>
        </p:txBody>
      </p:sp>
      <p:pic>
        <p:nvPicPr>
          <p:cNvPr id="1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856617" y="13059"/>
            <a:ext cx="263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ln>
                  <a:solidFill>
                    <a:schemeClr val="accent6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Terminology</a:t>
            </a:r>
            <a:endParaRPr lang="en-US" sz="2400" b="1" i="0" u="none" dirty="0">
              <a:ln>
                <a:solidFill>
                  <a:schemeClr val="accent6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5344"/>
            <a:ext cx="10972800" cy="523658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MASTER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	  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    : 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It is just another branch, but is the default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one 				which gets created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STAGE 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FILES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These are the files we have told GIT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that are 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ready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			to 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committed.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SNAPSHOT    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: In general is just the "entity" that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GIT 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uses to store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			its 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INTEGRATORS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: It can review and bring changes to reference code 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			asynchronously </a:t>
            </a:r>
            <a:r>
              <a:rPr lang="en-US" sz="2400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to central repository.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n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AF90-2A74-4867-A1D8-99E4DAC13EC3}" type="datetime1">
              <a:rPr lang="en-US" smtClean="0"/>
              <a:t>12/9/2017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856617" y="13059"/>
            <a:ext cx="263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ln>
                  <a:solidFill>
                    <a:schemeClr val="accent6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Terminology</a:t>
            </a:r>
            <a:endParaRPr lang="en-US" sz="2400" b="1" i="0" u="none" dirty="0">
              <a:ln>
                <a:solidFill>
                  <a:schemeClr val="accent6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20211"/>
            <a:ext cx="10972800" cy="44775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Version 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Control System (VCS)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is a software that helps software developers to work together and maintain a complete history of their work.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Version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Control, also known as Revision Control or Source Control.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Functions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of a Version Control System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Allows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developers to work simultaneously.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Maintains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 history of every version.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Does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not allow overwriting each other’s changes. </a:t>
            </a:r>
          </a:p>
          <a:p>
            <a:pPr marL="571500" indent="-457200"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Following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are the types of Version Control System : </a:t>
            </a:r>
          </a:p>
          <a:p>
            <a:pPr marL="1371600" lvl="2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Centralized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version control system (CVCS). </a:t>
            </a:r>
          </a:p>
          <a:p>
            <a:pPr marL="13716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Distributed/Decentralized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version control system (DVCS).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835-DF2B-4724-BC41-4C9218CA34CE}" type="datetime1">
              <a:rPr lang="en-US" smtClean="0"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 flipH="1">
            <a:off x="7119261" y="52249"/>
            <a:ext cx="4794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Version Control System 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9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5070"/>
            <a:ext cx="10972800" cy="37004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Centralized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version control system (CVCS) uses a central server to store all files and enables team collaboration.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“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Committing” a change simply means recording the change in the central system and Other programmers can then see this change.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They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can also pull down the change, and the version control tool will automatically update the contents of any files that were changed.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It </a:t>
            </a:r>
            <a:r>
              <a:rPr lang="en-US" sz="26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is a Client-Server approach.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2B2E-5743-4751-B771-170B1EF158ED}" type="datetime1">
              <a:rPr lang="en-US" smtClean="0"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01372" y="6217936"/>
            <a:ext cx="2844800" cy="476250"/>
          </a:xfrm>
        </p:spPr>
        <p:txBody>
          <a:bodyPr/>
          <a:lstStyle/>
          <a:p>
            <a:fld id="{CB3966BC-8B8D-4F42-BECA-90C48EA3D957}" type="slidenum">
              <a:rPr lang="en-US" smtClean="0"/>
              <a:t>9</a:t>
            </a:fld>
            <a:endParaRPr lang="en-US" dirty="0"/>
          </a:p>
        </p:txBody>
      </p:sp>
      <p:pic>
        <p:nvPicPr>
          <p:cNvPr id="15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6037" y="91438"/>
            <a:ext cx="6322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CENTRALIZED VERSION CONTROL SYSTEM</a:t>
            </a:r>
            <a:endParaRPr lang="en-US" sz="20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6407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">
      <a:dk1>
        <a:srgbClr val="66CCFF"/>
      </a:dk1>
      <a:lt1>
        <a:srgbClr val="FFFFFF"/>
      </a:lt1>
      <a:dk2>
        <a:srgbClr val="FFFFFF"/>
      </a:dk2>
      <a:lt2>
        <a:srgbClr val="004080"/>
      </a:lt2>
      <a:accent1>
        <a:srgbClr val="FFFFFF"/>
      </a:accent1>
      <a:accent2>
        <a:srgbClr val="66CCFF"/>
      </a:accent2>
      <a:accent3>
        <a:srgbClr val="FFFFFF"/>
      </a:accent3>
      <a:accent4>
        <a:srgbClr val="56AEDA"/>
      </a:accent4>
      <a:accent5>
        <a:srgbClr val="FFFFFF"/>
      </a:accent5>
      <a:accent6>
        <a:srgbClr val="5CB9E7"/>
      </a:accent6>
      <a:hlink>
        <a:srgbClr val="CC66FF"/>
      </a:hlink>
      <a:folHlink>
        <a:srgbClr val="6666FF"/>
      </a:folHlink>
    </a:clrScheme>
    <a:fontScheme name="Default Design">
      <a:majorFont>
        <a:latin typeface="Arial-Bold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2D876288-90BE-4310-8220-42320F08B713}" vid="{E5DA225A-9B29-4883-B3AF-DFDC63F3D9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3519</TotalTime>
  <Words>1823</Words>
  <Application>Microsoft Office PowerPoint</Application>
  <PresentationFormat>Widescreen</PresentationFormat>
  <Paragraphs>446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Malgun Gothic</vt:lpstr>
      <vt:lpstr>Arial</vt:lpstr>
      <vt:lpstr>Arial-BoldMT</vt:lpstr>
      <vt:lpstr>Calibri</vt:lpstr>
      <vt:lpstr>Comic Sans MS</vt:lpstr>
      <vt:lpstr>Courier New</vt:lpstr>
      <vt:lpstr>新細明體</vt:lpstr>
      <vt:lpstr>Times New Roman</vt:lpstr>
      <vt:lpstr>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Pull Repo from remote Repo – git pull</vt:lpstr>
      <vt:lpstr>PowerPoint Presentation</vt:lpstr>
      <vt:lpstr>PowerPoint Presentation</vt:lpstr>
      <vt:lpstr>To create a new branch – git branch &lt;branch name&gt;</vt:lpstr>
      <vt:lpstr>To delete branch – git branch –D &lt;branch name&gt;</vt:lpstr>
      <vt:lpstr>To checkout branch – git checkout master</vt:lpstr>
      <vt:lpstr>To merge the branch to master branch – git merge &lt;branch name&gt;</vt:lpstr>
      <vt:lpstr>Local Repository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107</cp:revision>
  <dcterms:created xsi:type="dcterms:W3CDTF">2017-11-09T07:08:58Z</dcterms:created>
  <dcterms:modified xsi:type="dcterms:W3CDTF">2017-12-09T10:33:06Z</dcterms:modified>
</cp:coreProperties>
</file>