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2"/>
  </p:notesMasterIdLst>
  <p:sldIdLst>
    <p:sldId id="257" r:id="rId2"/>
    <p:sldId id="258" r:id="rId3"/>
    <p:sldId id="259" r:id="rId4"/>
    <p:sldId id="260" r:id="rId5"/>
    <p:sldId id="261" r:id="rId6"/>
    <p:sldId id="262" r:id="rId7"/>
    <p:sldId id="292" r:id="rId8"/>
    <p:sldId id="321" r:id="rId9"/>
    <p:sldId id="318" r:id="rId10"/>
    <p:sldId id="319" r:id="rId11"/>
    <p:sldId id="264" r:id="rId12"/>
    <p:sldId id="298" r:id="rId13"/>
    <p:sldId id="299" r:id="rId14"/>
    <p:sldId id="300" r:id="rId15"/>
    <p:sldId id="301" r:id="rId16"/>
    <p:sldId id="302" r:id="rId17"/>
    <p:sldId id="303" r:id="rId18"/>
    <p:sldId id="304" r:id="rId19"/>
    <p:sldId id="305" r:id="rId20"/>
    <p:sldId id="306" r:id="rId21"/>
    <p:sldId id="308" r:id="rId22"/>
    <p:sldId id="307" r:id="rId23"/>
    <p:sldId id="309" r:id="rId24"/>
    <p:sldId id="310" r:id="rId25"/>
    <p:sldId id="311" r:id="rId26"/>
    <p:sldId id="312" r:id="rId27"/>
    <p:sldId id="313" r:id="rId28"/>
    <p:sldId id="314" r:id="rId29"/>
    <p:sldId id="315" r:id="rId30"/>
    <p:sldId id="322" r:id="rId31"/>
    <p:sldId id="338" r:id="rId32"/>
    <p:sldId id="340" r:id="rId33"/>
    <p:sldId id="341" r:id="rId34"/>
    <p:sldId id="339" r:id="rId35"/>
    <p:sldId id="342" r:id="rId36"/>
    <p:sldId id="343" r:id="rId37"/>
    <p:sldId id="317" r:id="rId38"/>
    <p:sldId id="272" r:id="rId39"/>
    <p:sldId id="273" r:id="rId40"/>
    <p:sldId id="323" r:id="rId41"/>
    <p:sldId id="324" r:id="rId42"/>
    <p:sldId id="325" r:id="rId43"/>
    <p:sldId id="326" r:id="rId44"/>
    <p:sldId id="327" r:id="rId45"/>
    <p:sldId id="329" r:id="rId46"/>
    <p:sldId id="330" r:id="rId47"/>
    <p:sldId id="331" r:id="rId48"/>
    <p:sldId id="332" r:id="rId49"/>
    <p:sldId id="333" r:id="rId50"/>
    <p:sldId id="334" r:id="rId51"/>
    <p:sldId id="335" r:id="rId52"/>
    <p:sldId id="336" r:id="rId53"/>
    <p:sldId id="344" r:id="rId54"/>
    <p:sldId id="360" r:id="rId55"/>
    <p:sldId id="345" r:id="rId56"/>
    <p:sldId id="346" r:id="rId57"/>
    <p:sldId id="347" r:id="rId58"/>
    <p:sldId id="348" r:id="rId59"/>
    <p:sldId id="349" r:id="rId60"/>
    <p:sldId id="350" r:id="rId61"/>
    <p:sldId id="351" r:id="rId62"/>
    <p:sldId id="352" r:id="rId63"/>
    <p:sldId id="353" r:id="rId64"/>
    <p:sldId id="354" r:id="rId65"/>
    <p:sldId id="355" r:id="rId66"/>
    <p:sldId id="357" r:id="rId67"/>
    <p:sldId id="358" r:id="rId68"/>
    <p:sldId id="359" r:id="rId69"/>
    <p:sldId id="295" r:id="rId70"/>
    <p:sldId id="290" r:id="rId71"/>
  </p:sldIdLst>
  <p:sldSz cx="12192000" cy="6858000"/>
  <p:notesSz cx="6858000" cy="9144000"/>
  <p:defaultTextStyle>
    <a:defPPr>
      <a:defRPr lang="en-US"/>
    </a:defPPr>
    <a:lvl1pPr algn="r" rtl="0" fontAlgn="base">
      <a:spcBef>
        <a:spcPct val="0"/>
      </a:spcBef>
      <a:spcAft>
        <a:spcPct val="0"/>
      </a:spcAft>
      <a:defRPr i="1" u="sng"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i="1" u="sng"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i="1" u="sng"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i="1" u="sng"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i="1" u="sng" kern="1200">
        <a:solidFill>
          <a:schemeClr val="tx1"/>
        </a:solidFill>
        <a:latin typeface="Arial" panose="020B0604020202020204" pitchFamily="34" charset="0"/>
        <a:ea typeface="+mn-ea"/>
        <a:cs typeface="+mn-cs"/>
      </a:defRPr>
    </a:lvl5pPr>
    <a:lvl6pPr marL="2286000" algn="l" defTabSz="914400" rtl="0" eaLnBrk="1" latinLnBrk="0" hangingPunct="1">
      <a:defRPr i="1" u="sng" kern="1200">
        <a:solidFill>
          <a:schemeClr val="tx1"/>
        </a:solidFill>
        <a:latin typeface="Arial" panose="020B0604020202020204" pitchFamily="34" charset="0"/>
        <a:ea typeface="+mn-ea"/>
        <a:cs typeface="+mn-cs"/>
      </a:defRPr>
    </a:lvl6pPr>
    <a:lvl7pPr marL="2743200" algn="l" defTabSz="914400" rtl="0" eaLnBrk="1" latinLnBrk="0" hangingPunct="1">
      <a:defRPr i="1" u="sng" kern="1200">
        <a:solidFill>
          <a:schemeClr val="tx1"/>
        </a:solidFill>
        <a:latin typeface="Arial" panose="020B0604020202020204" pitchFamily="34" charset="0"/>
        <a:ea typeface="+mn-ea"/>
        <a:cs typeface="+mn-cs"/>
      </a:defRPr>
    </a:lvl7pPr>
    <a:lvl8pPr marL="3200400" algn="l" defTabSz="914400" rtl="0" eaLnBrk="1" latinLnBrk="0" hangingPunct="1">
      <a:defRPr i="1" u="sng" kern="1200">
        <a:solidFill>
          <a:schemeClr val="tx1"/>
        </a:solidFill>
        <a:latin typeface="Arial" panose="020B0604020202020204" pitchFamily="34" charset="0"/>
        <a:ea typeface="+mn-ea"/>
        <a:cs typeface="+mn-cs"/>
      </a:defRPr>
    </a:lvl8pPr>
    <a:lvl9pPr marL="3657600" algn="l" defTabSz="914400" rtl="0" eaLnBrk="1" latinLnBrk="0" hangingPunct="1">
      <a:defRPr i="1" u="sng"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BC62"/>
    <a:srgbClr val="EEA116"/>
    <a:srgbClr val="020202"/>
    <a:srgbClr val="CC3300"/>
    <a:srgbClr val="E57A05"/>
    <a:srgbClr val="AF7221"/>
    <a:srgbClr val="11C923"/>
    <a:srgbClr val="F8F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62" d="100"/>
          <a:sy n="62" d="100"/>
        </p:scale>
        <p:origin x="-1020" y="-456"/>
      </p:cViewPr>
      <p:guideLst>
        <p:guide orient="horz" pos="2160"/>
        <p:guide pos="3840"/>
      </p:guideLst>
    </p:cSldViewPr>
  </p:slideViewPr>
  <p:outlineViewPr>
    <p:cViewPr>
      <p:scale>
        <a:sx n="33" d="100"/>
        <a:sy n="33" d="100"/>
      </p:scale>
      <p:origin x="0" y="3512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20658-6F16-4BF8-BF7C-F72C433390E0}" type="datetimeFigureOut">
              <a:rPr lang="en-US" smtClean="0"/>
              <a:t>12/14/2017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3FC7E-6357-41FD-B20B-DCA1BBD35327}" type="slidenum">
              <a:rPr lang="en-US" smtClean="0"/>
              <a:t>‹#›</a:t>
            </a:fld>
            <a:endParaRPr lang="en-US" dirty="0"/>
          </a:p>
        </p:txBody>
      </p:sp>
    </p:spTree>
    <p:extLst>
      <p:ext uri="{BB962C8B-B14F-4D97-AF65-F5344CB8AC3E}">
        <p14:creationId xmlns:p14="http://schemas.microsoft.com/office/powerpoint/2010/main" val="10117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29A87125-DED9-43E2-8A87-B83A8DE4441B}" type="slidenum">
              <a:rPr lang="en-US" altLang="en-US" sz="1200" i="0" u="none"/>
              <a:pPr eaLnBrk="1" hangingPunct="1"/>
              <a:t>1</a:t>
            </a:fld>
            <a:endParaRPr lang="en-US" altLang="en-US" sz="1200" i="0" u="none"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32555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44E50C07-549C-45D6-B05A-36AC70534E5E}" type="datetime1">
              <a:rPr lang="en-US" smtClean="0"/>
              <a:t>12/14/2017</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192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69E8298-AC0C-4AC7-AA0D-DD7C90574AE1}" type="datetime1">
              <a:rPr lang="en-US" smtClean="0"/>
              <a:t>12/14/2017</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67345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026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0260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DD0EF93-A7D6-49C8-B4AE-DB60FE32743A}" type="datetime1">
              <a:rPr lang="en-US" smtClean="0"/>
              <a:t>12/14/2017</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84656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615BF1B9-C5F5-40DD-82CD-32AF7E861268}" type="datetime1">
              <a:rPr lang="en-US" smtClean="0"/>
              <a:t>12/14/2017</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167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fld id="{87E08CD0-17F3-42BE-9C65-28CF0E2AC194}" type="datetime1">
              <a:rPr lang="en-US" smtClean="0"/>
              <a:t>12/14/2017</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4781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9C4FF00F-8DCB-469D-9E79-2564000A7B82}" type="datetime1">
              <a:rPr lang="en-US" smtClean="0"/>
              <a:t>12/14/2017</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96355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CB90148E-35F3-4E5E-BA68-BD5263136C36}" type="datetime1">
              <a:rPr lang="en-US" smtClean="0"/>
              <a:t>12/14/2017</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25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9B77353A-6D46-443D-9BF9-59236A20E330}" type="datetime1">
              <a:rPr lang="en-US" smtClean="0"/>
              <a:t>12/14/2017</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57357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8551007-7E8E-4BF0-B00B-381C12F60887}" type="datetime1">
              <a:rPr lang="en-US" smtClean="0"/>
              <a:t>12/14/2017</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33115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fld id="{1B1C80D0-1E00-42E8-BA30-7DAB74022F72}" type="datetime1">
              <a:rPr lang="en-US" smtClean="0"/>
              <a:t>12/14/2017</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7116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fld id="{19CE2F76-C5BB-4133-8D5A-793BAECC6177}" type="datetime1">
              <a:rPr lang="en-US" smtClean="0"/>
              <a:t>12/14/2017</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6915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extLst>
              <a:ext uri="{28A0092B-C50C-407E-A947-70E740481C1C}">
                <a14:useLocalDpi xmlns:a14="http://schemas.microsoft.com/office/drawing/2010/main" val="0"/>
              </a:ext>
            </a:extLst>
          </a:blip>
          <a:srcRect l="3816" t="1057" r="4581" b="179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Introduction to Java</a:t>
            </a:r>
          </a:p>
        </p:txBody>
      </p:sp>
      <p:sp>
        <p:nvSpPr>
          <p:cNvPr id="1028" name="Rectangle 3"/>
          <p:cNvSpPr>
            <a:spLocks noGrp="1" noChangeArrowheads="1"/>
          </p:cNvSpPr>
          <p:nvPr>
            <p:ph type="body" idx="1"/>
          </p:nvPr>
        </p:nvSpPr>
        <p:spPr bwMode="auto">
          <a:xfrm>
            <a:off x="609600" y="1600201"/>
            <a:ext cx="10972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fld id="{379864D9-D9FF-4164-8E72-8562E8089204}" type="datetime1">
              <a:rPr lang="en-US" smtClean="0"/>
              <a:t>12/14/2017</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u="none"/>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6308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ibm.com/developerworks/library/wa-implement-a-single-page-application-with-angular2/index.html#pj"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ngular/angular-cli/release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txBox="1">
            <a:spLocks noGrp="1" noChangeArrowheads="1"/>
          </p:cNvSpPr>
          <p:nvPr/>
        </p:nvSpPr>
        <p:spPr bwMode="auto">
          <a:xfrm>
            <a:off x="1981200" y="6245225"/>
            <a:ext cx="2133600" cy="476250"/>
          </a:xfrm>
          <a:prstGeom prst="rect">
            <a:avLst/>
          </a:prstGeom>
          <a:noFill/>
          <a:ln>
            <a:miter lim="800000"/>
            <a:headEnd/>
            <a:tailEnd/>
          </a:ln>
        </p:spPr>
        <p:txBody>
          <a:bodyPr/>
          <a:lstStyle/>
          <a:p>
            <a:pPr algn="l">
              <a:defRPr/>
            </a:pPr>
            <a:fld id="{E106EC84-AACE-4D5E-B8E0-968D0E87C655}" type="datetime3">
              <a:rPr lang="en-US" sz="1400" i="0" u="none">
                <a:latin typeface="+mn-lt"/>
              </a:rPr>
              <a:pPr algn="l">
                <a:defRPr/>
              </a:pPr>
              <a:t>14 December 2017</a:t>
            </a:fld>
            <a:endParaRPr lang="en-US" sz="1400" i="0" u="none" dirty="0">
              <a:latin typeface="+mn-lt"/>
            </a:endParaRPr>
          </a:p>
        </p:txBody>
      </p:sp>
      <p:sp>
        <p:nvSpPr>
          <p:cNvPr id="6" name="Footer Placeholder 5"/>
          <p:cNvSpPr txBox="1">
            <a:spLocks noGrp="1" noChangeArrowheads="1"/>
          </p:cNvSpPr>
          <p:nvPr/>
        </p:nvSpPr>
        <p:spPr bwMode="auto">
          <a:xfrm>
            <a:off x="4648200" y="6245225"/>
            <a:ext cx="2895600" cy="476250"/>
          </a:xfrm>
          <a:prstGeom prst="rect">
            <a:avLst/>
          </a:prstGeom>
          <a:noFill/>
          <a:ln>
            <a:miter lim="800000"/>
            <a:headEnd/>
            <a:tailEnd/>
          </a:ln>
        </p:spPr>
        <p:txBody>
          <a:bodyPr/>
          <a:lstStyle/>
          <a:p>
            <a:pPr algn="ctr">
              <a:defRPr/>
            </a:pPr>
            <a:r>
              <a:rPr lang="en-US" sz="1400" i="0" u="none" dirty="0">
                <a:latin typeface="+mn-lt"/>
              </a:rPr>
              <a:t>www.snipe.co.in</a:t>
            </a:r>
          </a:p>
        </p:txBody>
      </p:sp>
      <p:sp>
        <p:nvSpPr>
          <p:cNvPr id="7" name="Slide Number Placeholder 6"/>
          <p:cNvSpPr txBox="1">
            <a:spLocks noGrp="1" noChangeArrowheads="1"/>
          </p:cNvSpPr>
          <p:nvPr/>
        </p:nvSpPr>
        <p:spPr bwMode="auto">
          <a:xfrm>
            <a:off x="8077200" y="6245225"/>
            <a:ext cx="2133600" cy="476250"/>
          </a:xfrm>
          <a:prstGeom prst="rect">
            <a:avLst/>
          </a:prstGeom>
          <a:noFill/>
          <a:ln>
            <a:miter lim="800000"/>
            <a:headEnd/>
            <a:tailEnd/>
          </a:ln>
        </p:spPr>
        <p:txBody>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fld id="{AEB31F55-C05D-4D82-ABB4-5579FD8A114C}" type="slidenum">
              <a:rPr lang="en-US" altLang="en-US" sz="1400" i="0" u="none"/>
              <a:pPr eaLnBrk="1" hangingPunct="1"/>
              <a:t>1</a:t>
            </a:fld>
            <a:endParaRPr lang="en-US" altLang="en-US" sz="1400" i="0" u="none" dirty="0"/>
          </a:p>
        </p:txBody>
      </p:sp>
      <p:pic>
        <p:nvPicPr>
          <p:cNvPr id="2053" name="Picture 3" descr="Ppt_Bg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89" y="0"/>
            <a:ext cx="1223118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 Box 63"/>
          <p:cNvSpPr txBox="1">
            <a:spLocks noChangeArrowheads="1"/>
          </p:cNvSpPr>
          <p:nvPr/>
        </p:nvSpPr>
        <p:spPr bwMode="auto">
          <a:xfrm>
            <a:off x="6239965" y="5882231"/>
            <a:ext cx="5356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u="sng">
                <a:solidFill>
                  <a:schemeClr val="tx1"/>
                </a:solidFill>
                <a:latin typeface="Arial" panose="020B0604020202020204" pitchFamily="34" charset="0"/>
              </a:defRPr>
            </a:lvl1pPr>
            <a:lvl2pPr marL="742950" indent="-285750" eaLnBrk="0" hangingPunct="0">
              <a:defRPr i="1" u="sng">
                <a:solidFill>
                  <a:schemeClr val="tx1"/>
                </a:solidFill>
                <a:latin typeface="Arial" panose="020B0604020202020204" pitchFamily="34" charset="0"/>
              </a:defRPr>
            </a:lvl2pPr>
            <a:lvl3pPr marL="1143000" indent="-228600" eaLnBrk="0" hangingPunct="0">
              <a:defRPr i="1" u="sng">
                <a:solidFill>
                  <a:schemeClr val="tx1"/>
                </a:solidFill>
                <a:latin typeface="Arial" panose="020B0604020202020204" pitchFamily="34" charset="0"/>
              </a:defRPr>
            </a:lvl3pPr>
            <a:lvl4pPr marL="1600200" indent="-228600" eaLnBrk="0" hangingPunct="0">
              <a:defRPr i="1" u="sng">
                <a:solidFill>
                  <a:schemeClr val="tx1"/>
                </a:solidFill>
                <a:latin typeface="Arial" panose="020B0604020202020204" pitchFamily="34" charset="0"/>
              </a:defRPr>
            </a:lvl4pPr>
            <a:lvl5pPr marL="2057400" indent="-228600" eaLnBrk="0" hangingPunct="0">
              <a:defRPr i="1" u="sng">
                <a:solidFill>
                  <a:schemeClr val="tx1"/>
                </a:solidFill>
                <a:latin typeface="Arial" panose="020B0604020202020204" pitchFamily="34" charset="0"/>
              </a:defRPr>
            </a:lvl5pPr>
            <a:lvl6pPr marL="2514600" indent="-228600" algn="r" eaLnBrk="0" fontAlgn="base" hangingPunct="0">
              <a:spcBef>
                <a:spcPct val="0"/>
              </a:spcBef>
              <a:spcAft>
                <a:spcPct val="0"/>
              </a:spcAft>
              <a:defRPr i="1" u="sng">
                <a:solidFill>
                  <a:schemeClr val="tx1"/>
                </a:solidFill>
                <a:latin typeface="Arial" panose="020B0604020202020204" pitchFamily="34" charset="0"/>
              </a:defRPr>
            </a:lvl6pPr>
            <a:lvl7pPr marL="2971800" indent="-228600" algn="r" eaLnBrk="0" fontAlgn="base" hangingPunct="0">
              <a:spcBef>
                <a:spcPct val="0"/>
              </a:spcBef>
              <a:spcAft>
                <a:spcPct val="0"/>
              </a:spcAft>
              <a:defRPr i="1" u="sng">
                <a:solidFill>
                  <a:schemeClr val="tx1"/>
                </a:solidFill>
                <a:latin typeface="Arial" panose="020B0604020202020204" pitchFamily="34" charset="0"/>
              </a:defRPr>
            </a:lvl7pPr>
            <a:lvl8pPr marL="3429000" indent="-228600" algn="r" eaLnBrk="0" fontAlgn="base" hangingPunct="0">
              <a:spcBef>
                <a:spcPct val="0"/>
              </a:spcBef>
              <a:spcAft>
                <a:spcPct val="0"/>
              </a:spcAft>
              <a:defRPr i="1" u="sng">
                <a:solidFill>
                  <a:schemeClr val="tx1"/>
                </a:solidFill>
                <a:latin typeface="Arial" panose="020B0604020202020204" pitchFamily="34" charset="0"/>
              </a:defRPr>
            </a:lvl8pPr>
            <a:lvl9pPr marL="3886200" indent="-228600" algn="r" eaLnBrk="0" fontAlgn="base" hangingPunct="0">
              <a:spcBef>
                <a:spcPct val="0"/>
              </a:spcBef>
              <a:spcAft>
                <a:spcPct val="0"/>
              </a:spcAft>
              <a:defRPr i="1" u="sng">
                <a:solidFill>
                  <a:schemeClr val="tx1"/>
                </a:solidFill>
                <a:latin typeface="Arial" panose="020B0604020202020204" pitchFamily="34" charset="0"/>
              </a:defRPr>
            </a:lvl9pPr>
          </a:lstStyle>
          <a:p>
            <a:pPr eaLnBrk="1" hangingPunct="1"/>
            <a:r>
              <a:rPr lang="en-US" altLang="en-US" sz="2800" b="1" u="none" dirty="0" smtClean="0">
                <a:solidFill>
                  <a:schemeClr val="bg2"/>
                </a:solidFill>
                <a:effectLst>
                  <a:outerShdw blurRad="38100" dist="38100" dir="2700000" algn="tl">
                    <a:srgbClr val="000000">
                      <a:alpha val="43137"/>
                    </a:srgbClr>
                  </a:outerShdw>
                </a:effectLst>
                <a:latin typeface="Aharoni" pitchFamily="2" charset="-79"/>
                <a:cs typeface="Aharoni" pitchFamily="2" charset="-79"/>
              </a:rPr>
              <a:t>SNIPE TEAM</a:t>
            </a:r>
            <a:endParaRPr lang="en-US" altLang="en-US" sz="2800" b="1" u="none" dirty="0">
              <a:solidFill>
                <a:schemeClr val="bg2"/>
              </a:solidFill>
              <a:effectLst>
                <a:outerShdw blurRad="38100" dist="38100" dir="2700000" algn="tl">
                  <a:srgbClr val="000000">
                    <a:alpha val="43137"/>
                  </a:srgbClr>
                </a:outerShdw>
              </a:effectLst>
              <a:latin typeface="Aharoni" pitchFamily="2" charset="-79"/>
              <a:cs typeface="Aharoni" pitchFamily="2" charset="-79"/>
            </a:endParaRPr>
          </a:p>
        </p:txBody>
      </p:sp>
      <p:sp>
        <p:nvSpPr>
          <p:cNvPr id="2" name="Date Placeholder 1"/>
          <p:cNvSpPr>
            <a:spLocks noGrp="1"/>
          </p:cNvSpPr>
          <p:nvPr>
            <p:ph type="dt" sz="half" idx="10"/>
          </p:nvPr>
        </p:nvSpPr>
        <p:spPr/>
        <p:txBody>
          <a:bodyPr/>
          <a:lstStyle/>
          <a:p>
            <a:r>
              <a:rPr lang="en-US" dirty="0" smtClean="0"/>
              <a:t>01/12/2017</a:t>
            </a:r>
            <a:endParaRPr lang="en-US" dirty="0"/>
          </a:p>
        </p:txBody>
      </p:sp>
    </p:spTree>
    <p:extLst>
      <p:ext uri="{BB962C8B-B14F-4D97-AF65-F5344CB8AC3E}">
        <p14:creationId xmlns:p14="http://schemas.microsoft.com/office/powerpoint/2010/main" val="155546469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515" y="13059"/>
            <a:ext cx="10972800" cy="1911481"/>
          </a:xfrm>
        </p:spPr>
        <p:txBody>
          <a:bodyPr/>
          <a:lstStyle/>
          <a:p>
            <a:r>
              <a:rPr lang="en-IN" sz="2400" b="1" dirty="0" smtClean="0">
                <a:solidFill>
                  <a:schemeClr val="tx1">
                    <a:lumMod val="60000"/>
                    <a:lumOff val="40000"/>
                  </a:schemeClr>
                </a:solidFill>
                <a:latin typeface="Comic Sans MS" pitchFamily="66" charset="0"/>
              </a:rPr>
              <a:t>Single </a:t>
            </a:r>
            <a:r>
              <a:rPr lang="en-IN" sz="2400" b="1" dirty="0">
                <a:solidFill>
                  <a:schemeClr val="tx1">
                    <a:lumMod val="60000"/>
                    <a:lumOff val="40000"/>
                  </a:schemeClr>
                </a:solidFill>
                <a:latin typeface="Comic Sans MS" pitchFamily="66" charset="0"/>
              </a:rPr>
              <a:t>Page </a:t>
            </a:r>
            <a:r>
              <a:rPr lang="en-IN" sz="2400" b="1" dirty="0" smtClean="0">
                <a:solidFill>
                  <a:schemeClr val="tx1">
                    <a:lumMod val="60000"/>
                    <a:lumOff val="40000"/>
                  </a:schemeClr>
                </a:solidFill>
                <a:latin typeface="Comic Sans MS" pitchFamily="66" charset="0"/>
              </a:rPr>
              <a:t>Application:</a:t>
            </a:r>
            <a:br>
              <a:rPr lang="en-IN" sz="2400" b="1" dirty="0" smtClean="0">
                <a:solidFill>
                  <a:schemeClr val="tx1">
                    <a:lumMod val="60000"/>
                    <a:lumOff val="40000"/>
                  </a:schemeClr>
                </a:solidFill>
                <a:latin typeface="Comic Sans MS" pitchFamily="66" charset="0"/>
              </a:rPr>
            </a:br>
            <a:r>
              <a:rPr lang="en-IN" sz="2400" b="1" dirty="0" smtClean="0">
                <a:solidFill>
                  <a:schemeClr val="tx1">
                    <a:lumMod val="60000"/>
                    <a:lumOff val="40000"/>
                  </a:schemeClr>
                </a:solidFill>
                <a:latin typeface="Comic Sans MS" pitchFamily="66" charset="0"/>
              </a:rPr>
              <a:t> 	</a:t>
            </a:r>
            <a:endParaRPr lang="en-IN" sz="2400" b="1" dirty="0">
              <a:solidFill>
                <a:schemeClr val="tx1">
                  <a:lumMod val="60000"/>
                  <a:lumOff val="40000"/>
                </a:schemeClr>
              </a:solidFill>
              <a:latin typeface="Comic Sans MS" pitchFamily="66" charset="0"/>
            </a:endParaRPr>
          </a:p>
        </p:txBody>
      </p:sp>
      <p:sp>
        <p:nvSpPr>
          <p:cNvPr id="7" name="Content Placeholder 6"/>
          <p:cNvSpPr>
            <a:spLocks noGrp="1"/>
          </p:cNvSpPr>
          <p:nvPr>
            <p:ph idx="1"/>
          </p:nvPr>
        </p:nvSpPr>
        <p:spPr/>
        <p:txBody>
          <a:bodyPr/>
          <a:lstStyle/>
          <a:p>
            <a:pPr marL="0" indent="0" algn="just">
              <a:buNone/>
            </a:pPr>
            <a:r>
              <a:rPr lang="en-US" sz="2400" dirty="0" smtClean="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 </a:t>
            </a:r>
            <a:endPar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endParaRPr>
          </a:p>
        </p:txBody>
      </p:sp>
      <p:sp>
        <p:nvSpPr>
          <p:cNvPr id="2" name="Date Placeholder 1"/>
          <p:cNvSpPr>
            <a:spLocks noGrp="1"/>
          </p:cNvSpPr>
          <p:nvPr>
            <p:ph type="dt" sz="half" idx="10"/>
          </p:nvPr>
        </p:nvSpPr>
        <p:spPr/>
        <p:txBody>
          <a:bodyPr/>
          <a:lstStyle/>
          <a:p>
            <a:fld id="{6963B11D-0978-43DA-9019-813F28DD73E1}" type="datetime1">
              <a:rPr lang="en-US" smtClean="0"/>
              <a:t>12/14/2017</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10</a:t>
            </a:fld>
            <a:endParaRPr lang="en-US" dirty="0"/>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059"/>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2500085" y="13059"/>
            <a:ext cx="9691915" cy="461665"/>
          </a:xfrm>
          <a:prstGeom prst="rect">
            <a:avLst/>
          </a:prstGeom>
          <a:noFill/>
        </p:spPr>
        <p:txBody>
          <a:bodyPr wrap="square" rtlCol="0">
            <a:spAutoFit/>
          </a:bodyPr>
          <a:lstStyle/>
          <a:p>
            <a:r>
              <a:rPr lang="en-US" sz="2400" b="1" i="0" u="none" dirty="0" smtClean="0">
                <a:ln>
                  <a:solidFill>
                    <a:schemeClr val="accent6"/>
                  </a:solidFill>
                </a:ln>
                <a:solidFill>
                  <a:schemeClr val="accent2">
                    <a:lumMod val="60000"/>
                    <a:lumOff val="40000"/>
                  </a:schemeClr>
                </a:solidFill>
                <a:latin typeface="Comic Sans MS" pitchFamily="66" charset="0"/>
                <a:cs typeface="Times New Roman" panose="02020603050405020304" pitchFamily="18" charset="0"/>
              </a:rPr>
              <a:t>SINGLE PAGE APP vs MULTI PAGE APPLICATION</a:t>
            </a:r>
            <a:endParaRPr lang="en-US" sz="2400" b="1" i="0" u="none" dirty="0">
              <a:ln>
                <a:solidFill>
                  <a:schemeClr val="accent6"/>
                </a:solidFill>
              </a:ln>
              <a:solidFill>
                <a:schemeClr val="accent2">
                  <a:lumMod val="60000"/>
                  <a:lumOff val="40000"/>
                </a:schemeClr>
              </a:solidFill>
              <a:latin typeface="Comic Sans MS" pitchFamily="66"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091" y="1227907"/>
            <a:ext cx="10202092" cy="4911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469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1120211"/>
            <a:ext cx="10972800" cy="4477560"/>
          </a:xfrm>
        </p:spPr>
        <p:txBody>
          <a:bodyPr/>
          <a:lstStyle/>
          <a:p>
            <a:pPr marL="0" indent="0">
              <a:buNone/>
            </a:pPr>
            <a:endParaRPr lang="en-US" sz="2400" dirty="0">
              <a:solidFill>
                <a:schemeClr val="bg1"/>
              </a:solidFill>
              <a:latin typeface="Comic Sans MS" panose="030F0702030302020204" pitchFamily="66"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smtClean="0"/>
              <a:t>12/01/2017</a:t>
            </a:r>
            <a:endParaRPr lang="en-US" dirty="0"/>
          </a:p>
        </p:txBody>
      </p:sp>
      <p:sp>
        <p:nvSpPr>
          <p:cNvPr id="6" name="Slide Number Placeholder 5"/>
          <p:cNvSpPr>
            <a:spLocks noGrp="1"/>
          </p:cNvSpPr>
          <p:nvPr>
            <p:ph type="sldNum" sz="quarter" idx="12"/>
          </p:nvPr>
        </p:nvSpPr>
        <p:spPr/>
        <p:txBody>
          <a:bodyPr/>
          <a:lstStyle/>
          <a:p>
            <a:fld id="{CB3966BC-8B8D-4F42-BECA-90C48EA3D957}" type="slidenum">
              <a:rPr lang="en-US" smtClean="0"/>
              <a:t>11</a:t>
            </a:fld>
            <a:endParaRPr lang="en-US" dirty="0"/>
          </a:p>
        </p:txBody>
      </p:sp>
      <p:pic>
        <p:nvPicPr>
          <p:cNvPr id="1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042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flipH="1">
            <a:off x="7119261" y="52249"/>
            <a:ext cx="479406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cs typeface="Times New Roman" panose="02020603050405020304" pitchFamily="18" charset="0"/>
              </a:rPr>
              <a:t>GETTING STARTED </a:t>
            </a:r>
            <a:endParaRPr lang="en-US" sz="2400" b="1" i="0" u="none" dirty="0">
              <a:solidFill>
                <a:schemeClr val="accent2">
                  <a:lumMod val="60000"/>
                  <a:lumOff val="40000"/>
                </a:schemeClr>
              </a:solidFill>
              <a:latin typeface="Comic Sans MS" pitchFamily="66" charset="0"/>
              <a:cs typeface="Times New Roman" panose="02020603050405020304" pitchFamily="18" charset="0"/>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3914"/>
            <a:ext cx="12192000" cy="5705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294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690" y="974687"/>
            <a:ext cx="10972800" cy="3700463"/>
          </a:xfrm>
        </p:spPr>
        <p:txBody>
          <a:bodyPr/>
          <a:lstStyle/>
          <a:p>
            <a:pPr>
              <a:buFont typeface="Wingdings" pitchFamily="2" charset="2"/>
              <a:buChar char="Ø"/>
            </a:pPr>
            <a:r>
              <a:rPr lang="en-IN" sz="2400" dirty="0" smtClean="0">
                <a:solidFill>
                  <a:schemeClr val="bg1"/>
                </a:solidFill>
                <a:latin typeface="Comic Sans MS" pitchFamily="66" charset="0"/>
              </a:rPr>
              <a:t>Typescript is a free and open-source programming language developed and maintained by Microsoft. </a:t>
            </a:r>
          </a:p>
          <a:p>
            <a:pPr>
              <a:buFont typeface="Wingdings" pitchFamily="2" charset="2"/>
              <a:buChar char="Ø"/>
            </a:pPr>
            <a:r>
              <a:rPr lang="en-IN" sz="2400" dirty="0" smtClean="0">
                <a:solidFill>
                  <a:schemeClr val="bg1"/>
                </a:solidFill>
                <a:latin typeface="Comic Sans MS" pitchFamily="66" charset="0"/>
              </a:rPr>
              <a:t>It </a:t>
            </a:r>
            <a:r>
              <a:rPr lang="en-IN" sz="2400" dirty="0">
                <a:solidFill>
                  <a:schemeClr val="bg1"/>
                </a:solidFill>
                <a:latin typeface="Comic Sans MS" pitchFamily="66" charset="0"/>
              </a:rPr>
              <a:t>is a strict syntactical </a:t>
            </a:r>
            <a:r>
              <a:rPr lang="en-IN" sz="2400" dirty="0" smtClean="0">
                <a:solidFill>
                  <a:schemeClr val="bg1"/>
                </a:solidFill>
                <a:latin typeface="Comic Sans MS" pitchFamily="66" charset="0"/>
              </a:rPr>
              <a:t>superset of</a:t>
            </a:r>
            <a:r>
              <a:rPr lang="en-IN" sz="2400" dirty="0">
                <a:solidFill>
                  <a:schemeClr val="bg1"/>
                </a:solidFill>
                <a:latin typeface="Comic Sans MS" pitchFamily="66" charset="0"/>
              </a:rPr>
              <a:t> JavaScript, and adds optional static typing to the language. </a:t>
            </a:r>
            <a:endParaRPr lang="en-IN" sz="2400" dirty="0" smtClean="0">
              <a:solidFill>
                <a:schemeClr val="bg1"/>
              </a:solidFill>
              <a:latin typeface="Comic Sans MS" pitchFamily="66" charset="0"/>
            </a:endParaRPr>
          </a:p>
          <a:p>
            <a:pPr>
              <a:buFont typeface="Wingdings" pitchFamily="2" charset="2"/>
              <a:buChar char="Ø"/>
            </a:pPr>
            <a:r>
              <a:rPr lang="en-IN" sz="2400" dirty="0" smtClean="0">
                <a:solidFill>
                  <a:schemeClr val="bg1"/>
                </a:solidFill>
                <a:latin typeface="Comic Sans MS" pitchFamily="66" charset="0"/>
              </a:rPr>
              <a:t>Anders Hejlsberg, lead architect of C# and creator of Delphi and Turbo Pascal, has worked on the development of TypeScript.</a:t>
            </a:r>
            <a:r>
              <a:rPr lang="en-IN" sz="2400" baseline="30000" dirty="0" smtClean="0">
                <a:solidFill>
                  <a:schemeClr val="bg1"/>
                </a:solidFill>
                <a:latin typeface="Comic Sans MS" pitchFamily="66" charset="0"/>
              </a:rPr>
              <a:t> </a:t>
            </a:r>
            <a:r>
              <a:rPr lang="en-IN" sz="2400" dirty="0" smtClean="0">
                <a:solidFill>
                  <a:schemeClr val="bg1"/>
                </a:solidFill>
                <a:latin typeface="Comic Sans MS" pitchFamily="66" charset="0"/>
              </a:rPr>
              <a:t> TypeScript may be used to develop JavaScript applications for client-side or server-side (Node.js) execution.</a:t>
            </a:r>
          </a:p>
          <a:p>
            <a:pPr>
              <a:buFont typeface="Wingdings" pitchFamily="2" charset="2"/>
              <a:buChar char="Ø"/>
            </a:pPr>
            <a:r>
              <a:rPr lang="en-IN" sz="2400" dirty="0" smtClean="0">
                <a:solidFill>
                  <a:schemeClr val="bg1"/>
                </a:solidFill>
                <a:latin typeface="Comic Sans MS" pitchFamily="66" charset="0"/>
              </a:rPr>
              <a:t>TypeScript is designed for development of large applications and compiles to JavaScript. </a:t>
            </a:r>
          </a:p>
          <a:p>
            <a:pPr>
              <a:buFont typeface="Wingdings" pitchFamily="2" charset="2"/>
              <a:buChar char="Ø"/>
            </a:pPr>
            <a:r>
              <a:rPr lang="en-IN" sz="2400" dirty="0" smtClean="0">
                <a:solidFill>
                  <a:schemeClr val="bg1"/>
                </a:solidFill>
                <a:latin typeface="Comic Sans MS" pitchFamily="66" charset="0"/>
              </a:rPr>
              <a:t>As </a:t>
            </a:r>
            <a:r>
              <a:rPr lang="en-IN" sz="2400" dirty="0">
                <a:solidFill>
                  <a:schemeClr val="bg1"/>
                </a:solidFill>
                <a:latin typeface="Comic Sans MS" pitchFamily="66" charset="0"/>
              </a:rPr>
              <a:t>TypeScript is a superset of JavaScript, existing JavaScript programs are also valid TypeScript programs.</a:t>
            </a:r>
          </a:p>
          <a:p>
            <a:pPr marL="0" indent="0">
              <a:buNone/>
            </a:pPr>
            <a:endParaRPr lang="en-US" sz="2400" dirty="0">
              <a:solidFill>
                <a:schemeClr val="bg1"/>
              </a:solidFill>
              <a:latin typeface="Comic Sans MS" pitchFamily="66" charset="0"/>
            </a:endParaRPr>
          </a:p>
        </p:txBody>
      </p:sp>
      <p:sp>
        <p:nvSpPr>
          <p:cNvPr id="5" name="Date Placeholder 4"/>
          <p:cNvSpPr>
            <a:spLocks noGrp="1"/>
          </p:cNvSpPr>
          <p:nvPr>
            <p:ph type="dt" sz="half" idx="10"/>
          </p:nvPr>
        </p:nvSpPr>
        <p:spPr/>
        <p:txBody>
          <a:bodyPr/>
          <a:lstStyle/>
          <a:p>
            <a:fld id="{0698B8B8-D941-4524-A01A-2BD2943DDE43}" type="datetime1">
              <a:rPr lang="en-US" smtClean="0"/>
              <a:t>12/14/2017</a:t>
            </a:fld>
            <a:endParaRPr lang="en-US" dirty="0"/>
          </a:p>
        </p:txBody>
      </p:sp>
      <p:sp>
        <p:nvSpPr>
          <p:cNvPr id="6" name="Slide Number Placeholder 5"/>
          <p:cNvSpPr>
            <a:spLocks noGrp="1"/>
          </p:cNvSpPr>
          <p:nvPr>
            <p:ph type="sldNum" sz="quarter" idx="12"/>
          </p:nvPr>
        </p:nvSpPr>
        <p:spPr/>
        <p:txBody>
          <a:bodyPr/>
          <a:lstStyle/>
          <a:p>
            <a:fld id="{CB3966BC-8B8D-4F42-BECA-90C48EA3D957}" type="slidenum">
              <a:rPr lang="en-US" smtClean="0"/>
              <a:t>12</a:t>
            </a:fld>
            <a:endParaRPr lang="en-US" dirty="0"/>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36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5308600" y="0"/>
            <a:ext cx="6461034"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cs typeface="Times New Roman" panose="02020603050405020304" pitchFamily="18" charset="0"/>
              </a:rPr>
              <a:t>TYPESRCIPT</a:t>
            </a:r>
            <a:endParaRPr lang="en-US" sz="2400" b="1" i="0" u="none" dirty="0">
              <a:solidFill>
                <a:schemeClr val="accent2">
                  <a:lumMod val="60000"/>
                  <a:lumOff val="40000"/>
                </a:schemeClr>
              </a:solidFill>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3704477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51" y="1299343"/>
            <a:ext cx="10972800" cy="3700463"/>
          </a:xfrm>
        </p:spPr>
        <p:txBody>
          <a:bodyPr/>
          <a:lstStyle/>
          <a:p>
            <a:pPr>
              <a:buFont typeface="Wingdings" pitchFamily="2" charset="2"/>
              <a:buChar char="Ø"/>
            </a:pPr>
            <a:r>
              <a:rPr lang="en-IN" sz="2400" dirty="0" smtClean="0">
                <a:solidFill>
                  <a:schemeClr val="bg1"/>
                </a:solidFill>
                <a:latin typeface="Comic Sans MS" pitchFamily="66" charset="0"/>
              </a:rPr>
              <a:t>TypeScript </a:t>
            </a:r>
            <a:r>
              <a:rPr lang="en-IN" sz="2400" dirty="0">
                <a:solidFill>
                  <a:schemeClr val="bg1"/>
                </a:solidFill>
                <a:latin typeface="Comic Sans MS" pitchFamily="66" charset="0"/>
              </a:rPr>
              <a:t>is not the only typed language </a:t>
            </a:r>
            <a:endParaRPr lang="en-IN" sz="2400" dirty="0" smtClean="0">
              <a:solidFill>
                <a:schemeClr val="bg1"/>
              </a:solidFill>
              <a:latin typeface="Comic Sans MS" pitchFamily="66" charset="0"/>
            </a:endParaRPr>
          </a:p>
          <a:p>
            <a:pPr marL="0" indent="0">
              <a:buNone/>
            </a:pPr>
            <a:r>
              <a:rPr lang="en-IN" sz="2400" dirty="0" smtClean="0">
                <a:solidFill>
                  <a:schemeClr val="bg1"/>
                </a:solidFill>
                <a:latin typeface="Comic Sans MS" pitchFamily="66" charset="0"/>
              </a:rPr>
              <a:t>that </a:t>
            </a:r>
            <a:r>
              <a:rPr lang="en-IN" sz="2400" dirty="0">
                <a:solidFill>
                  <a:schemeClr val="bg1"/>
                </a:solidFill>
                <a:latin typeface="Comic Sans MS" pitchFamily="66" charset="0"/>
              </a:rPr>
              <a:t>compiles to </a:t>
            </a:r>
            <a:r>
              <a:rPr lang="en-IN" sz="2400" dirty="0" smtClean="0">
                <a:solidFill>
                  <a:schemeClr val="bg1"/>
                </a:solidFill>
                <a:latin typeface="Comic Sans MS" pitchFamily="66" charset="0"/>
              </a:rPr>
              <a:t>JavaScript.</a:t>
            </a:r>
          </a:p>
          <a:p>
            <a:pPr>
              <a:buFont typeface="Wingdings" pitchFamily="2" charset="2"/>
              <a:buChar char="Ø"/>
            </a:pPr>
            <a:r>
              <a:rPr lang="en-IN" sz="2400" dirty="0" smtClean="0">
                <a:solidFill>
                  <a:schemeClr val="bg1"/>
                </a:solidFill>
                <a:latin typeface="Comic Sans MS" pitchFamily="66" charset="0"/>
              </a:rPr>
              <a:t>There </a:t>
            </a:r>
            <a:r>
              <a:rPr lang="en-IN" sz="2400" dirty="0">
                <a:solidFill>
                  <a:schemeClr val="bg1"/>
                </a:solidFill>
                <a:latin typeface="Comic Sans MS" pitchFamily="66" charset="0"/>
              </a:rPr>
              <a:t>are </a:t>
            </a:r>
            <a:r>
              <a:rPr lang="en-IN" sz="2400" dirty="0" smtClean="0">
                <a:solidFill>
                  <a:schemeClr val="bg1"/>
                </a:solidFill>
                <a:latin typeface="Comic Sans MS" pitchFamily="66" charset="0"/>
              </a:rPr>
              <a:t>other </a:t>
            </a:r>
            <a:r>
              <a:rPr lang="en-IN" sz="2400" dirty="0">
                <a:solidFill>
                  <a:schemeClr val="bg1"/>
                </a:solidFill>
                <a:latin typeface="Comic Sans MS" pitchFamily="66" charset="0"/>
              </a:rPr>
              <a:t>languages with stronger </a:t>
            </a:r>
            <a:endParaRPr lang="en-IN" sz="2400" dirty="0" smtClean="0">
              <a:solidFill>
                <a:schemeClr val="bg1"/>
              </a:solidFill>
              <a:latin typeface="Comic Sans MS" pitchFamily="66" charset="0"/>
            </a:endParaRPr>
          </a:p>
          <a:p>
            <a:pPr marL="0" indent="0">
              <a:buNone/>
            </a:pPr>
            <a:r>
              <a:rPr lang="en-IN" sz="2400" dirty="0" smtClean="0">
                <a:solidFill>
                  <a:schemeClr val="bg1"/>
                </a:solidFill>
                <a:latin typeface="Comic Sans MS" pitchFamily="66" charset="0"/>
              </a:rPr>
              <a:t>type </a:t>
            </a:r>
            <a:r>
              <a:rPr lang="en-IN" sz="2400" dirty="0">
                <a:solidFill>
                  <a:schemeClr val="bg1"/>
                </a:solidFill>
                <a:latin typeface="Comic Sans MS" pitchFamily="66" charset="0"/>
              </a:rPr>
              <a:t>systems that in theory can provide </a:t>
            </a:r>
            <a:endParaRPr lang="en-IN" sz="2400" dirty="0" smtClean="0">
              <a:solidFill>
                <a:schemeClr val="bg1"/>
              </a:solidFill>
              <a:latin typeface="Comic Sans MS" pitchFamily="66" charset="0"/>
            </a:endParaRPr>
          </a:p>
          <a:p>
            <a:pPr marL="0" indent="0">
              <a:buNone/>
            </a:pPr>
            <a:r>
              <a:rPr lang="en-IN" sz="2400" dirty="0" smtClean="0">
                <a:solidFill>
                  <a:schemeClr val="bg1"/>
                </a:solidFill>
                <a:latin typeface="Comic Sans MS" pitchFamily="66" charset="0"/>
              </a:rPr>
              <a:t>absolutely </a:t>
            </a:r>
            <a:r>
              <a:rPr lang="en-IN" sz="2400" dirty="0">
                <a:solidFill>
                  <a:schemeClr val="bg1"/>
                </a:solidFill>
                <a:latin typeface="Comic Sans MS" pitchFamily="66" charset="0"/>
              </a:rPr>
              <a:t>phenomenal tooling. But in practice </a:t>
            </a:r>
            <a:endParaRPr lang="en-IN" sz="2400" dirty="0" smtClean="0">
              <a:solidFill>
                <a:schemeClr val="bg1"/>
              </a:solidFill>
              <a:latin typeface="Comic Sans MS" pitchFamily="66" charset="0"/>
            </a:endParaRPr>
          </a:p>
          <a:p>
            <a:pPr marL="0" indent="0">
              <a:buNone/>
            </a:pPr>
            <a:r>
              <a:rPr lang="en-IN" sz="2400" dirty="0" smtClean="0">
                <a:solidFill>
                  <a:schemeClr val="bg1"/>
                </a:solidFill>
                <a:latin typeface="Comic Sans MS" pitchFamily="66" charset="0"/>
              </a:rPr>
              <a:t>most </a:t>
            </a:r>
            <a:r>
              <a:rPr lang="en-IN" sz="2400" dirty="0">
                <a:solidFill>
                  <a:schemeClr val="bg1"/>
                </a:solidFill>
                <a:latin typeface="Comic Sans MS" pitchFamily="66" charset="0"/>
              </a:rPr>
              <a:t>of them do not have anything other than a compiler. </a:t>
            </a:r>
            <a:endParaRPr lang="en-IN" sz="2400" dirty="0" smtClean="0">
              <a:solidFill>
                <a:schemeClr val="bg1"/>
              </a:solidFill>
              <a:latin typeface="Comic Sans MS" pitchFamily="66" charset="0"/>
            </a:endParaRPr>
          </a:p>
          <a:p>
            <a:pPr>
              <a:buFont typeface="Wingdings" pitchFamily="2" charset="2"/>
              <a:buChar char="Ø"/>
            </a:pPr>
            <a:r>
              <a:rPr lang="en-IN" sz="2400" dirty="0" smtClean="0">
                <a:solidFill>
                  <a:schemeClr val="bg1"/>
                </a:solidFill>
                <a:latin typeface="Comic Sans MS" pitchFamily="66" charset="0"/>
              </a:rPr>
              <a:t>This </a:t>
            </a:r>
            <a:r>
              <a:rPr lang="en-IN" sz="2400" dirty="0">
                <a:solidFill>
                  <a:schemeClr val="bg1"/>
                </a:solidFill>
                <a:latin typeface="Comic Sans MS" pitchFamily="66" charset="0"/>
              </a:rPr>
              <a:t>is because building rich dev tools has to be an explicit goal </a:t>
            </a:r>
            <a:endParaRPr lang="en-IN" sz="2400" dirty="0" smtClean="0">
              <a:solidFill>
                <a:schemeClr val="bg1"/>
              </a:solidFill>
              <a:latin typeface="Comic Sans MS" pitchFamily="66" charset="0"/>
            </a:endParaRPr>
          </a:p>
          <a:p>
            <a:pPr marL="0" indent="0">
              <a:buNone/>
            </a:pPr>
            <a:r>
              <a:rPr lang="en-IN" sz="2400" dirty="0" smtClean="0">
                <a:solidFill>
                  <a:schemeClr val="bg1"/>
                </a:solidFill>
                <a:latin typeface="Comic Sans MS" pitchFamily="66" charset="0"/>
              </a:rPr>
              <a:t>from day one</a:t>
            </a:r>
            <a:r>
              <a:rPr lang="en-IN" sz="2400" dirty="0">
                <a:solidFill>
                  <a:schemeClr val="bg1"/>
                </a:solidFill>
                <a:latin typeface="Comic Sans MS" pitchFamily="66" charset="0"/>
              </a:rPr>
              <a:t>, which it has been for the TypeScript team. </a:t>
            </a:r>
            <a:endParaRPr lang="en-IN" sz="2400" dirty="0" smtClean="0">
              <a:solidFill>
                <a:schemeClr val="bg1"/>
              </a:solidFill>
              <a:latin typeface="Comic Sans MS" pitchFamily="66" charset="0"/>
            </a:endParaRPr>
          </a:p>
          <a:p>
            <a:pPr>
              <a:buFont typeface="Wingdings" pitchFamily="2" charset="2"/>
              <a:buChar char="Ø"/>
            </a:pPr>
            <a:r>
              <a:rPr lang="en-IN" sz="2400" dirty="0" smtClean="0">
                <a:solidFill>
                  <a:schemeClr val="bg1"/>
                </a:solidFill>
                <a:latin typeface="Comic Sans MS" pitchFamily="66" charset="0"/>
              </a:rPr>
              <a:t>That </a:t>
            </a:r>
            <a:r>
              <a:rPr lang="en-IN" sz="2400" dirty="0">
                <a:solidFill>
                  <a:schemeClr val="bg1"/>
                </a:solidFill>
                <a:latin typeface="Comic Sans MS" pitchFamily="66" charset="0"/>
              </a:rPr>
              <a:t>is why they built language services that can be used by editors to provide type checking and </a:t>
            </a:r>
            <a:r>
              <a:rPr lang="en-IN" sz="2400" dirty="0" smtClean="0">
                <a:solidFill>
                  <a:schemeClr val="bg1"/>
                </a:solidFill>
                <a:latin typeface="Comic Sans MS" pitchFamily="66" charset="0"/>
              </a:rPr>
              <a:t>auto completion.</a:t>
            </a:r>
            <a:endParaRPr lang="en-US" sz="2400" dirty="0">
              <a:solidFill>
                <a:schemeClr val="bg1"/>
              </a:solidFill>
              <a:latin typeface="Comic Sans MS" pitchFamily="66" charset="0"/>
            </a:endParaRPr>
          </a:p>
        </p:txBody>
      </p:sp>
      <p:sp>
        <p:nvSpPr>
          <p:cNvPr id="5" name="Date Placeholder 4"/>
          <p:cNvSpPr>
            <a:spLocks noGrp="1"/>
          </p:cNvSpPr>
          <p:nvPr>
            <p:ph type="dt" sz="half" idx="10"/>
          </p:nvPr>
        </p:nvSpPr>
        <p:spPr/>
        <p:txBody>
          <a:bodyPr/>
          <a:lstStyle/>
          <a:p>
            <a:fld id="{0698B8B8-D941-4524-A01A-2BD2943DDE43}" type="datetime1">
              <a:rPr lang="en-US" smtClean="0"/>
              <a:t>12/14/2017</a:t>
            </a:fld>
            <a:endParaRPr lang="en-US" dirty="0"/>
          </a:p>
        </p:txBody>
      </p:sp>
      <p:sp>
        <p:nvSpPr>
          <p:cNvPr id="6" name="Slide Number Placeholder 5"/>
          <p:cNvSpPr>
            <a:spLocks noGrp="1"/>
          </p:cNvSpPr>
          <p:nvPr>
            <p:ph type="sldNum" sz="quarter" idx="12"/>
          </p:nvPr>
        </p:nvSpPr>
        <p:spPr/>
        <p:txBody>
          <a:bodyPr/>
          <a:lstStyle/>
          <a:p>
            <a:fld id="{CB3966BC-8B8D-4F42-BECA-90C48EA3D957}" type="slidenum">
              <a:rPr lang="en-US" smtClean="0"/>
              <a:t>13</a:t>
            </a:fld>
            <a:endParaRPr lang="en-US" dirty="0"/>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96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5308600" y="0"/>
            <a:ext cx="6461034"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cs typeface="Times New Roman" panose="02020603050405020304" pitchFamily="18" charset="0"/>
              </a:rPr>
              <a:t>TYPESRCIPT</a:t>
            </a:r>
            <a:endParaRPr lang="en-US" sz="2400" b="1" i="0" u="none" dirty="0">
              <a:solidFill>
                <a:schemeClr val="accent2">
                  <a:lumMod val="60000"/>
                  <a:lumOff val="40000"/>
                </a:schemeClr>
              </a:solidFill>
              <a:latin typeface="Comic Sans MS" pitchFamily="66" charset="0"/>
              <a:cs typeface="Times New Roman" panose="02020603050405020304" pitchFamily="18" charset="0"/>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9022">
            <a:off x="7157741" y="1299155"/>
            <a:ext cx="4775370" cy="2495550"/>
          </a:xfrm>
          <a:prstGeom prst="rect">
            <a:avLst/>
          </a:prstGeom>
          <a:noFill/>
          <a:ln>
            <a:noFill/>
          </a:ln>
          <a:effectLst>
            <a:glow rad="139700">
              <a:schemeClr val="accent2">
                <a:satMod val="175000"/>
                <a:alpha val="40000"/>
              </a:schemeClr>
            </a:glow>
            <a:innerShdw blurRad="63500" dist="50800" dir="13500000">
              <a:prstClr val="black">
                <a:alpha val="50000"/>
              </a:prstClr>
            </a:innerShdw>
            <a:reflection blurRad="6350" stA="50000" endA="300" endPos="385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548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09600" y="640398"/>
            <a:ext cx="10972800" cy="1143000"/>
          </a:xfrm>
        </p:spPr>
        <p:txBody>
          <a:bodyPr/>
          <a:lstStyle/>
          <a:p>
            <a:r>
              <a:rPr lang="en-US" sz="2800" dirty="0" smtClean="0">
                <a:solidFill>
                  <a:schemeClr val="tx1">
                    <a:lumMod val="60000"/>
                    <a:lumOff val="40000"/>
                  </a:schemeClr>
                </a:solidFill>
                <a:latin typeface="Comic Sans MS" pitchFamily="66" charset="0"/>
              </a:rPr>
              <a:t>Comparison with &amp; without TS</a:t>
            </a:r>
            <a:endParaRPr lang="en-IN" sz="2800" dirty="0">
              <a:solidFill>
                <a:schemeClr val="tx1">
                  <a:lumMod val="60000"/>
                  <a:lumOff val="40000"/>
                </a:schemeClr>
              </a:solidFill>
              <a:latin typeface="Comic Sans MS" pitchFamily="66" charset="0"/>
            </a:endParaRPr>
          </a:p>
        </p:txBody>
      </p:sp>
      <p:sp>
        <p:nvSpPr>
          <p:cNvPr id="11" name="Text Placeholder 10"/>
          <p:cNvSpPr>
            <a:spLocks noGrp="1"/>
          </p:cNvSpPr>
          <p:nvPr>
            <p:ph type="body" idx="1"/>
          </p:nvPr>
        </p:nvSpPr>
        <p:spPr/>
        <p:txBody>
          <a:bodyPr/>
          <a:lstStyle/>
          <a:p>
            <a:r>
              <a:rPr lang="en-IN" b="0" dirty="0">
                <a:latin typeface="Comic Sans MS" pitchFamily="66" charset="0"/>
              </a:rPr>
              <a:t>Without TS:</a:t>
            </a:r>
            <a:endParaRPr lang="en-IN" dirty="0">
              <a:latin typeface="Comic Sans MS" pitchFamily="66" charset="0"/>
            </a:endParaRPr>
          </a:p>
        </p:txBody>
      </p:sp>
      <p:sp>
        <p:nvSpPr>
          <p:cNvPr id="3" name="Content Placeholder 2"/>
          <p:cNvSpPr>
            <a:spLocks noGrp="1"/>
          </p:cNvSpPr>
          <p:nvPr>
            <p:ph sz="half" idx="2"/>
          </p:nvPr>
        </p:nvSpPr>
        <p:spPr/>
        <p:txBody>
          <a:bodyPr/>
          <a:lstStyle/>
          <a:p>
            <a:pPr marL="0" indent="0">
              <a:buNone/>
            </a:pPr>
            <a:r>
              <a:rPr lang="en-IN" dirty="0">
                <a:solidFill>
                  <a:schemeClr val="bg1"/>
                </a:solidFill>
                <a:latin typeface="Comic Sans MS" pitchFamily="66" charset="0"/>
              </a:rPr>
              <a:t>function add(a, b) </a:t>
            </a:r>
            <a:endParaRPr lang="en-IN" dirty="0" smtClean="0">
              <a:solidFill>
                <a:schemeClr val="bg1"/>
              </a:solidFill>
              <a:latin typeface="Comic Sans MS" pitchFamily="66" charset="0"/>
            </a:endParaRPr>
          </a:p>
          <a:p>
            <a:pPr marL="0" indent="0">
              <a:buNone/>
            </a:pPr>
            <a:r>
              <a:rPr lang="en-IN" dirty="0" smtClean="0">
                <a:solidFill>
                  <a:schemeClr val="bg1"/>
                </a:solidFill>
                <a:latin typeface="Comic Sans MS" pitchFamily="66" charset="0"/>
              </a:rPr>
              <a:t>{ </a:t>
            </a:r>
          </a:p>
          <a:p>
            <a:pPr marL="0" indent="0">
              <a:buNone/>
            </a:pPr>
            <a:r>
              <a:rPr lang="en-IN" dirty="0" smtClean="0">
                <a:solidFill>
                  <a:schemeClr val="bg1"/>
                </a:solidFill>
                <a:latin typeface="Comic Sans MS" pitchFamily="66" charset="0"/>
              </a:rPr>
              <a:t>return </a:t>
            </a:r>
            <a:r>
              <a:rPr lang="en-IN" dirty="0">
                <a:solidFill>
                  <a:schemeClr val="bg1"/>
                </a:solidFill>
                <a:latin typeface="Comic Sans MS" pitchFamily="66" charset="0"/>
              </a:rPr>
              <a:t>a + b; </a:t>
            </a:r>
            <a:endParaRPr lang="en-IN" dirty="0" smtClean="0">
              <a:solidFill>
                <a:schemeClr val="bg1"/>
              </a:solidFill>
              <a:latin typeface="Comic Sans MS" pitchFamily="66" charset="0"/>
            </a:endParaRPr>
          </a:p>
          <a:p>
            <a:pPr marL="0" indent="0">
              <a:buNone/>
            </a:pPr>
            <a:r>
              <a:rPr lang="en-IN" dirty="0" smtClean="0">
                <a:solidFill>
                  <a:schemeClr val="bg1"/>
                </a:solidFill>
                <a:latin typeface="Comic Sans MS" pitchFamily="66" charset="0"/>
              </a:rPr>
              <a:t>} </a:t>
            </a:r>
            <a:r>
              <a:rPr lang="en-IN" dirty="0">
                <a:solidFill>
                  <a:schemeClr val="bg1"/>
                </a:solidFill>
                <a:latin typeface="Comic Sans MS" pitchFamily="66" charset="0"/>
              </a:rPr>
              <a:t>add(1, 3); // 4 </a:t>
            </a:r>
            <a:endParaRPr lang="en-IN" dirty="0" smtClean="0">
              <a:solidFill>
                <a:schemeClr val="bg1"/>
              </a:solidFill>
              <a:latin typeface="Comic Sans MS" pitchFamily="66" charset="0"/>
            </a:endParaRPr>
          </a:p>
          <a:p>
            <a:pPr marL="0" indent="0">
              <a:buNone/>
            </a:pPr>
            <a:r>
              <a:rPr lang="en-IN" dirty="0" smtClean="0">
                <a:solidFill>
                  <a:schemeClr val="bg1"/>
                </a:solidFill>
                <a:latin typeface="Comic Sans MS" pitchFamily="66" charset="0"/>
              </a:rPr>
              <a:t>add(1</a:t>
            </a:r>
            <a:r>
              <a:rPr lang="en-IN" dirty="0">
                <a:solidFill>
                  <a:schemeClr val="bg1"/>
                </a:solidFill>
                <a:latin typeface="Comic Sans MS" pitchFamily="66" charset="0"/>
              </a:rPr>
              <a:t>, '3'); // '13'</a:t>
            </a:r>
            <a:endParaRPr lang="en-IN" sz="2400" dirty="0" smtClean="0">
              <a:solidFill>
                <a:schemeClr val="bg1"/>
              </a:solidFill>
              <a:latin typeface="Comic Sans MS" pitchFamily="66" charset="0"/>
            </a:endParaRPr>
          </a:p>
        </p:txBody>
      </p:sp>
      <p:sp>
        <p:nvSpPr>
          <p:cNvPr id="12" name="Text Placeholder 11"/>
          <p:cNvSpPr>
            <a:spLocks noGrp="1"/>
          </p:cNvSpPr>
          <p:nvPr>
            <p:ph type="body" sz="quarter" idx="3"/>
          </p:nvPr>
        </p:nvSpPr>
        <p:spPr/>
        <p:txBody>
          <a:bodyPr/>
          <a:lstStyle/>
          <a:p>
            <a:r>
              <a:rPr lang="en-IN" b="0" dirty="0" smtClean="0">
                <a:latin typeface="Comic Sans MS" pitchFamily="66" charset="0"/>
              </a:rPr>
              <a:t>With </a:t>
            </a:r>
            <a:r>
              <a:rPr lang="en-IN" b="0" dirty="0">
                <a:latin typeface="Comic Sans MS" pitchFamily="66" charset="0"/>
              </a:rPr>
              <a:t>TS:</a:t>
            </a:r>
            <a:endParaRPr lang="en-IN" dirty="0">
              <a:latin typeface="Comic Sans MS" pitchFamily="66" charset="0"/>
            </a:endParaRPr>
          </a:p>
        </p:txBody>
      </p:sp>
      <p:sp>
        <p:nvSpPr>
          <p:cNvPr id="13" name="Content Placeholder 12"/>
          <p:cNvSpPr>
            <a:spLocks noGrp="1"/>
          </p:cNvSpPr>
          <p:nvPr>
            <p:ph sz="quarter" idx="4"/>
          </p:nvPr>
        </p:nvSpPr>
        <p:spPr/>
        <p:txBody>
          <a:bodyPr/>
          <a:lstStyle/>
          <a:p>
            <a:pPr marL="0" indent="0">
              <a:buNone/>
            </a:pPr>
            <a:r>
              <a:rPr lang="en-IN" dirty="0">
                <a:solidFill>
                  <a:schemeClr val="bg1"/>
                </a:solidFill>
                <a:latin typeface="Comic Sans MS" pitchFamily="66" charset="0"/>
              </a:rPr>
              <a:t>function add(a: number, b: number) { </a:t>
            </a:r>
            <a:endParaRPr lang="en-IN" dirty="0" smtClean="0">
              <a:solidFill>
                <a:schemeClr val="bg1"/>
              </a:solidFill>
              <a:latin typeface="Comic Sans MS" pitchFamily="66" charset="0"/>
            </a:endParaRPr>
          </a:p>
          <a:p>
            <a:pPr marL="0" indent="0">
              <a:buNone/>
            </a:pPr>
            <a:r>
              <a:rPr lang="en-IN" dirty="0" smtClean="0">
                <a:solidFill>
                  <a:schemeClr val="bg1"/>
                </a:solidFill>
                <a:latin typeface="Comic Sans MS" pitchFamily="66" charset="0"/>
              </a:rPr>
              <a:t>return </a:t>
            </a:r>
            <a:r>
              <a:rPr lang="en-IN" dirty="0">
                <a:solidFill>
                  <a:schemeClr val="bg1"/>
                </a:solidFill>
                <a:latin typeface="Comic Sans MS" pitchFamily="66" charset="0"/>
              </a:rPr>
              <a:t>a + b; </a:t>
            </a:r>
            <a:endParaRPr lang="en-IN" dirty="0" smtClean="0">
              <a:solidFill>
                <a:schemeClr val="bg1"/>
              </a:solidFill>
              <a:latin typeface="Comic Sans MS" pitchFamily="66" charset="0"/>
            </a:endParaRPr>
          </a:p>
          <a:p>
            <a:pPr marL="0" indent="0">
              <a:buNone/>
            </a:pPr>
            <a:r>
              <a:rPr lang="en-IN" dirty="0" smtClean="0">
                <a:solidFill>
                  <a:schemeClr val="bg1"/>
                </a:solidFill>
                <a:latin typeface="Comic Sans MS" pitchFamily="66" charset="0"/>
              </a:rPr>
              <a:t>} </a:t>
            </a:r>
          </a:p>
          <a:p>
            <a:pPr marL="0" indent="0">
              <a:buNone/>
            </a:pPr>
            <a:r>
              <a:rPr lang="en-IN" dirty="0" smtClean="0">
                <a:solidFill>
                  <a:schemeClr val="bg1"/>
                </a:solidFill>
                <a:latin typeface="Comic Sans MS" pitchFamily="66" charset="0"/>
              </a:rPr>
              <a:t>add(1</a:t>
            </a:r>
            <a:r>
              <a:rPr lang="en-IN" dirty="0">
                <a:solidFill>
                  <a:schemeClr val="bg1"/>
                </a:solidFill>
                <a:latin typeface="Comic Sans MS" pitchFamily="66" charset="0"/>
              </a:rPr>
              <a:t>, 3); // 4 // </a:t>
            </a:r>
            <a:endParaRPr lang="en-IN" dirty="0" smtClean="0">
              <a:solidFill>
                <a:schemeClr val="bg1"/>
              </a:solidFill>
              <a:latin typeface="Comic Sans MS" pitchFamily="66" charset="0"/>
            </a:endParaRPr>
          </a:p>
          <a:p>
            <a:pPr marL="0" indent="0">
              <a:buNone/>
            </a:pPr>
            <a:r>
              <a:rPr lang="en-IN" dirty="0" smtClean="0">
                <a:solidFill>
                  <a:schemeClr val="bg1"/>
                </a:solidFill>
                <a:latin typeface="Comic Sans MS" pitchFamily="66" charset="0"/>
              </a:rPr>
              <a:t>compiler </a:t>
            </a:r>
            <a:r>
              <a:rPr lang="en-IN" dirty="0">
                <a:solidFill>
                  <a:schemeClr val="bg1"/>
                </a:solidFill>
                <a:latin typeface="Comic Sans MS" pitchFamily="66" charset="0"/>
              </a:rPr>
              <a:t>error before JS is even produced </a:t>
            </a:r>
            <a:endParaRPr lang="en-IN" dirty="0" smtClean="0">
              <a:solidFill>
                <a:schemeClr val="bg1"/>
              </a:solidFill>
              <a:latin typeface="Comic Sans MS" pitchFamily="66" charset="0"/>
            </a:endParaRPr>
          </a:p>
          <a:p>
            <a:pPr marL="0" indent="0">
              <a:buNone/>
            </a:pPr>
            <a:r>
              <a:rPr lang="en-IN" dirty="0" smtClean="0">
                <a:solidFill>
                  <a:schemeClr val="bg1"/>
                </a:solidFill>
                <a:latin typeface="Comic Sans MS" pitchFamily="66" charset="0"/>
              </a:rPr>
              <a:t>add(1</a:t>
            </a:r>
            <a:r>
              <a:rPr lang="en-IN" dirty="0">
                <a:solidFill>
                  <a:schemeClr val="bg1"/>
                </a:solidFill>
                <a:latin typeface="Comic Sans MS" pitchFamily="66" charset="0"/>
              </a:rPr>
              <a:t>, '3'); // '13'</a:t>
            </a:r>
          </a:p>
        </p:txBody>
      </p:sp>
      <p:sp>
        <p:nvSpPr>
          <p:cNvPr id="5" name="Date Placeholder 4"/>
          <p:cNvSpPr>
            <a:spLocks noGrp="1"/>
          </p:cNvSpPr>
          <p:nvPr>
            <p:ph type="dt" sz="half" idx="10"/>
          </p:nvPr>
        </p:nvSpPr>
        <p:spPr/>
        <p:txBody>
          <a:bodyPr/>
          <a:lstStyle/>
          <a:p>
            <a:fld id="{0698B8B8-D941-4524-A01A-2BD2943DDE43}" type="datetime1">
              <a:rPr lang="en-US" smtClean="0"/>
              <a:t>12/14/2017</a:t>
            </a:fld>
            <a:endParaRPr lang="en-US" dirty="0"/>
          </a:p>
        </p:txBody>
      </p:sp>
      <p:sp>
        <p:nvSpPr>
          <p:cNvPr id="6" name="Slide Number Placeholder 5"/>
          <p:cNvSpPr>
            <a:spLocks noGrp="1"/>
          </p:cNvSpPr>
          <p:nvPr>
            <p:ph type="sldNum" sz="quarter" idx="12"/>
          </p:nvPr>
        </p:nvSpPr>
        <p:spPr/>
        <p:txBody>
          <a:bodyPr/>
          <a:lstStyle/>
          <a:p>
            <a:fld id="{CB3966BC-8B8D-4F42-BECA-90C48EA3D957}" type="slidenum">
              <a:rPr lang="en-US" smtClean="0"/>
              <a:t>14</a:t>
            </a:fld>
            <a:endParaRPr lang="en-US" dirty="0"/>
          </a:p>
        </p:txBody>
      </p:sp>
      <p:pic>
        <p:nvPicPr>
          <p:cNvPr id="1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9065622" y="65478"/>
            <a:ext cx="3126377"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cs typeface="Times New Roman" panose="02020603050405020304" pitchFamily="18" charset="0"/>
              </a:rPr>
              <a:t>TYPESRCIPT</a:t>
            </a:r>
            <a:endParaRPr lang="en-US" sz="2400" b="1" i="0" u="none" dirty="0">
              <a:solidFill>
                <a:schemeClr val="accent2">
                  <a:lumMod val="60000"/>
                  <a:lumOff val="40000"/>
                </a:schemeClr>
              </a:solidFill>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3291138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15</a:t>
            </a:fld>
            <a:endParaRPr lang="en-US" dirty="0"/>
          </a:p>
        </p:txBody>
      </p:sp>
      <p:sp>
        <p:nvSpPr>
          <p:cNvPr id="3" name="Content Placeholder 2"/>
          <p:cNvSpPr>
            <a:spLocks noGrp="1"/>
          </p:cNvSpPr>
          <p:nvPr>
            <p:ph idx="4294967295"/>
          </p:nvPr>
        </p:nvSpPr>
        <p:spPr>
          <a:xfrm>
            <a:off x="518160" y="1156064"/>
            <a:ext cx="10972800" cy="3700463"/>
          </a:xfrm>
          <a:prstGeom prst="rect">
            <a:avLst/>
          </a:prstGeom>
        </p:spPr>
        <p:txBody>
          <a:bodyPr/>
          <a:lstStyle/>
          <a:p>
            <a:pPr>
              <a:lnSpc>
                <a:spcPct val="150000"/>
              </a:lnSpc>
              <a:buFont typeface="Wingdings" pitchFamily="2" charset="2"/>
              <a:buChar char="Ø"/>
            </a:pPr>
            <a:r>
              <a:rPr lang="en-IN" sz="2400" dirty="0">
                <a:solidFill>
                  <a:schemeClr val="bg1"/>
                </a:solidFill>
                <a:latin typeface="Comic Sans MS" pitchFamily="66" charset="0"/>
              </a:rPr>
              <a:t>Modules are used in Angular JS to put logical boundaries in your application. </a:t>
            </a:r>
            <a:endParaRPr lang="en-IN" sz="2400" dirty="0" smtClean="0">
              <a:solidFill>
                <a:schemeClr val="bg1"/>
              </a:solidFill>
              <a:latin typeface="Comic Sans MS" pitchFamily="66" charset="0"/>
            </a:endParaRPr>
          </a:p>
          <a:p>
            <a:pPr algn="just">
              <a:lnSpc>
                <a:spcPct val="150000"/>
              </a:lnSpc>
              <a:buFont typeface="Wingdings" pitchFamily="2" charset="2"/>
              <a:buChar char="Ø"/>
            </a:pPr>
            <a:r>
              <a:rPr lang="en-IN" sz="2400" dirty="0">
                <a:solidFill>
                  <a:schemeClr val="bg1"/>
                </a:solidFill>
                <a:latin typeface="Comic Sans MS" pitchFamily="66" charset="0"/>
              </a:rPr>
              <a:t>Every Angular application has at least one </a:t>
            </a:r>
            <a:r>
              <a:rPr lang="en-IN" sz="2400" i="1" dirty="0">
                <a:solidFill>
                  <a:schemeClr val="bg1"/>
                </a:solidFill>
                <a:latin typeface="Comic Sans MS" pitchFamily="66" charset="0"/>
              </a:rPr>
              <a:t>module</a:t>
            </a:r>
            <a:r>
              <a:rPr lang="en-IN" sz="2400" dirty="0">
                <a:solidFill>
                  <a:schemeClr val="bg1"/>
                </a:solidFill>
                <a:latin typeface="Comic Sans MS" pitchFamily="66" charset="0"/>
              </a:rPr>
              <a:t>— the root module, conventionally named AppModule.</a:t>
            </a:r>
            <a:endParaRPr lang="en-US" altLang="zh-TW" sz="2400" dirty="0">
              <a:solidFill>
                <a:schemeClr val="bg1"/>
              </a:solidFill>
              <a:latin typeface="Comic Sans MS" pitchFamily="66" charset="0"/>
              <a:cs typeface="Times New Roman" panose="02020603050405020304" pitchFamily="18"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332617" y="0"/>
            <a:ext cx="4859383" cy="461665"/>
          </a:xfrm>
          <a:prstGeom prst="rect">
            <a:avLst/>
          </a:prstGeom>
          <a:noFill/>
        </p:spPr>
        <p:txBody>
          <a:bodyPr wrap="square" rtlCol="0">
            <a:spAutoFit/>
          </a:bodyPr>
          <a:lstStyle/>
          <a:p>
            <a:r>
              <a:rPr lang="en-IN" sz="2400" b="1" i="0" u="none" dirty="0" smtClean="0">
                <a:latin typeface="Comic Sans MS" pitchFamily="66" charset="0"/>
              </a:rPr>
              <a:t>MODULES</a:t>
            </a:r>
            <a:endParaRPr lang="en-IN" sz="2400" b="1" i="0" u="none" dirty="0">
              <a:latin typeface="Comic Sans MS" pitchFamily="66" charset="0"/>
            </a:endParaRPr>
          </a:p>
        </p:txBody>
      </p:sp>
    </p:spTree>
    <p:extLst>
      <p:ext uri="{BB962C8B-B14F-4D97-AF65-F5344CB8AC3E}">
        <p14:creationId xmlns:p14="http://schemas.microsoft.com/office/powerpoint/2010/main" val="3726471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16</a:t>
            </a:fld>
            <a:endParaRPr lang="en-US" dirty="0"/>
          </a:p>
        </p:txBody>
      </p:sp>
      <p:sp>
        <p:nvSpPr>
          <p:cNvPr id="3" name="Content Placeholder 2"/>
          <p:cNvSpPr>
            <a:spLocks noGrp="1"/>
          </p:cNvSpPr>
          <p:nvPr>
            <p:ph idx="4294967295"/>
          </p:nvPr>
        </p:nvSpPr>
        <p:spPr>
          <a:xfrm>
            <a:off x="596538" y="1002575"/>
            <a:ext cx="10972800" cy="4852850"/>
          </a:xfrm>
          <a:prstGeom prst="rect">
            <a:avLst/>
          </a:prstGeom>
        </p:spPr>
        <p:style>
          <a:lnRef idx="0">
            <a:schemeClr val="dk1"/>
          </a:lnRef>
          <a:fillRef idx="1003">
            <a:schemeClr val="lt2"/>
          </a:fillRef>
          <a:effectRef idx="3">
            <a:schemeClr val="dk1"/>
          </a:effectRef>
          <a:fontRef idx="minor">
            <a:schemeClr val="lt1"/>
          </a:fontRef>
        </p:style>
        <p:txBody>
          <a:bodyPr/>
          <a:lstStyle/>
          <a:p>
            <a:pPr marL="0" indent="0">
              <a:lnSpc>
                <a:spcPct val="150000"/>
              </a:lnSpc>
              <a:buNone/>
            </a:pPr>
            <a:r>
              <a:rPr lang="en-US" altLang="zh-TW" sz="2400" dirty="0" smtClean="0">
                <a:solidFill>
                  <a:schemeClr val="tx1">
                    <a:lumMod val="60000"/>
                    <a:lumOff val="40000"/>
                  </a:schemeClr>
                </a:solidFill>
                <a:latin typeface="Comic Sans MS" pitchFamily="66" charset="0"/>
              </a:rPr>
              <a:t>Example:</a:t>
            </a:r>
          </a:p>
          <a:p>
            <a:pPr marL="0" indent="0">
              <a:buNone/>
            </a:pPr>
            <a:r>
              <a:rPr lang="en-US" altLang="zh-TW" sz="2400" dirty="0">
                <a:solidFill>
                  <a:schemeClr val="tx1">
                    <a:lumMod val="60000"/>
                    <a:lumOff val="40000"/>
                  </a:schemeClr>
                </a:solidFill>
                <a:latin typeface="Comic Sans MS" pitchFamily="66" charset="0"/>
              </a:rPr>
              <a:t> </a:t>
            </a:r>
            <a:r>
              <a:rPr lang="en-US" altLang="zh-TW" sz="2400" dirty="0" smtClean="0">
                <a:solidFill>
                  <a:schemeClr val="tx1">
                    <a:lumMod val="60000"/>
                    <a:lumOff val="40000"/>
                  </a:schemeClr>
                </a:solidFill>
                <a:latin typeface="Comic Sans MS" pitchFamily="66" charset="0"/>
              </a:rPr>
              <a:t> </a:t>
            </a:r>
            <a:r>
              <a:rPr lang="en-IN" sz="2400" dirty="0">
                <a:latin typeface="Comic Sans MS" pitchFamily="66" charset="0"/>
              </a:rPr>
              <a:t>import { NgModule } from '@angular/core'; </a:t>
            </a:r>
            <a:endParaRPr lang="en-IN" sz="2400" dirty="0" smtClean="0">
              <a:latin typeface="Comic Sans MS" pitchFamily="66" charset="0"/>
            </a:endParaRPr>
          </a:p>
          <a:p>
            <a:pPr marL="0" indent="0">
              <a:buNone/>
            </a:pPr>
            <a:r>
              <a:rPr lang="en-IN" sz="2400" dirty="0" smtClean="0">
                <a:latin typeface="Comic Sans MS" pitchFamily="66" charset="0"/>
              </a:rPr>
              <a:t>import </a:t>
            </a:r>
            <a:r>
              <a:rPr lang="en-IN" sz="2400" dirty="0">
                <a:latin typeface="Comic Sans MS" pitchFamily="66" charset="0"/>
              </a:rPr>
              <a:t>{ BrowserModule } from '@angular/platform-browser'; </a:t>
            </a:r>
            <a:endParaRPr lang="en-IN" sz="2400" dirty="0" smtClean="0">
              <a:latin typeface="Comic Sans MS" pitchFamily="66" charset="0"/>
            </a:endParaRPr>
          </a:p>
          <a:p>
            <a:pPr marL="0" indent="0">
              <a:buNone/>
            </a:pPr>
            <a:r>
              <a:rPr lang="en-IN" sz="2400" dirty="0" smtClean="0">
                <a:latin typeface="Comic Sans MS" pitchFamily="66" charset="0"/>
              </a:rPr>
              <a:t>import </a:t>
            </a:r>
            <a:r>
              <a:rPr lang="en-IN" sz="2400" dirty="0">
                <a:latin typeface="Comic Sans MS" pitchFamily="66" charset="0"/>
              </a:rPr>
              <a:t>{ AppComponent } from './app.component'; </a:t>
            </a:r>
            <a:endParaRPr lang="en-IN" sz="2400" dirty="0" smtClean="0">
              <a:latin typeface="Comic Sans MS" pitchFamily="66" charset="0"/>
            </a:endParaRPr>
          </a:p>
          <a:p>
            <a:pPr marL="0" indent="0">
              <a:buNone/>
            </a:pPr>
            <a:r>
              <a:rPr lang="en-IN" sz="2400" dirty="0" smtClean="0">
                <a:latin typeface="Comic Sans MS" pitchFamily="66" charset="0"/>
              </a:rPr>
              <a:t>@</a:t>
            </a:r>
            <a:r>
              <a:rPr lang="en-IN" sz="2400" dirty="0">
                <a:latin typeface="Comic Sans MS" pitchFamily="66" charset="0"/>
              </a:rPr>
              <a:t>NgModule ({ </a:t>
            </a:r>
            <a:endParaRPr lang="en-IN" sz="2400" dirty="0" smtClean="0">
              <a:latin typeface="Comic Sans MS" pitchFamily="66" charset="0"/>
            </a:endParaRPr>
          </a:p>
          <a:p>
            <a:pPr marL="0" indent="0">
              <a:buNone/>
            </a:pPr>
            <a:r>
              <a:rPr lang="en-IN" sz="2400" dirty="0">
                <a:latin typeface="Comic Sans MS" pitchFamily="66" charset="0"/>
              </a:rPr>
              <a:t>	</a:t>
            </a:r>
            <a:r>
              <a:rPr lang="en-IN" sz="2400" dirty="0" smtClean="0">
                <a:latin typeface="Comic Sans MS" pitchFamily="66" charset="0"/>
              </a:rPr>
              <a:t>imports</a:t>
            </a:r>
            <a:r>
              <a:rPr lang="en-IN" sz="2400" dirty="0">
                <a:latin typeface="Comic Sans MS" pitchFamily="66" charset="0"/>
              </a:rPr>
              <a:t>: [ BrowserModule ], </a:t>
            </a:r>
            <a:endParaRPr lang="en-IN" sz="2400" dirty="0" smtClean="0">
              <a:latin typeface="Comic Sans MS" pitchFamily="66" charset="0"/>
            </a:endParaRPr>
          </a:p>
          <a:p>
            <a:pPr marL="0" indent="0">
              <a:buNone/>
            </a:pPr>
            <a:r>
              <a:rPr lang="en-IN" sz="2400" dirty="0" smtClean="0">
                <a:latin typeface="Comic Sans MS" pitchFamily="66" charset="0"/>
              </a:rPr>
              <a:t>declarations</a:t>
            </a:r>
            <a:r>
              <a:rPr lang="en-IN" sz="2400" dirty="0">
                <a:latin typeface="Comic Sans MS" pitchFamily="66" charset="0"/>
              </a:rPr>
              <a:t>: [ AppComponent ], </a:t>
            </a:r>
            <a:endParaRPr lang="en-IN" sz="2400" dirty="0" smtClean="0">
              <a:latin typeface="Comic Sans MS" pitchFamily="66" charset="0"/>
            </a:endParaRPr>
          </a:p>
          <a:p>
            <a:pPr marL="0" indent="0">
              <a:buNone/>
            </a:pPr>
            <a:r>
              <a:rPr lang="en-IN" sz="2400" dirty="0" smtClean="0">
                <a:latin typeface="Comic Sans MS" pitchFamily="66" charset="0"/>
              </a:rPr>
              <a:t>bootstrap</a:t>
            </a:r>
            <a:r>
              <a:rPr lang="en-IN" sz="2400" dirty="0">
                <a:latin typeface="Comic Sans MS" pitchFamily="66" charset="0"/>
              </a:rPr>
              <a:t>: [ AppComponent ] </a:t>
            </a:r>
            <a:endParaRPr lang="en-IN" sz="2400" dirty="0" smtClean="0">
              <a:latin typeface="Comic Sans MS" pitchFamily="66" charset="0"/>
            </a:endParaRPr>
          </a:p>
          <a:p>
            <a:pPr marL="0" indent="0">
              <a:buNone/>
            </a:pPr>
            <a:r>
              <a:rPr lang="en-IN" sz="2400" dirty="0" smtClean="0">
                <a:latin typeface="Comic Sans MS" pitchFamily="66" charset="0"/>
              </a:rPr>
              <a:t>}) </a:t>
            </a:r>
          </a:p>
          <a:p>
            <a:pPr marL="0" indent="0">
              <a:buNone/>
            </a:pPr>
            <a:r>
              <a:rPr lang="en-IN" sz="2400" dirty="0" smtClean="0">
                <a:latin typeface="Comic Sans MS" pitchFamily="66" charset="0"/>
              </a:rPr>
              <a:t>export </a:t>
            </a:r>
            <a:r>
              <a:rPr lang="en-IN" sz="2400" dirty="0">
                <a:latin typeface="Comic Sans MS" pitchFamily="66" charset="0"/>
              </a:rPr>
              <a:t>class AppModule { } </a:t>
            </a:r>
            <a:endParaRPr lang="en-US" altLang="zh-TW" sz="2400" dirty="0" smtClean="0">
              <a:solidFill>
                <a:schemeClr val="tx1">
                  <a:lumMod val="60000"/>
                  <a:lumOff val="40000"/>
                </a:schemeClr>
              </a:solidFill>
              <a:latin typeface="Comic Sans MS" pitchFamily="66"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332617" y="0"/>
            <a:ext cx="4859383" cy="461665"/>
          </a:xfrm>
          <a:prstGeom prst="rect">
            <a:avLst/>
          </a:prstGeom>
          <a:noFill/>
        </p:spPr>
        <p:txBody>
          <a:bodyPr wrap="square" rtlCol="0">
            <a:spAutoFit/>
          </a:bodyPr>
          <a:lstStyle/>
          <a:p>
            <a:r>
              <a:rPr lang="en-IN" sz="2400" b="1" i="0" u="none" dirty="0">
                <a:latin typeface="Comic Sans MS" pitchFamily="66" charset="0"/>
              </a:rPr>
              <a:t>MODULES</a:t>
            </a:r>
          </a:p>
        </p:txBody>
      </p:sp>
    </p:spTree>
    <p:extLst>
      <p:ext uri="{BB962C8B-B14F-4D97-AF65-F5344CB8AC3E}">
        <p14:creationId xmlns:p14="http://schemas.microsoft.com/office/powerpoint/2010/main" val="178412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2089" y="721156"/>
            <a:ext cx="10972800" cy="1143000"/>
          </a:xfrm>
        </p:spPr>
        <p:txBody>
          <a:bodyPr/>
          <a:lstStyle/>
          <a:p>
            <a:pPr marL="342900" indent="-342900">
              <a:buFont typeface="Wingdings" pitchFamily="2" charset="2"/>
              <a:buChar char="Ø"/>
            </a:pPr>
            <a:r>
              <a:rPr lang="en-IN" sz="2400" dirty="0">
                <a:latin typeface="Comic Sans MS" pitchFamily="66" charset="0"/>
              </a:rPr>
              <a:t>Components are a logical piece of code for Angular JS application</a:t>
            </a:r>
            <a:r>
              <a:rPr lang="en-IN" sz="2400" dirty="0" smtClean="0">
                <a:latin typeface="Comic Sans MS" pitchFamily="66" charset="0"/>
              </a:rPr>
              <a:t>.</a:t>
            </a:r>
            <a:br>
              <a:rPr lang="en-IN" sz="2400" dirty="0" smtClean="0">
                <a:latin typeface="Comic Sans MS" pitchFamily="66" charset="0"/>
              </a:rPr>
            </a:br>
            <a:r>
              <a:rPr lang="en-IN" sz="2400" dirty="0" smtClean="0">
                <a:latin typeface="Comic Sans MS" pitchFamily="66" charset="0"/>
              </a:rPr>
              <a:t>A</a:t>
            </a:r>
            <a:r>
              <a:rPr lang="en-IN" sz="2400" dirty="0">
                <a:latin typeface="Comic Sans MS" pitchFamily="66" charset="0"/>
              </a:rPr>
              <a:t> </a:t>
            </a:r>
            <a:r>
              <a:rPr lang="en-IN" sz="2400" i="1" dirty="0">
                <a:latin typeface="Comic Sans MS" pitchFamily="66" charset="0"/>
              </a:rPr>
              <a:t>component</a:t>
            </a:r>
            <a:r>
              <a:rPr lang="en-IN" sz="2400" dirty="0">
                <a:latin typeface="Comic Sans MS" pitchFamily="66" charset="0"/>
              </a:rPr>
              <a:t> controls a patch of the page, called a </a:t>
            </a:r>
            <a:r>
              <a:rPr lang="en-IN" sz="2400" i="1" dirty="0">
                <a:latin typeface="Comic Sans MS" pitchFamily="66" charset="0"/>
              </a:rPr>
              <a:t>view</a:t>
            </a:r>
            <a:r>
              <a:rPr lang="en-IN" sz="2400" dirty="0">
                <a:latin typeface="Comic Sans MS" pitchFamily="66" charset="0"/>
              </a:rPr>
              <a:t>.</a:t>
            </a:r>
            <a:br>
              <a:rPr lang="en-IN" sz="2400" dirty="0">
                <a:latin typeface="Comic Sans MS" pitchFamily="66" charset="0"/>
              </a:rPr>
            </a:br>
            <a:r>
              <a:rPr lang="en-IN" sz="2400" dirty="0" smtClean="0">
                <a:latin typeface="Comic Sans MS" pitchFamily="66" charset="0"/>
              </a:rPr>
              <a:t>A </a:t>
            </a:r>
            <a:r>
              <a:rPr lang="en-IN" sz="2400" dirty="0">
                <a:latin typeface="Comic Sans MS" pitchFamily="66" charset="0"/>
              </a:rPr>
              <a:t>Component consists of the </a:t>
            </a:r>
            <a:r>
              <a:rPr lang="en-IN" sz="2400" dirty="0" smtClean="0">
                <a:latin typeface="Comic Sans MS" pitchFamily="66" charset="0"/>
              </a:rPr>
              <a:t>following:</a:t>
            </a:r>
            <a:endParaRPr lang="en-IN" sz="2400" dirty="0">
              <a:latin typeface="Comic Sans MS" pitchFamily="66" charset="0"/>
            </a:endParaRPr>
          </a:p>
        </p:txBody>
      </p:sp>
      <p:sp>
        <p:nvSpPr>
          <p:cNvPr id="8" name="Content Placeholder 7"/>
          <p:cNvSpPr>
            <a:spLocks noGrp="1"/>
          </p:cNvSpPr>
          <p:nvPr>
            <p:ph sz="half" idx="1"/>
          </p:nvPr>
        </p:nvSpPr>
        <p:spPr>
          <a:xfrm>
            <a:off x="609600" y="2057401"/>
            <a:ext cx="10301416" cy="3700463"/>
          </a:xfrm>
        </p:spPr>
        <p:txBody>
          <a:bodyPr/>
          <a:lstStyle/>
          <a:p>
            <a:r>
              <a:rPr lang="en-IN" sz="2400" b="1" dirty="0">
                <a:solidFill>
                  <a:schemeClr val="tx1">
                    <a:lumMod val="60000"/>
                    <a:lumOff val="40000"/>
                  </a:schemeClr>
                </a:solidFill>
                <a:latin typeface="Comic Sans MS" pitchFamily="66" charset="0"/>
              </a:rPr>
              <a:t>Template</a:t>
            </a:r>
            <a:r>
              <a:rPr lang="en-IN" sz="2400" dirty="0">
                <a:solidFill>
                  <a:schemeClr val="bg1"/>
                </a:solidFill>
                <a:latin typeface="Comic Sans MS" pitchFamily="66" charset="0"/>
              </a:rPr>
              <a:t> − This is used to render the view for the application. This contains the HTML that needs to be rendered in </a:t>
            </a:r>
            <a:r>
              <a:rPr lang="en-IN" sz="2400" dirty="0" smtClean="0">
                <a:solidFill>
                  <a:schemeClr val="bg1"/>
                </a:solidFill>
                <a:latin typeface="Comic Sans MS" pitchFamily="66" charset="0"/>
              </a:rPr>
              <a:t>the </a:t>
            </a:r>
            <a:r>
              <a:rPr lang="en-IN" sz="2400" dirty="0">
                <a:solidFill>
                  <a:schemeClr val="bg1"/>
                </a:solidFill>
                <a:latin typeface="Comic Sans MS" pitchFamily="66" charset="0"/>
              </a:rPr>
              <a:t>application. This part also includes the binding and directives.</a:t>
            </a:r>
          </a:p>
          <a:p>
            <a:r>
              <a:rPr lang="en-IN" sz="2400" b="1" dirty="0">
                <a:solidFill>
                  <a:schemeClr val="tx1">
                    <a:lumMod val="60000"/>
                    <a:lumOff val="40000"/>
                  </a:schemeClr>
                </a:solidFill>
                <a:latin typeface="Comic Sans MS" pitchFamily="66" charset="0"/>
              </a:rPr>
              <a:t>Class</a:t>
            </a:r>
            <a:r>
              <a:rPr lang="en-IN" sz="2400" dirty="0">
                <a:solidFill>
                  <a:schemeClr val="tx1">
                    <a:lumMod val="60000"/>
                    <a:lumOff val="40000"/>
                  </a:schemeClr>
                </a:solidFill>
                <a:latin typeface="Comic Sans MS" pitchFamily="66" charset="0"/>
              </a:rPr>
              <a:t> </a:t>
            </a:r>
            <a:r>
              <a:rPr lang="en-IN" sz="2400" dirty="0">
                <a:solidFill>
                  <a:schemeClr val="bg1"/>
                </a:solidFill>
                <a:latin typeface="Comic Sans MS" pitchFamily="66" charset="0"/>
              </a:rPr>
              <a:t>− This is like a class defined in any language such as C. This contains properties and methods. This has the code which is used to support the view. It is defined in TypeScript.</a:t>
            </a:r>
          </a:p>
          <a:p>
            <a:r>
              <a:rPr lang="en-IN" sz="2400" b="1" dirty="0">
                <a:solidFill>
                  <a:schemeClr val="tx1">
                    <a:lumMod val="60000"/>
                    <a:lumOff val="40000"/>
                  </a:schemeClr>
                </a:solidFill>
                <a:latin typeface="Comic Sans MS" pitchFamily="66" charset="0"/>
              </a:rPr>
              <a:t>Metadata</a:t>
            </a:r>
            <a:r>
              <a:rPr lang="en-IN" sz="2400" dirty="0">
                <a:solidFill>
                  <a:schemeClr val="tx1">
                    <a:lumMod val="60000"/>
                    <a:lumOff val="40000"/>
                  </a:schemeClr>
                </a:solidFill>
                <a:latin typeface="Comic Sans MS" pitchFamily="66" charset="0"/>
              </a:rPr>
              <a:t> </a:t>
            </a:r>
            <a:r>
              <a:rPr lang="en-IN" sz="2400" dirty="0">
                <a:solidFill>
                  <a:schemeClr val="bg1"/>
                </a:solidFill>
                <a:latin typeface="Comic Sans MS" pitchFamily="66" charset="0"/>
              </a:rPr>
              <a:t>− This has the extra data defined for the Angular class. It is defined with a decorator.</a:t>
            </a:r>
          </a:p>
          <a:p>
            <a:endParaRPr lang="en-IN" sz="2400" dirty="0">
              <a:solidFill>
                <a:schemeClr val="bg1"/>
              </a:solidFill>
              <a:latin typeface="Comic Sans MS" pitchFamily="66" charset="0"/>
            </a:endParaRPr>
          </a:p>
        </p:txBody>
      </p:sp>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17</a:t>
            </a:fld>
            <a:endParaRPr lang="en-US" dirty="0"/>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920815" y="-1"/>
            <a:ext cx="4859383" cy="461665"/>
          </a:xfrm>
          <a:prstGeom prst="rect">
            <a:avLst/>
          </a:prstGeom>
          <a:noFill/>
        </p:spPr>
        <p:txBody>
          <a:bodyPr wrap="square" rtlCol="0">
            <a:spAutoFit/>
          </a:bodyPr>
          <a:lstStyle/>
          <a:p>
            <a:r>
              <a:rPr lang="en-IN" sz="2400" b="1" i="0" u="none" dirty="0" smtClean="0">
                <a:latin typeface="Comic Sans MS" pitchFamily="66" charset="0"/>
              </a:rPr>
              <a:t>COMPONENTS</a:t>
            </a:r>
            <a:endParaRPr lang="en-IN" sz="2400" b="1" i="0" u="none" dirty="0">
              <a:latin typeface="Comic Sans MS" pitchFamily="66" charset="0"/>
            </a:endParaRPr>
          </a:p>
        </p:txBody>
      </p:sp>
    </p:spTree>
    <p:extLst>
      <p:ext uri="{BB962C8B-B14F-4D97-AF65-F5344CB8AC3E}">
        <p14:creationId xmlns:p14="http://schemas.microsoft.com/office/powerpoint/2010/main" val="396695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18</a:t>
            </a:fld>
            <a:endParaRPr lang="en-US" dirty="0"/>
          </a:p>
        </p:txBody>
      </p:sp>
      <p:sp>
        <p:nvSpPr>
          <p:cNvPr id="8" name="Content Placeholder 7"/>
          <p:cNvSpPr>
            <a:spLocks noGrp="1"/>
          </p:cNvSpPr>
          <p:nvPr>
            <p:ph sz="half" idx="4294967295"/>
          </p:nvPr>
        </p:nvSpPr>
        <p:spPr>
          <a:xfrm>
            <a:off x="169816" y="920750"/>
            <a:ext cx="12022184" cy="5297170"/>
          </a:xfrm>
        </p:spPr>
        <p:txBody>
          <a:bodyPr/>
          <a:lstStyle/>
          <a:p>
            <a:pPr marL="0" indent="0">
              <a:buNone/>
            </a:pPr>
            <a:r>
              <a:rPr lang="en-IN" sz="2400" b="1" dirty="0" smtClean="0">
                <a:solidFill>
                  <a:schemeClr val="tx1">
                    <a:lumMod val="60000"/>
                    <a:lumOff val="40000"/>
                  </a:schemeClr>
                </a:solidFill>
                <a:latin typeface="Comic Sans MS" pitchFamily="66" charset="0"/>
              </a:rPr>
              <a:t>1.Template</a:t>
            </a:r>
            <a:endParaRPr lang="en-IN" sz="2400" b="1" dirty="0">
              <a:solidFill>
                <a:schemeClr val="tx1">
                  <a:lumMod val="60000"/>
                  <a:lumOff val="40000"/>
                </a:schemeClr>
              </a:solidFill>
              <a:latin typeface="Comic Sans MS" pitchFamily="66" charset="0"/>
            </a:endParaRPr>
          </a:p>
          <a:p>
            <a:pPr marL="0" indent="0">
              <a:buNone/>
            </a:pPr>
            <a:r>
              <a:rPr lang="en-IN" sz="2400" dirty="0" smtClean="0">
                <a:solidFill>
                  <a:schemeClr val="bg1"/>
                </a:solidFill>
                <a:latin typeface="Comic Sans MS" pitchFamily="66" charset="0"/>
              </a:rPr>
              <a:t>	</a:t>
            </a:r>
          </a:p>
          <a:p>
            <a:pPr marL="0" indent="0">
              <a:buNone/>
            </a:pPr>
            <a:r>
              <a:rPr lang="en-IN" sz="2400" dirty="0" smtClean="0">
                <a:solidFill>
                  <a:schemeClr val="bg1"/>
                </a:solidFill>
                <a:latin typeface="Comic Sans MS" pitchFamily="66" charset="0"/>
              </a:rPr>
              <a:t>This </a:t>
            </a:r>
            <a:r>
              <a:rPr lang="en-IN" sz="2400" dirty="0">
                <a:solidFill>
                  <a:schemeClr val="bg1"/>
                </a:solidFill>
                <a:latin typeface="Comic Sans MS" pitchFamily="66" charset="0"/>
              </a:rPr>
              <a:t>is the view which needs to be rendered in the application.</a:t>
            </a:r>
          </a:p>
          <a:p>
            <a:pPr marL="0" indent="0">
              <a:buNone/>
            </a:pPr>
            <a:endParaRPr lang="en-US" sz="2400" dirty="0" smtClean="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buNone/>
            </a:pPr>
            <a:endParaRPr lang="en-IN" sz="2400" dirty="0">
              <a:solidFill>
                <a:schemeClr val="bg1"/>
              </a:solidFill>
              <a:latin typeface="Comic Sans MS" pitchFamily="66" charset="0"/>
            </a:endParaRPr>
          </a:p>
          <a:p>
            <a:pPr marL="0" indent="0">
              <a:buNone/>
            </a:pPr>
            <a:endParaRPr lang="en-IN" sz="2400" dirty="0" smtClean="0">
              <a:solidFill>
                <a:schemeClr val="bg1"/>
              </a:solidFill>
              <a:latin typeface="Comic Sans MS" pitchFamily="66" charset="0"/>
            </a:endParaRPr>
          </a:p>
          <a:p>
            <a:pPr marL="0" indent="0">
              <a:buNone/>
            </a:pPr>
            <a:r>
              <a:rPr lang="en-US" sz="2400" dirty="0" smtClean="0">
                <a:solidFill>
                  <a:schemeClr val="tx1">
                    <a:lumMod val="60000"/>
                    <a:lumOff val="40000"/>
                  </a:schemeClr>
                </a:solidFill>
                <a:latin typeface="Comic Sans MS" pitchFamily="66" charset="0"/>
              </a:rPr>
              <a:t>Parameters</a:t>
            </a:r>
            <a:endParaRPr lang="en-IN" sz="2400" dirty="0">
              <a:solidFill>
                <a:schemeClr val="tx1">
                  <a:lumMod val="60000"/>
                  <a:lumOff val="40000"/>
                </a:schemeClr>
              </a:solidFill>
              <a:latin typeface="Comic Sans MS" pitchFamily="66" charset="0"/>
            </a:endParaRPr>
          </a:p>
          <a:p>
            <a:pPr marL="0" indent="0">
              <a:buNone/>
            </a:pPr>
            <a:r>
              <a:rPr lang="en-IN" sz="2400" dirty="0" smtClean="0">
                <a:solidFill>
                  <a:schemeClr val="bg1"/>
                </a:solidFill>
                <a:latin typeface="Comic Sans MS" pitchFamily="66" charset="0"/>
              </a:rPr>
              <a:t>HTML </a:t>
            </a:r>
            <a:r>
              <a:rPr lang="en-IN" sz="2400" dirty="0">
                <a:solidFill>
                  <a:schemeClr val="bg1"/>
                </a:solidFill>
                <a:latin typeface="Comic Sans MS" pitchFamily="66" charset="0"/>
              </a:rPr>
              <a:t>Code − This is the HTML code which needs to be rendered in the application.</a:t>
            </a:r>
          </a:p>
          <a:p>
            <a:pPr marL="0" indent="0">
              <a:buNone/>
            </a:pPr>
            <a:r>
              <a:rPr lang="en-IN" sz="2400" dirty="0">
                <a:solidFill>
                  <a:schemeClr val="bg1"/>
                </a:solidFill>
                <a:latin typeface="Comic Sans MS" pitchFamily="66" charset="0"/>
              </a:rPr>
              <a:t>Class properties − These are the properties of the class which can be referenced in the template.</a:t>
            </a: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46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883401" y="85129"/>
            <a:ext cx="4859383" cy="461665"/>
          </a:xfrm>
          <a:prstGeom prst="rect">
            <a:avLst/>
          </a:prstGeom>
          <a:noFill/>
        </p:spPr>
        <p:txBody>
          <a:bodyPr wrap="square" rtlCol="0">
            <a:spAutoFit/>
          </a:bodyPr>
          <a:lstStyle/>
          <a:p>
            <a:r>
              <a:rPr lang="en-IN" sz="2400" b="1" i="0" u="none" dirty="0" smtClean="0">
                <a:latin typeface="Comic Sans MS" pitchFamily="66" charset="0"/>
              </a:rPr>
              <a:t>COMPONENTS</a:t>
            </a:r>
            <a:endParaRPr lang="en-IN" sz="2400" b="1" i="0" u="none" dirty="0">
              <a:latin typeface="Comic Sans MS" pitchFamily="66" charset="0"/>
            </a:endParaRPr>
          </a:p>
        </p:txBody>
      </p:sp>
      <p:sp>
        <p:nvSpPr>
          <p:cNvPr id="11" name="Content Placeholder 8"/>
          <p:cNvSpPr txBox="1">
            <a:spLocks/>
          </p:cNvSpPr>
          <p:nvPr/>
        </p:nvSpPr>
        <p:spPr>
          <a:xfrm>
            <a:off x="316412" y="2556692"/>
            <a:ext cx="5364480" cy="1319348"/>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FontTx/>
              <a:buNone/>
            </a:pPr>
            <a:r>
              <a:rPr lang="en-IN" sz="2400" i="0" u="none" dirty="0" smtClean="0">
                <a:solidFill>
                  <a:schemeClr val="tx1">
                    <a:lumMod val="60000"/>
                    <a:lumOff val="40000"/>
                  </a:schemeClr>
                </a:solidFill>
                <a:latin typeface="Comic Sans MS" pitchFamily="66" charset="0"/>
              </a:rPr>
              <a:t>Syntax:</a:t>
            </a:r>
          </a:p>
          <a:p>
            <a:pPr marL="0" indent="0">
              <a:buFontTx/>
              <a:buNone/>
            </a:pPr>
            <a:r>
              <a:rPr lang="en-IN" sz="2400" i="0" u="none" dirty="0">
                <a:solidFill>
                  <a:schemeClr val="bg1"/>
                </a:solidFill>
                <a:latin typeface="Comic Sans MS" pitchFamily="66" charset="0"/>
              </a:rPr>
              <a:t>Template: ' &lt;HTML code&gt; class properties </a:t>
            </a:r>
            <a:r>
              <a:rPr lang="en-IN" sz="2400" dirty="0"/>
              <a:t>'</a:t>
            </a:r>
            <a:endParaRPr lang="en-IN" sz="2400" dirty="0">
              <a:solidFill>
                <a:schemeClr val="bg1"/>
              </a:solidFill>
              <a:latin typeface="Comic Sans MS" pitchFamily="66" charset="0"/>
            </a:endParaRPr>
          </a:p>
        </p:txBody>
      </p:sp>
      <p:sp>
        <p:nvSpPr>
          <p:cNvPr id="12" name="Content Placeholder 8"/>
          <p:cNvSpPr txBox="1">
            <a:spLocks/>
          </p:cNvSpPr>
          <p:nvPr/>
        </p:nvSpPr>
        <p:spPr>
          <a:xfrm>
            <a:off x="5883004" y="2524579"/>
            <a:ext cx="5364480" cy="1808842"/>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FontTx/>
              <a:buNone/>
            </a:pPr>
            <a:r>
              <a:rPr lang="en-IN" sz="1800" i="0" u="none" dirty="0" smtClean="0">
                <a:latin typeface="Comic Sans MS" pitchFamily="66" charset="0"/>
              </a:rPr>
              <a:t>Example</a:t>
            </a:r>
            <a:r>
              <a:rPr lang="en-IN" sz="1800" i="0" u="none" dirty="0" smtClean="0">
                <a:latin typeface="Comic Sans MS" pitchFamily="66" charset="0"/>
                <a:sym typeface="Wingdings" pitchFamily="2" charset="2"/>
              </a:rPr>
              <a:t>(</a:t>
            </a:r>
            <a:r>
              <a:rPr lang="en-IN" sz="1800" i="0" u="none" dirty="0" smtClean="0">
                <a:latin typeface="Comic Sans MS" pitchFamily="66" charset="0"/>
              </a:rPr>
              <a:t>template): </a:t>
            </a:r>
          </a:p>
          <a:p>
            <a:pPr marL="0" indent="0">
              <a:buFontTx/>
              <a:buNone/>
            </a:pPr>
            <a:r>
              <a:rPr lang="en-IN" sz="1800" i="0" dirty="0" smtClean="0">
                <a:latin typeface="Comic Sans MS" pitchFamily="66" charset="0"/>
              </a:rPr>
              <a:t> </a:t>
            </a:r>
            <a:r>
              <a:rPr lang="en-IN" sz="1800" i="0" u="none" dirty="0">
                <a:solidFill>
                  <a:schemeClr val="bg1"/>
                </a:solidFill>
                <a:latin typeface="Comic Sans MS" pitchFamily="66" charset="0"/>
              </a:rPr>
              <a:t>&lt;div&gt; </a:t>
            </a:r>
            <a:endParaRPr lang="en-IN" sz="1800" i="0" u="none" dirty="0" smtClean="0">
              <a:solidFill>
                <a:schemeClr val="bg1"/>
              </a:solidFill>
              <a:latin typeface="Comic Sans MS" pitchFamily="66" charset="0"/>
            </a:endParaRPr>
          </a:p>
          <a:p>
            <a:pPr marL="0" indent="0">
              <a:buFontTx/>
              <a:buNone/>
            </a:pPr>
            <a:r>
              <a:rPr lang="en-IN" sz="1800" i="0" u="none" dirty="0" smtClean="0">
                <a:solidFill>
                  <a:schemeClr val="bg1"/>
                </a:solidFill>
                <a:latin typeface="Comic Sans MS" pitchFamily="66" charset="0"/>
              </a:rPr>
              <a:t>&lt;</a:t>
            </a:r>
            <a:r>
              <a:rPr lang="en-IN" sz="1800" i="0" u="none" dirty="0">
                <a:solidFill>
                  <a:schemeClr val="bg1"/>
                </a:solidFill>
                <a:latin typeface="Comic Sans MS" pitchFamily="66" charset="0"/>
              </a:rPr>
              <a:t>h1&gt;{{appTitle}}&lt;/h1</a:t>
            </a:r>
            <a:r>
              <a:rPr lang="en-IN" sz="1800" i="0" u="none" dirty="0" smtClean="0">
                <a:solidFill>
                  <a:schemeClr val="bg1"/>
                </a:solidFill>
                <a:latin typeface="Comic Sans MS" pitchFamily="66" charset="0"/>
              </a:rPr>
              <a:t>&gt;</a:t>
            </a:r>
          </a:p>
          <a:p>
            <a:pPr marL="0" indent="0">
              <a:buFontTx/>
              <a:buNone/>
            </a:pPr>
            <a:r>
              <a:rPr lang="en-IN" sz="1800" i="0" u="none" dirty="0" smtClean="0">
                <a:solidFill>
                  <a:schemeClr val="bg1"/>
                </a:solidFill>
                <a:latin typeface="Comic Sans MS" pitchFamily="66" charset="0"/>
              </a:rPr>
              <a:t> </a:t>
            </a:r>
            <a:r>
              <a:rPr lang="en-IN" sz="1800" i="0" u="none" dirty="0">
                <a:solidFill>
                  <a:schemeClr val="bg1"/>
                </a:solidFill>
                <a:latin typeface="Comic Sans MS" pitchFamily="66" charset="0"/>
              </a:rPr>
              <a:t>&lt;</a:t>
            </a:r>
            <a:r>
              <a:rPr lang="en-IN" sz="1800" i="0" u="none" dirty="0" smtClean="0">
                <a:solidFill>
                  <a:schemeClr val="bg1"/>
                </a:solidFill>
                <a:latin typeface="Comic Sans MS" pitchFamily="66" charset="0"/>
              </a:rPr>
              <a:t>div&gt;SNIPE IT&lt;/</a:t>
            </a:r>
            <a:r>
              <a:rPr lang="en-IN" sz="1800" i="0" u="none" dirty="0">
                <a:solidFill>
                  <a:schemeClr val="bg1"/>
                </a:solidFill>
                <a:latin typeface="Comic Sans MS" pitchFamily="66" charset="0"/>
              </a:rPr>
              <a:t>div&gt; </a:t>
            </a:r>
            <a:endParaRPr lang="en-IN" sz="1800" i="0" u="none" dirty="0" smtClean="0">
              <a:solidFill>
                <a:schemeClr val="bg1"/>
              </a:solidFill>
              <a:latin typeface="Comic Sans MS" pitchFamily="66" charset="0"/>
            </a:endParaRPr>
          </a:p>
          <a:p>
            <a:pPr marL="0" indent="0">
              <a:buFontTx/>
              <a:buNone/>
            </a:pPr>
            <a:r>
              <a:rPr lang="en-IN" sz="1800" i="0" u="none" dirty="0" smtClean="0">
                <a:solidFill>
                  <a:schemeClr val="bg1"/>
                </a:solidFill>
                <a:latin typeface="Comic Sans MS" pitchFamily="66" charset="0"/>
              </a:rPr>
              <a:t>&lt;/div</a:t>
            </a:r>
            <a:r>
              <a:rPr lang="en-IN" sz="1800" i="0" dirty="0">
                <a:solidFill>
                  <a:schemeClr val="bg1"/>
                </a:solidFill>
                <a:latin typeface="Comic Sans MS" pitchFamily="66" charset="0"/>
              </a:rPr>
              <a:t>&gt;</a:t>
            </a:r>
          </a:p>
        </p:txBody>
      </p:sp>
    </p:spTree>
    <p:extLst>
      <p:ext uri="{BB962C8B-B14F-4D97-AF65-F5344CB8AC3E}">
        <p14:creationId xmlns:p14="http://schemas.microsoft.com/office/powerpoint/2010/main" val="3747707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19</a:t>
            </a:fld>
            <a:endParaRPr lang="en-US" dirty="0"/>
          </a:p>
        </p:txBody>
      </p:sp>
      <p:sp>
        <p:nvSpPr>
          <p:cNvPr id="8" name="Content Placeholder 7"/>
          <p:cNvSpPr>
            <a:spLocks noGrp="1"/>
          </p:cNvSpPr>
          <p:nvPr>
            <p:ph sz="half" idx="4294967295"/>
          </p:nvPr>
        </p:nvSpPr>
        <p:spPr>
          <a:xfrm>
            <a:off x="169816" y="567781"/>
            <a:ext cx="12022184" cy="5297170"/>
          </a:xfrm>
        </p:spPr>
        <p:txBody>
          <a:bodyPr/>
          <a:lstStyle/>
          <a:p>
            <a:pPr marL="0" indent="0">
              <a:buNone/>
            </a:pPr>
            <a:r>
              <a:rPr lang="en-IN" sz="2200" b="1" dirty="0">
                <a:solidFill>
                  <a:schemeClr val="tx1">
                    <a:lumMod val="60000"/>
                    <a:lumOff val="40000"/>
                  </a:schemeClr>
                </a:solidFill>
                <a:latin typeface="Comic Sans MS" pitchFamily="66" charset="0"/>
              </a:rPr>
              <a:t>2</a:t>
            </a:r>
            <a:r>
              <a:rPr lang="en-IN" sz="2200" b="1" dirty="0" smtClean="0">
                <a:solidFill>
                  <a:schemeClr val="tx1">
                    <a:lumMod val="60000"/>
                    <a:lumOff val="40000"/>
                  </a:schemeClr>
                </a:solidFill>
                <a:latin typeface="Comic Sans MS" pitchFamily="66" charset="0"/>
              </a:rPr>
              <a:t>. </a:t>
            </a:r>
            <a:r>
              <a:rPr lang="en-IN" sz="2400" b="1" dirty="0" smtClean="0">
                <a:solidFill>
                  <a:schemeClr val="tx1">
                    <a:lumMod val="60000"/>
                    <a:lumOff val="40000"/>
                  </a:schemeClr>
                </a:solidFill>
                <a:latin typeface="Comic Sans MS" pitchFamily="66" charset="0"/>
              </a:rPr>
              <a:t>Class</a:t>
            </a:r>
            <a:endParaRPr lang="en-IN" sz="2400" b="1" dirty="0">
              <a:solidFill>
                <a:schemeClr val="tx1">
                  <a:lumMod val="60000"/>
                  <a:lumOff val="40000"/>
                </a:schemeClr>
              </a:solidFill>
              <a:latin typeface="Comic Sans MS" pitchFamily="66" charset="0"/>
            </a:endParaRPr>
          </a:p>
          <a:p>
            <a:pPr marL="0" indent="0">
              <a:buNone/>
            </a:pPr>
            <a:r>
              <a:rPr lang="en-IN" sz="2200" dirty="0" smtClean="0">
                <a:solidFill>
                  <a:schemeClr val="bg1"/>
                </a:solidFill>
                <a:latin typeface="Comic Sans MS" pitchFamily="66" charset="0"/>
              </a:rPr>
              <a:t>	</a:t>
            </a:r>
          </a:p>
          <a:p>
            <a:pPr marL="0" indent="0">
              <a:buNone/>
            </a:pPr>
            <a:r>
              <a:rPr lang="en-IN" sz="2200" dirty="0">
                <a:solidFill>
                  <a:schemeClr val="bg1"/>
                </a:solidFill>
                <a:latin typeface="Comic Sans MS" pitchFamily="66" charset="0"/>
              </a:rPr>
              <a:t>The class decorator. The class is defined in TypeScript. The class normally has the following syntax in TypeScript.</a:t>
            </a:r>
            <a:endParaRPr lang="en-US" sz="2200" dirty="0" smtClean="0">
              <a:solidFill>
                <a:schemeClr val="bg1"/>
              </a:solidFill>
              <a:latin typeface="Comic Sans MS" pitchFamily="66" charset="0"/>
            </a:endParaRPr>
          </a:p>
          <a:p>
            <a:pPr marL="0" indent="0">
              <a:buNone/>
            </a:pPr>
            <a:endParaRPr lang="en-US" sz="2200" dirty="0">
              <a:solidFill>
                <a:schemeClr val="bg1"/>
              </a:solidFill>
              <a:latin typeface="Comic Sans MS" pitchFamily="66" charset="0"/>
            </a:endParaRPr>
          </a:p>
          <a:p>
            <a:pPr marL="0" indent="0">
              <a:buNone/>
            </a:pPr>
            <a:endParaRPr lang="en-IN" sz="2200" dirty="0">
              <a:solidFill>
                <a:schemeClr val="bg1"/>
              </a:solidFill>
              <a:latin typeface="Comic Sans MS" pitchFamily="66" charset="0"/>
            </a:endParaRPr>
          </a:p>
          <a:p>
            <a:pPr marL="0" indent="0">
              <a:buNone/>
            </a:pPr>
            <a:endParaRPr lang="en-IN" sz="2200" dirty="0" smtClean="0">
              <a:solidFill>
                <a:schemeClr val="bg1"/>
              </a:solidFill>
              <a:latin typeface="Comic Sans MS" pitchFamily="66" charset="0"/>
            </a:endParaRPr>
          </a:p>
          <a:p>
            <a:pPr marL="0" indent="0">
              <a:buNone/>
            </a:pPr>
            <a:endParaRPr lang="en-IN" sz="2200" dirty="0" smtClean="0">
              <a:solidFill>
                <a:schemeClr val="bg1"/>
              </a:solidFill>
              <a:latin typeface="Comic Sans MS" pitchFamily="66" charset="0"/>
            </a:endParaRPr>
          </a:p>
          <a:p>
            <a:pPr marL="0" indent="0">
              <a:buNone/>
            </a:pPr>
            <a:r>
              <a:rPr lang="en-IN" sz="2400" b="1" dirty="0" smtClean="0">
                <a:solidFill>
                  <a:schemeClr val="tx1">
                    <a:lumMod val="60000"/>
                    <a:lumOff val="40000"/>
                  </a:schemeClr>
                </a:solidFill>
                <a:latin typeface="Comic Sans MS" pitchFamily="66" charset="0"/>
              </a:rPr>
              <a:t>Parameters</a:t>
            </a:r>
            <a:endParaRPr lang="en-IN" sz="2400" b="1" dirty="0">
              <a:solidFill>
                <a:schemeClr val="tx1">
                  <a:lumMod val="60000"/>
                  <a:lumOff val="40000"/>
                </a:schemeClr>
              </a:solidFill>
              <a:latin typeface="Comic Sans MS" pitchFamily="66" charset="0"/>
            </a:endParaRPr>
          </a:p>
          <a:p>
            <a:pPr marL="0" indent="0">
              <a:buNone/>
            </a:pPr>
            <a:r>
              <a:rPr lang="en-IN" sz="2200" b="1" dirty="0">
                <a:solidFill>
                  <a:schemeClr val="bg1"/>
                </a:solidFill>
                <a:latin typeface="Comic Sans MS" pitchFamily="66" charset="0"/>
              </a:rPr>
              <a:t>Classname</a:t>
            </a:r>
            <a:r>
              <a:rPr lang="en-IN" sz="2200" dirty="0">
                <a:solidFill>
                  <a:schemeClr val="bg1"/>
                </a:solidFill>
                <a:latin typeface="Comic Sans MS" pitchFamily="66" charset="0"/>
              </a:rPr>
              <a:t> − This is the name to be given to the class.</a:t>
            </a:r>
          </a:p>
          <a:p>
            <a:pPr marL="0" indent="0">
              <a:buNone/>
            </a:pPr>
            <a:r>
              <a:rPr lang="en-IN" sz="2200" b="1" dirty="0">
                <a:solidFill>
                  <a:schemeClr val="bg1"/>
                </a:solidFill>
                <a:latin typeface="Comic Sans MS" pitchFamily="66" charset="0"/>
              </a:rPr>
              <a:t>Propertyname</a:t>
            </a:r>
            <a:r>
              <a:rPr lang="en-IN" sz="2200" dirty="0">
                <a:solidFill>
                  <a:schemeClr val="bg1"/>
                </a:solidFill>
                <a:latin typeface="Comic Sans MS" pitchFamily="66" charset="0"/>
              </a:rPr>
              <a:t> − This is the name to be given to the property.</a:t>
            </a:r>
          </a:p>
          <a:p>
            <a:pPr marL="0" indent="0">
              <a:buNone/>
            </a:pPr>
            <a:r>
              <a:rPr lang="en-IN" sz="2200" b="1" dirty="0">
                <a:solidFill>
                  <a:schemeClr val="bg1"/>
                </a:solidFill>
                <a:latin typeface="Comic Sans MS" pitchFamily="66" charset="0"/>
              </a:rPr>
              <a:t>PropertyType</a:t>
            </a:r>
            <a:r>
              <a:rPr lang="en-IN" sz="2200" dirty="0">
                <a:solidFill>
                  <a:schemeClr val="bg1"/>
                </a:solidFill>
                <a:latin typeface="Comic Sans MS" pitchFamily="66" charset="0"/>
              </a:rPr>
              <a:t> − Since TypeScript is strongly typed, you need to give a type to the property.</a:t>
            </a:r>
          </a:p>
          <a:p>
            <a:pPr marL="0" indent="0">
              <a:buNone/>
            </a:pPr>
            <a:r>
              <a:rPr lang="en-IN" sz="2200" b="1" dirty="0">
                <a:solidFill>
                  <a:schemeClr val="bg1"/>
                </a:solidFill>
                <a:latin typeface="Comic Sans MS" pitchFamily="66" charset="0"/>
              </a:rPr>
              <a:t>Value</a:t>
            </a:r>
            <a:r>
              <a:rPr lang="en-IN" sz="2200" dirty="0">
                <a:solidFill>
                  <a:schemeClr val="bg1"/>
                </a:solidFill>
                <a:latin typeface="Comic Sans MS" pitchFamily="66" charset="0"/>
              </a:rPr>
              <a:t> − This is the value to be given to the property.</a:t>
            </a: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113452" y="104503"/>
            <a:ext cx="4859383" cy="461665"/>
          </a:xfrm>
          <a:prstGeom prst="rect">
            <a:avLst/>
          </a:prstGeom>
          <a:noFill/>
        </p:spPr>
        <p:txBody>
          <a:bodyPr wrap="square" rtlCol="0">
            <a:spAutoFit/>
          </a:bodyPr>
          <a:lstStyle/>
          <a:p>
            <a:r>
              <a:rPr lang="en-IN" sz="2400" b="1" i="0" u="none" dirty="0">
                <a:latin typeface="Comic Sans MS" pitchFamily="66" charset="0"/>
              </a:rPr>
              <a:t>COMPONENTS</a:t>
            </a:r>
          </a:p>
        </p:txBody>
      </p:sp>
      <p:sp>
        <p:nvSpPr>
          <p:cNvPr id="11" name="Content Placeholder 8"/>
          <p:cNvSpPr txBox="1">
            <a:spLocks/>
          </p:cNvSpPr>
          <p:nvPr/>
        </p:nvSpPr>
        <p:spPr>
          <a:xfrm>
            <a:off x="316412" y="2380888"/>
            <a:ext cx="5364480" cy="1319348"/>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400" i="0" u="none" dirty="0">
                <a:solidFill>
                  <a:schemeClr val="tx1">
                    <a:lumMod val="60000"/>
                    <a:lumOff val="40000"/>
                  </a:schemeClr>
                </a:solidFill>
                <a:latin typeface="Comic Sans MS" pitchFamily="66" charset="0"/>
              </a:rPr>
              <a:t>Syntax</a:t>
            </a:r>
          </a:p>
          <a:p>
            <a:pPr marL="0" indent="0">
              <a:buNone/>
            </a:pPr>
            <a:r>
              <a:rPr lang="en-IN" sz="2400" u="none" dirty="0" smtClean="0">
                <a:solidFill>
                  <a:schemeClr val="bg1"/>
                </a:solidFill>
                <a:latin typeface="Comic Sans MS" pitchFamily="66" charset="0"/>
              </a:rPr>
              <a:t>class </a:t>
            </a:r>
            <a:r>
              <a:rPr lang="en-IN" sz="2400" u="none" dirty="0">
                <a:solidFill>
                  <a:schemeClr val="bg1"/>
                </a:solidFill>
                <a:latin typeface="Comic Sans MS" pitchFamily="66" charset="0"/>
              </a:rPr>
              <a:t>classname { Propertyname: PropertyType = Value }</a:t>
            </a:r>
          </a:p>
        </p:txBody>
      </p:sp>
      <p:sp>
        <p:nvSpPr>
          <p:cNvPr id="12" name="Content Placeholder 8"/>
          <p:cNvSpPr txBox="1">
            <a:spLocks/>
          </p:cNvSpPr>
          <p:nvPr/>
        </p:nvSpPr>
        <p:spPr>
          <a:xfrm>
            <a:off x="5883004" y="2345147"/>
            <a:ext cx="5364480" cy="1808842"/>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400" i="0" u="none" dirty="0">
                <a:solidFill>
                  <a:schemeClr val="tx1">
                    <a:lumMod val="60000"/>
                    <a:lumOff val="40000"/>
                  </a:schemeClr>
                </a:solidFill>
                <a:latin typeface="Comic Sans MS" pitchFamily="66" charset="0"/>
              </a:rPr>
              <a:t>Example</a:t>
            </a:r>
          </a:p>
          <a:p>
            <a:pPr marL="0" indent="0">
              <a:buNone/>
            </a:pPr>
            <a:r>
              <a:rPr lang="en-IN" sz="2400" u="none" dirty="0" smtClean="0">
                <a:solidFill>
                  <a:schemeClr val="bg1"/>
                </a:solidFill>
                <a:latin typeface="Comic Sans MS" pitchFamily="66" charset="0"/>
              </a:rPr>
              <a:t>export </a:t>
            </a:r>
            <a:r>
              <a:rPr lang="en-IN" sz="2400" u="none" dirty="0">
                <a:solidFill>
                  <a:schemeClr val="bg1"/>
                </a:solidFill>
                <a:latin typeface="Comic Sans MS" pitchFamily="66" charset="0"/>
              </a:rPr>
              <a:t>class AppComponent { appTitle: string = 'Welcome'; }</a:t>
            </a:r>
            <a:endParaRPr lang="en-IN" sz="2400" i="0" u="none" dirty="0">
              <a:solidFill>
                <a:schemeClr val="bg1"/>
              </a:solidFill>
              <a:latin typeface="Comic Sans MS" pitchFamily="66" charset="0"/>
            </a:endParaRPr>
          </a:p>
        </p:txBody>
      </p:sp>
    </p:spTree>
    <p:extLst>
      <p:ext uri="{BB962C8B-B14F-4D97-AF65-F5344CB8AC3E}">
        <p14:creationId xmlns:p14="http://schemas.microsoft.com/office/powerpoint/2010/main" val="2641898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497305" y="928098"/>
            <a:ext cx="10363200" cy="1470025"/>
          </a:xfrm>
        </p:spPr>
        <p:txBody>
          <a:bodyPr/>
          <a:lstStyle/>
          <a:p>
            <a:pPr algn="ctr"/>
            <a:r>
              <a:rPr lang="en-US" sz="4800" dirty="0" smtClean="0">
                <a:solidFill>
                  <a:schemeClr val="accent1"/>
                </a:solidFill>
                <a:effectLst>
                  <a:outerShdw blurRad="38100" dist="38100" dir="2700000" algn="tl">
                    <a:srgbClr val="000000">
                      <a:alpha val="43137"/>
                    </a:srgbClr>
                  </a:outerShdw>
                </a:effectLst>
                <a:latin typeface="Comic Sans MS" panose="030F0702030302020204" pitchFamily="66" charset="0"/>
              </a:rPr>
              <a:t> </a:t>
            </a:r>
            <a:endParaRPr lang="en-US" sz="4800" dirty="0">
              <a:solidFill>
                <a:schemeClr val="accent1"/>
              </a:solidFill>
              <a:effectLst>
                <a:outerShdw blurRad="38100" dist="38100" dir="2700000" algn="tl">
                  <a:srgbClr val="000000">
                    <a:alpha val="43137"/>
                  </a:srgbClr>
                </a:outerShdw>
              </a:effectLst>
              <a:latin typeface="Comic Sans MS" panose="030F0702030302020204" pitchFamily="66" charset="0"/>
            </a:endParaRPr>
          </a:p>
        </p:txBody>
      </p:sp>
      <p:pic>
        <p:nvPicPr>
          <p:cNvPr id="5" name="Picture 6"/>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 y="590550"/>
            <a:ext cx="12192000" cy="6235700"/>
          </a:xfrm>
          <a:prstGeom prst="rect">
            <a:avLst/>
          </a:prstGeom>
          <a:noFill/>
          <a:ln>
            <a:noFill/>
          </a:ln>
          <a:effectLst>
            <a:glow rad="228600">
              <a:schemeClr val="accent4">
                <a:satMod val="175000"/>
                <a:alpha val="40000"/>
              </a:schemeClr>
            </a:glow>
            <a:outerShdw blurRad="50800" dist="38100" dir="16200000" rotWithShape="0">
              <a:prstClr val="black">
                <a:alpha val="40000"/>
              </a:prstClr>
            </a:outerShdw>
          </a:effectLst>
          <a:scene3d>
            <a:camera prst="perspectiveFron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013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20</a:t>
            </a:fld>
            <a:endParaRPr lang="en-US" dirty="0"/>
          </a:p>
        </p:txBody>
      </p:sp>
      <p:sp>
        <p:nvSpPr>
          <p:cNvPr id="8" name="Content Placeholder 7"/>
          <p:cNvSpPr>
            <a:spLocks noGrp="1"/>
          </p:cNvSpPr>
          <p:nvPr>
            <p:ph sz="half" idx="4294967295"/>
          </p:nvPr>
        </p:nvSpPr>
        <p:spPr>
          <a:xfrm>
            <a:off x="169816" y="567781"/>
            <a:ext cx="12022184" cy="5297170"/>
          </a:xfrm>
        </p:spPr>
        <p:txBody>
          <a:bodyPr/>
          <a:lstStyle/>
          <a:p>
            <a:pPr marL="0" indent="0">
              <a:buNone/>
            </a:pPr>
            <a:r>
              <a:rPr lang="en-IN" sz="2400" b="1" dirty="0" smtClean="0">
                <a:solidFill>
                  <a:schemeClr val="tx1">
                    <a:lumMod val="60000"/>
                    <a:lumOff val="40000"/>
                  </a:schemeClr>
                </a:solidFill>
                <a:latin typeface="Comic Sans MS" pitchFamily="66" charset="0"/>
              </a:rPr>
              <a:t>3.Metadata</a:t>
            </a:r>
            <a:endParaRPr lang="en-IN" sz="2400" b="1" dirty="0">
              <a:solidFill>
                <a:schemeClr val="tx1">
                  <a:lumMod val="60000"/>
                  <a:lumOff val="40000"/>
                </a:schemeClr>
              </a:solidFill>
              <a:latin typeface="Comic Sans MS" pitchFamily="66" charset="0"/>
            </a:endParaRPr>
          </a:p>
          <a:p>
            <a:pPr marL="0" indent="0">
              <a:buNone/>
            </a:pPr>
            <a:r>
              <a:rPr lang="en-IN" sz="2400" dirty="0">
                <a:solidFill>
                  <a:schemeClr val="bg1"/>
                </a:solidFill>
                <a:latin typeface="Comic Sans MS" pitchFamily="66" charset="0"/>
              </a:rPr>
              <a:t>This is used to decorate Angular JS class with additional information.</a:t>
            </a:r>
          </a:p>
          <a:p>
            <a:pPr marL="0" indent="0">
              <a:buNone/>
            </a:pPr>
            <a:r>
              <a:rPr lang="en-IN" sz="2400" dirty="0">
                <a:solidFill>
                  <a:schemeClr val="bg1"/>
                </a:solidFill>
                <a:latin typeface="Comic Sans MS" pitchFamily="66" charset="0"/>
              </a:rPr>
              <a:t>Let’s take a look at the completed code with our class, template, and metadata.</a:t>
            </a: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67"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113452" y="104503"/>
            <a:ext cx="4859383" cy="461665"/>
          </a:xfrm>
          <a:prstGeom prst="rect">
            <a:avLst/>
          </a:prstGeom>
          <a:noFill/>
        </p:spPr>
        <p:txBody>
          <a:bodyPr wrap="square" rtlCol="0">
            <a:spAutoFit/>
          </a:bodyPr>
          <a:lstStyle/>
          <a:p>
            <a:r>
              <a:rPr lang="en-IN" sz="2400" b="1" i="0" u="none" dirty="0">
                <a:latin typeface="Comic Sans MS" pitchFamily="66" charset="0"/>
              </a:rPr>
              <a:t>COMPONENTS</a:t>
            </a:r>
          </a:p>
        </p:txBody>
      </p:sp>
      <p:sp>
        <p:nvSpPr>
          <p:cNvPr id="12" name="Content Placeholder 8"/>
          <p:cNvSpPr txBox="1">
            <a:spLocks/>
          </p:cNvSpPr>
          <p:nvPr/>
        </p:nvSpPr>
        <p:spPr>
          <a:xfrm>
            <a:off x="3242491" y="2050872"/>
            <a:ext cx="5368835" cy="4438827"/>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400" i="0" u="none" dirty="0" smtClean="0">
                <a:solidFill>
                  <a:schemeClr val="tx1">
                    <a:lumMod val="60000"/>
                    <a:lumOff val="40000"/>
                  </a:schemeClr>
                </a:solidFill>
                <a:latin typeface="Comic Sans MS" pitchFamily="66" charset="0"/>
              </a:rPr>
              <a:t>Example:</a:t>
            </a:r>
          </a:p>
          <a:p>
            <a:pPr marL="0" indent="0">
              <a:buNone/>
            </a:pPr>
            <a:r>
              <a:rPr lang="en-IN" sz="2000" i="0" u="none" dirty="0">
                <a:solidFill>
                  <a:schemeClr val="bg1"/>
                </a:solidFill>
                <a:latin typeface="Comic Sans MS" pitchFamily="66" charset="0"/>
              </a:rPr>
              <a:t>import { Component } from '@angular/core'; </a:t>
            </a:r>
            <a:endParaRPr lang="en-IN" sz="2000" i="0" u="none" dirty="0" smtClean="0">
              <a:solidFill>
                <a:schemeClr val="bg1"/>
              </a:solidFill>
              <a:latin typeface="Comic Sans MS" pitchFamily="66" charset="0"/>
            </a:endParaRPr>
          </a:p>
          <a:p>
            <a:pPr marL="0" indent="0">
              <a:buNone/>
            </a:pPr>
            <a:r>
              <a:rPr lang="en-IN" sz="2000" i="0" u="none" dirty="0" smtClean="0">
                <a:solidFill>
                  <a:schemeClr val="bg1"/>
                </a:solidFill>
                <a:latin typeface="Comic Sans MS" pitchFamily="66" charset="0"/>
              </a:rPr>
              <a:t>@</a:t>
            </a:r>
            <a:r>
              <a:rPr lang="en-IN" sz="2000" i="0" u="none" dirty="0">
                <a:solidFill>
                  <a:schemeClr val="bg1"/>
                </a:solidFill>
                <a:latin typeface="Comic Sans MS" pitchFamily="66" charset="0"/>
              </a:rPr>
              <a:t>Component ({ </a:t>
            </a:r>
            <a:endParaRPr lang="en-IN" sz="2000" i="0" u="none" dirty="0" smtClean="0">
              <a:solidFill>
                <a:schemeClr val="bg1"/>
              </a:solidFill>
              <a:latin typeface="Comic Sans MS" pitchFamily="66" charset="0"/>
            </a:endParaRPr>
          </a:p>
          <a:p>
            <a:pPr marL="0" indent="0">
              <a:buNone/>
            </a:pPr>
            <a:r>
              <a:rPr lang="en-IN" sz="2000" i="0" u="none" dirty="0" smtClean="0">
                <a:solidFill>
                  <a:schemeClr val="bg1"/>
                </a:solidFill>
                <a:latin typeface="Comic Sans MS" pitchFamily="66" charset="0"/>
              </a:rPr>
              <a:t>selector</a:t>
            </a:r>
            <a:r>
              <a:rPr lang="en-IN" sz="2000" i="0" u="none" dirty="0">
                <a:solidFill>
                  <a:schemeClr val="bg1"/>
                </a:solidFill>
                <a:latin typeface="Comic Sans MS" pitchFamily="66" charset="0"/>
              </a:rPr>
              <a:t>: 'my-app', </a:t>
            </a:r>
            <a:endParaRPr lang="en-IN" sz="2000" i="0" u="none" dirty="0" smtClean="0">
              <a:solidFill>
                <a:schemeClr val="bg1"/>
              </a:solidFill>
              <a:latin typeface="Comic Sans MS" pitchFamily="66" charset="0"/>
            </a:endParaRPr>
          </a:p>
          <a:p>
            <a:pPr marL="0" indent="0">
              <a:buNone/>
            </a:pPr>
            <a:r>
              <a:rPr lang="en-IN" sz="2000" i="0" u="none" dirty="0" smtClean="0">
                <a:solidFill>
                  <a:schemeClr val="bg1"/>
                </a:solidFill>
                <a:latin typeface="Comic Sans MS" pitchFamily="66" charset="0"/>
              </a:rPr>
              <a:t>template</a:t>
            </a:r>
            <a:r>
              <a:rPr lang="en-IN" sz="2000" i="0" u="none" dirty="0">
                <a:solidFill>
                  <a:schemeClr val="bg1"/>
                </a:solidFill>
                <a:latin typeface="Comic Sans MS" pitchFamily="66" charset="0"/>
              </a:rPr>
              <a:t>: ` &lt;div</a:t>
            </a:r>
            <a:r>
              <a:rPr lang="en-IN" sz="2000" i="0" u="none" dirty="0" smtClean="0">
                <a:solidFill>
                  <a:schemeClr val="bg1"/>
                </a:solidFill>
                <a:latin typeface="Comic Sans MS" pitchFamily="66" charset="0"/>
              </a:rPr>
              <a:t>&gt;</a:t>
            </a:r>
          </a:p>
          <a:p>
            <a:pPr marL="0" indent="0">
              <a:buNone/>
            </a:pPr>
            <a:r>
              <a:rPr lang="en-IN" sz="2000" i="0" u="none" dirty="0" smtClean="0">
                <a:solidFill>
                  <a:schemeClr val="bg1"/>
                </a:solidFill>
                <a:latin typeface="Comic Sans MS" pitchFamily="66" charset="0"/>
              </a:rPr>
              <a:t> </a:t>
            </a:r>
            <a:r>
              <a:rPr lang="en-IN" sz="2000" i="0" u="none" dirty="0">
                <a:solidFill>
                  <a:schemeClr val="bg1"/>
                </a:solidFill>
                <a:latin typeface="Comic Sans MS" pitchFamily="66" charset="0"/>
              </a:rPr>
              <a:t>&lt;h1&gt;{{appTitle}}&lt;/h1&gt; </a:t>
            </a:r>
            <a:endParaRPr lang="en-IN" sz="2000" i="0" u="none" dirty="0" smtClean="0">
              <a:solidFill>
                <a:schemeClr val="bg1"/>
              </a:solidFill>
              <a:latin typeface="Comic Sans MS" pitchFamily="66" charset="0"/>
            </a:endParaRPr>
          </a:p>
          <a:p>
            <a:pPr marL="0" indent="0">
              <a:buNone/>
            </a:pPr>
            <a:r>
              <a:rPr lang="en-IN" sz="2000" i="0" u="none" dirty="0" smtClean="0">
                <a:solidFill>
                  <a:schemeClr val="bg1"/>
                </a:solidFill>
                <a:latin typeface="Comic Sans MS" pitchFamily="66" charset="0"/>
              </a:rPr>
              <a:t>&lt;div&gt;SNIPE IT&lt;/</a:t>
            </a:r>
            <a:r>
              <a:rPr lang="en-IN" sz="2000" i="0" u="none" dirty="0">
                <a:solidFill>
                  <a:schemeClr val="bg1"/>
                </a:solidFill>
                <a:latin typeface="Comic Sans MS" pitchFamily="66" charset="0"/>
              </a:rPr>
              <a:t>div&gt; </a:t>
            </a:r>
            <a:endParaRPr lang="en-IN" sz="2000" i="0" u="none" dirty="0" smtClean="0">
              <a:solidFill>
                <a:schemeClr val="bg1"/>
              </a:solidFill>
              <a:latin typeface="Comic Sans MS" pitchFamily="66" charset="0"/>
            </a:endParaRPr>
          </a:p>
          <a:p>
            <a:pPr marL="0" indent="0">
              <a:buNone/>
            </a:pPr>
            <a:r>
              <a:rPr lang="en-IN" sz="2000" i="0" u="none" dirty="0" smtClean="0">
                <a:solidFill>
                  <a:schemeClr val="bg1"/>
                </a:solidFill>
                <a:latin typeface="Comic Sans MS" pitchFamily="66" charset="0"/>
              </a:rPr>
              <a:t>&lt;/</a:t>
            </a:r>
            <a:r>
              <a:rPr lang="en-IN" sz="2000" i="0" u="none" dirty="0">
                <a:solidFill>
                  <a:schemeClr val="bg1"/>
                </a:solidFill>
                <a:latin typeface="Comic Sans MS" pitchFamily="66" charset="0"/>
              </a:rPr>
              <a:t>div&gt; </a:t>
            </a:r>
            <a:r>
              <a:rPr lang="en-IN" sz="2000" i="0" u="none" dirty="0" smtClean="0">
                <a:solidFill>
                  <a:schemeClr val="bg1"/>
                </a:solidFill>
                <a:latin typeface="Comic Sans MS" pitchFamily="66" charset="0"/>
              </a:rPr>
              <a:t>`</a:t>
            </a:r>
          </a:p>
          <a:p>
            <a:pPr marL="0" indent="0">
              <a:buNone/>
            </a:pPr>
            <a:r>
              <a:rPr lang="en-IN" sz="2000" i="0" u="none" dirty="0" smtClean="0">
                <a:solidFill>
                  <a:schemeClr val="bg1"/>
                </a:solidFill>
                <a:latin typeface="Comic Sans MS" pitchFamily="66" charset="0"/>
              </a:rPr>
              <a:t>, </a:t>
            </a:r>
            <a:r>
              <a:rPr lang="en-IN" sz="2000" i="0" u="none" dirty="0">
                <a:solidFill>
                  <a:schemeClr val="bg1"/>
                </a:solidFill>
                <a:latin typeface="Comic Sans MS" pitchFamily="66" charset="0"/>
              </a:rPr>
              <a:t>}) export class AppComponent { </a:t>
            </a:r>
            <a:endParaRPr lang="en-IN" sz="2000" i="0" u="none" dirty="0" smtClean="0">
              <a:solidFill>
                <a:schemeClr val="bg1"/>
              </a:solidFill>
              <a:latin typeface="Comic Sans MS" pitchFamily="66" charset="0"/>
            </a:endParaRPr>
          </a:p>
          <a:p>
            <a:pPr marL="0" indent="0">
              <a:buNone/>
            </a:pPr>
            <a:r>
              <a:rPr lang="en-IN" sz="2000" i="0" u="none" dirty="0" smtClean="0">
                <a:solidFill>
                  <a:schemeClr val="bg1"/>
                </a:solidFill>
                <a:latin typeface="Comic Sans MS" pitchFamily="66" charset="0"/>
              </a:rPr>
              <a:t>appTitle</a:t>
            </a:r>
            <a:r>
              <a:rPr lang="en-IN" sz="2000" i="0" u="none" dirty="0">
                <a:solidFill>
                  <a:schemeClr val="bg1"/>
                </a:solidFill>
                <a:latin typeface="Comic Sans MS" pitchFamily="66" charset="0"/>
              </a:rPr>
              <a:t>: string = 'Welcome'; </a:t>
            </a:r>
            <a:endParaRPr lang="en-IN" sz="2000" i="0" u="none" dirty="0" smtClean="0">
              <a:solidFill>
                <a:schemeClr val="bg1"/>
              </a:solidFill>
              <a:latin typeface="Comic Sans MS" pitchFamily="66" charset="0"/>
            </a:endParaRPr>
          </a:p>
          <a:p>
            <a:pPr marL="0" indent="0">
              <a:buNone/>
            </a:pPr>
            <a:r>
              <a:rPr lang="en-IN" sz="2000" i="0" u="none" dirty="0" smtClean="0">
                <a:solidFill>
                  <a:schemeClr val="bg1"/>
                </a:solidFill>
                <a:latin typeface="Comic Sans MS" pitchFamily="66" charset="0"/>
              </a:rPr>
              <a:t>}</a:t>
            </a:r>
            <a:endParaRPr lang="en-IN" sz="2000" i="0" u="none" dirty="0">
              <a:solidFill>
                <a:schemeClr val="bg1"/>
              </a:solidFill>
              <a:latin typeface="Comic Sans MS" pitchFamily="66" charset="0"/>
            </a:endParaRPr>
          </a:p>
        </p:txBody>
      </p:sp>
    </p:spTree>
    <p:extLst>
      <p:ext uri="{BB962C8B-B14F-4D97-AF65-F5344CB8AC3E}">
        <p14:creationId xmlns:p14="http://schemas.microsoft.com/office/powerpoint/2010/main" val="1214564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21</a:t>
            </a:fld>
            <a:endParaRPr lang="en-US" dirty="0"/>
          </a:p>
        </p:txBody>
      </p:sp>
      <p:sp>
        <p:nvSpPr>
          <p:cNvPr id="8" name="Content Placeholder 7"/>
          <p:cNvSpPr>
            <a:spLocks noGrp="1"/>
          </p:cNvSpPr>
          <p:nvPr>
            <p:ph sz="half" idx="4294967295"/>
          </p:nvPr>
        </p:nvSpPr>
        <p:spPr>
          <a:xfrm>
            <a:off x="169816" y="567781"/>
            <a:ext cx="12022184" cy="5297170"/>
          </a:xfrm>
        </p:spPr>
        <p:txBody>
          <a:bodyPr/>
          <a:lstStyle/>
          <a:p>
            <a:pPr marL="0" indent="0">
              <a:buNone/>
            </a:pPr>
            <a:r>
              <a:rPr lang="en-IN" sz="2400" dirty="0" smtClean="0">
                <a:solidFill>
                  <a:schemeClr val="bg1"/>
                </a:solidFill>
                <a:latin typeface="Comic Sans MS" pitchFamily="66" charset="0"/>
              </a:rPr>
              <a:t>	There </a:t>
            </a:r>
            <a:r>
              <a:rPr lang="en-IN" sz="2400" dirty="0">
                <a:solidFill>
                  <a:schemeClr val="bg1"/>
                </a:solidFill>
                <a:latin typeface="Comic Sans MS" pitchFamily="66" charset="0"/>
              </a:rPr>
              <a:t>are other ways to define a template and that can be done via the templateURL command. The simplest way to use this in the component is as follows</a:t>
            </a:r>
            <a:r>
              <a:rPr lang="en-IN" sz="2400" dirty="0" smtClean="0">
                <a:solidFill>
                  <a:schemeClr val="bg1"/>
                </a:solidFill>
                <a:latin typeface="Comic Sans MS" pitchFamily="66" charset="0"/>
              </a:rPr>
              <a:t>.</a:t>
            </a:r>
          </a:p>
          <a:p>
            <a:pPr marL="0" indent="0">
              <a:buNone/>
            </a:pP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r>
              <a:rPr lang="en-IN" sz="2400" b="1" dirty="0" smtClean="0">
                <a:solidFill>
                  <a:schemeClr val="tx1">
                    <a:lumMod val="60000"/>
                    <a:lumOff val="40000"/>
                  </a:schemeClr>
                </a:solidFill>
                <a:latin typeface="Comic Sans MS" pitchFamily="66" charset="0"/>
              </a:rPr>
              <a:t>Parameters</a:t>
            </a:r>
            <a:endParaRPr lang="en-IN" sz="2400" b="1" dirty="0">
              <a:solidFill>
                <a:schemeClr val="tx1">
                  <a:lumMod val="60000"/>
                  <a:lumOff val="40000"/>
                </a:schemeClr>
              </a:solidFill>
              <a:latin typeface="Comic Sans MS" pitchFamily="66" charset="0"/>
            </a:endParaRPr>
          </a:p>
          <a:p>
            <a:r>
              <a:rPr lang="en-IN" sz="2400" b="1" dirty="0">
                <a:solidFill>
                  <a:schemeClr val="bg1"/>
                </a:solidFill>
                <a:latin typeface="Comic Sans MS" pitchFamily="66" charset="0"/>
              </a:rPr>
              <a:t>viewname</a:t>
            </a:r>
            <a:r>
              <a:rPr lang="en-IN" sz="2400" dirty="0">
                <a:solidFill>
                  <a:schemeClr val="bg1"/>
                </a:solidFill>
                <a:latin typeface="Comic Sans MS" pitchFamily="66" charset="0"/>
              </a:rPr>
              <a:t> − This is the name of the app component module.</a:t>
            </a:r>
          </a:p>
          <a:p>
            <a:pPr marL="0" indent="0">
              <a:buNone/>
            </a:pPr>
            <a:r>
              <a:rPr lang="en-IN" sz="2400" dirty="0">
                <a:solidFill>
                  <a:schemeClr val="bg1"/>
                </a:solidFill>
                <a:latin typeface="Comic Sans MS" pitchFamily="66" charset="0"/>
              </a:rPr>
              <a:t>After the viewname, the component needs to be added to the file name.</a:t>
            </a:r>
          </a:p>
          <a:p>
            <a:pPr marL="0" indent="0">
              <a:buNone/>
            </a:pPr>
            <a:r>
              <a:rPr lang="en-IN" sz="2400" dirty="0">
                <a:solidFill>
                  <a:schemeClr val="bg1"/>
                </a:solidFill>
                <a:latin typeface="Comic Sans MS" pitchFamily="66" charset="0"/>
              </a:rPr>
              <a:t>Following are the steps to define an inline template</a:t>
            </a:r>
            <a:r>
              <a:rPr lang="en-IN" sz="2400" dirty="0" smtClean="0">
                <a:solidFill>
                  <a:schemeClr val="bg1"/>
                </a:solidFill>
                <a:latin typeface="Comic Sans MS" pitchFamily="66" charset="0"/>
              </a:rPr>
              <a:t>.</a:t>
            </a:r>
          </a:p>
          <a:p>
            <a:pPr marL="0" indent="0">
              <a:buNone/>
            </a:pPr>
            <a:r>
              <a:rPr lang="en-IN" sz="2400" b="1" dirty="0">
                <a:solidFill>
                  <a:schemeClr val="tx1">
                    <a:lumMod val="60000"/>
                    <a:lumOff val="40000"/>
                  </a:schemeClr>
                </a:solidFill>
                <a:latin typeface="Comic Sans MS" pitchFamily="66" charset="0"/>
              </a:rPr>
              <a:t>Step 1</a:t>
            </a:r>
            <a:r>
              <a:rPr lang="en-IN" sz="2400" dirty="0">
                <a:solidFill>
                  <a:schemeClr val="bg1"/>
                </a:solidFill>
                <a:latin typeface="Comic Sans MS" pitchFamily="66" charset="0"/>
              </a:rPr>
              <a:t> − Create a file called app.component.html. This will contain the html code for the view</a:t>
            </a:r>
            <a:r>
              <a:rPr lang="en-IN" sz="2400" dirty="0" smtClean="0">
                <a:solidFill>
                  <a:schemeClr val="bg1"/>
                </a:solidFill>
                <a:latin typeface="Comic Sans MS" pitchFamily="66" charset="0"/>
              </a:rPr>
              <a:t>.</a:t>
            </a:r>
          </a:p>
          <a:p>
            <a:pPr marL="0" indent="0">
              <a:buNone/>
            </a:pPr>
            <a:r>
              <a:rPr lang="en-IN" sz="2400" b="1" dirty="0">
                <a:solidFill>
                  <a:schemeClr val="tx1">
                    <a:lumMod val="60000"/>
                    <a:lumOff val="40000"/>
                  </a:schemeClr>
                </a:solidFill>
                <a:latin typeface="Comic Sans MS" pitchFamily="66" charset="0"/>
              </a:rPr>
              <a:t>Step 2</a:t>
            </a:r>
            <a:r>
              <a:rPr lang="en-IN" sz="2400" dirty="0">
                <a:solidFill>
                  <a:schemeClr val="bg1"/>
                </a:solidFill>
                <a:latin typeface="Comic Sans MS" pitchFamily="66" charset="0"/>
              </a:rPr>
              <a:t> − Add the following code in the above created file.</a:t>
            </a:r>
          </a:p>
          <a:p>
            <a:pPr marL="0" indent="0">
              <a:buNone/>
            </a:pPr>
            <a:r>
              <a:rPr lang="en-IN" sz="2400" dirty="0">
                <a:solidFill>
                  <a:schemeClr val="bg1"/>
                </a:solidFill>
                <a:latin typeface="Comic Sans MS" pitchFamily="66" charset="0"/>
              </a:rPr>
              <a:t>&lt;div&gt;{{appTitle}} </a:t>
            </a:r>
            <a:r>
              <a:rPr lang="en-IN" sz="2400" dirty="0" smtClean="0">
                <a:solidFill>
                  <a:schemeClr val="bg1"/>
                </a:solidFill>
                <a:latin typeface="Comic Sans MS" pitchFamily="66" charset="0"/>
              </a:rPr>
              <a:t>SNIPE IT </a:t>
            </a:r>
            <a:r>
              <a:rPr lang="en-IN" sz="2400" dirty="0">
                <a:solidFill>
                  <a:schemeClr val="bg1"/>
                </a:solidFill>
                <a:latin typeface="Comic Sans MS" pitchFamily="66" charset="0"/>
              </a:rPr>
              <a:t>&lt;/div&gt; This defines a simple div tag and references the appTitle property from the app.component class.</a:t>
            </a:r>
          </a:p>
          <a:p>
            <a:pPr marL="0" indent="0">
              <a:buNone/>
            </a:pPr>
            <a:endParaRPr lang="en-IN" sz="2400" dirty="0">
              <a:solidFill>
                <a:schemeClr val="bg1"/>
              </a:solidFill>
              <a:latin typeface="Comic Sans MS" pitchFamily="66" charset="0"/>
            </a:endParaRPr>
          </a:p>
          <a:p>
            <a:pPr marL="0" indent="0">
              <a:buNone/>
            </a:pPr>
            <a:endParaRPr lang="en-IN" sz="2400" dirty="0">
              <a:solidFill>
                <a:schemeClr val="bg1"/>
              </a:solidFill>
              <a:latin typeface="Comic Sans MS" pitchFamily="66"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59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113452" y="104503"/>
            <a:ext cx="4859383" cy="461665"/>
          </a:xfrm>
          <a:prstGeom prst="rect">
            <a:avLst/>
          </a:prstGeom>
          <a:noFill/>
        </p:spPr>
        <p:txBody>
          <a:bodyPr wrap="square" rtlCol="0">
            <a:spAutoFit/>
          </a:bodyPr>
          <a:lstStyle/>
          <a:p>
            <a:r>
              <a:rPr lang="en-IN" sz="2400" b="1" i="0" u="none" dirty="0" smtClean="0">
                <a:latin typeface="Comic Sans MS" pitchFamily="66" charset="0"/>
              </a:rPr>
              <a:t>TEMPLATES</a:t>
            </a:r>
            <a:endParaRPr lang="en-IN" sz="2400" b="1" i="0" u="none" dirty="0">
              <a:latin typeface="Comic Sans MS" pitchFamily="66" charset="0"/>
            </a:endParaRPr>
          </a:p>
        </p:txBody>
      </p:sp>
      <p:sp>
        <p:nvSpPr>
          <p:cNvPr id="12" name="Content Placeholder 8"/>
          <p:cNvSpPr txBox="1">
            <a:spLocks/>
          </p:cNvSpPr>
          <p:nvPr/>
        </p:nvSpPr>
        <p:spPr>
          <a:xfrm>
            <a:off x="3817258" y="1606735"/>
            <a:ext cx="4582160" cy="1018899"/>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000" i="0" u="none" dirty="0">
                <a:solidFill>
                  <a:schemeClr val="tx1">
                    <a:lumMod val="60000"/>
                    <a:lumOff val="40000"/>
                  </a:schemeClr>
                </a:solidFill>
                <a:latin typeface="Comic Sans MS" pitchFamily="66" charset="0"/>
              </a:rPr>
              <a:t>Syntax</a:t>
            </a:r>
          </a:p>
          <a:p>
            <a:pPr marL="0" indent="0">
              <a:buNone/>
            </a:pPr>
            <a:r>
              <a:rPr lang="en-IN" sz="2000" u="none" dirty="0">
                <a:solidFill>
                  <a:schemeClr val="bg1"/>
                </a:solidFill>
                <a:latin typeface="Comic Sans MS" pitchFamily="66" charset="0"/>
              </a:rPr>
              <a:t>templateURL: viewname.component.html</a:t>
            </a:r>
            <a:endParaRPr lang="en-IN" sz="2000" i="0" u="none" dirty="0">
              <a:solidFill>
                <a:schemeClr val="bg1"/>
              </a:solidFill>
              <a:latin typeface="Comic Sans MS" pitchFamily="66" charset="0"/>
            </a:endParaRPr>
          </a:p>
        </p:txBody>
      </p:sp>
      <p:sp>
        <p:nvSpPr>
          <p:cNvPr id="10" name="Content Placeholder 8"/>
          <p:cNvSpPr txBox="1">
            <a:spLocks/>
          </p:cNvSpPr>
          <p:nvPr/>
        </p:nvSpPr>
        <p:spPr>
          <a:xfrm>
            <a:off x="259805" y="5312232"/>
            <a:ext cx="4730205" cy="357049"/>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000" dirty="0">
                <a:solidFill>
                  <a:schemeClr val="bg1"/>
                </a:solidFill>
                <a:latin typeface="Comic Sans MS" pitchFamily="66" charset="0"/>
              </a:rPr>
              <a:t>&lt;div&gt;{{appTitle}} SNIPE IT &lt;/div&gt;</a:t>
            </a:r>
            <a:endParaRPr lang="en-IN" sz="2000" i="0" u="none" dirty="0">
              <a:solidFill>
                <a:schemeClr val="bg1"/>
              </a:solidFill>
              <a:latin typeface="Comic Sans MS" pitchFamily="66" charset="0"/>
            </a:endParaRPr>
          </a:p>
        </p:txBody>
      </p:sp>
    </p:spTree>
    <p:extLst>
      <p:ext uri="{BB962C8B-B14F-4D97-AF65-F5344CB8AC3E}">
        <p14:creationId xmlns:p14="http://schemas.microsoft.com/office/powerpoint/2010/main" val="1711182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22</a:t>
            </a:fld>
            <a:endParaRPr lang="en-US" dirty="0"/>
          </a:p>
        </p:txBody>
      </p:sp>
      <p:sp>
        <p:nvSpPr>
          <p:cNvPr id="8" name="Content Placeholder 7"/>
          <p:cNvSpPr>
            <a:spLocks noGrp="1"/>
          </p:cNvSpPr>
          <p:nvPr>
            <p:ph sz="half" idx="4294967295"/>
          </p:nvPr>
        </p:nvSpPr>
        <p:spPr>
          <a:xfrm>
            <a:off x="169816" y="567781"/>
            <a:ext cx="12022184" cy="5297170"/>
          </a:xfrm>
        </p:spPr>
        <p:txBody>
          <a:bodyPr/>
          <a:lstStyle/>
          <a:p>
            <a:pPr marL="0" indent="0">
              <a:buNone/>
            </a:pPr>
            <a:r>
              <a:rPr lang="en-IN" sz="2400" b="1" dirty="0">
                <a:latin typeface="Comic Sans MS" pitchFamily="66" charset="0"/>
              </a:rPr>
              <a:t>Step 3</a:t>
            </a:r>
            <a:r>
              <a:rPr lang="en-IN" sz="2400" dirty="0">
                <a:latin typeface="Comic Sans MS" pitchFamily="66" charset="0"/>
              </a:rPr>
              <a:t> </a:t>
            </a:r>
            <a:r>
              <a:rPr lang="en-IN" sz="2400" dirty="0">
                <a:solidFill>
                  <a:schemeClr val="tx1">
                    <a:lumMod val="60000"/>
                    <a:lumOff val="40000"/>
                  </a:schemeClr>
                </a:solidFill>
                <a:latin typeface="Comic Sans MS" pitchFamily="66" charset="0"/>
              </a:rPr>
              <a:t>−</a:t>
            </a:r>
            <a:r>
              <a:rPr lang="en-IN" sz="2400" dirty="0">
                <a:solidFill>
                  <a:schemeClr val="bg1"/>
                </a:solidFill>
                <a:latin typeface="Comic Sans MS" pitchFamily="66" charset="0"/>
              </a:rPr>
              <a:t> In the app.component.ts file, add the following code</a:t>
            </a:r>
            <a:r>
              <a:rPr lang="en-IN" sz="2400" dirty="0" smtClean="0">
                <a:solidFill>
                  <a:schemeClr val="bg1"/>
                </a:solidFill>
                <a:latin typeface="Comic Sans MS" pitchFamily="66" charset="0"/>
              </a:rPr>
              <a:t>.</a:t>
            </a:r>
          </a:p>
          <a:p>
            <a:pPr marL="0" indent="0">
              <a:buNone/>
            </a:pP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r>
              <a:rPr lang="en-IN" sz="2400" b="1" dirty="0">
                <a:latin typeface="Comic Sans MS" pitchFamily="66" charset="0"/>
              </a:rPr>
              <a:t>Step 4</a:t>
            </a:r>
            <a:r>
              <a:rPr lang="en-IN" sz="2400" dirty="0">
                <a:latin typeface="Comic Sans MS" pitchFamily="66" charset="0"/>
              </a:rPr>
              <a:t> − </a:t>
            </a:r>
            <a:r>
              <a:rPr lang="en-IN" sz="2400" dirty="0">
                <a:solidFill>
                  <a:schemeClr val="bg1"/>
                </a:solidFill>
                <a:latin typeface="Comic Sans MS" pitchFamily="66" charset="0"/>
              </a:rPr>
              <a:t>Run the code in the browser, you will get the following output</a:t>
            </a:r>
            <a:r>
              <a:rPr lang="en-IN" sz="2400" dirty="0" smtClean="0">
                <a:solidFill>
                  <a:schemeClr val="bg1"/>
                </a:solidFill>
                <a:latin typeface="Comic Sans MS" pitchFamily="66" charset="0"/>
              </a:rPr>
              <a:t>.</a:t>
            </a:r>
          </a:p>
          <a:p>
            <a:pPr marL="0" indent="0">
              <a:buNone/>
            </a:pPr>
            <a:endParaRPr lang="en-IN" sz="2400" dirty="0" smtClean="0">
              <a:solidFill>
                <a:schemeClr val="bg1"/>
              </a:solidFill>
              <a:latin typeface="Comic Sans MS" pitchFamily="66" charset="0"/>
            </a:endParaRPr>
          </a:p>
          <a:p>
            <a:pPr marL="0" indent="0">
              <a:buNone/>
            </a:pPr>
            <a:endParaRPr lang="en-IN" sz="2400" dirty="0">
              <a:solidFill>
                <a:schemeClr val="bg1"/>
              </a:solidFill>
              <a:latin typeface="Comic Sans MS" pitchFamily="66"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2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113452" y="104503"/>
            <a:ext cx="4859383" cy="461665"/>
          </a:xfrm>
          <a:prstGeom prst="rect">
            <a:avLst/>
          </a:prstGeom>
          <a:noFill/>
        </p:spPr>
        <p:txBody>
          <a:bodyPr wrap="square" rtlCol="0">
            <a:spAutoFit/>
          </a:bodyPr>
          <a:lstStyle/>
          <a:p>
            <a:r>
              <a:rPr lang="en-IN" sz="2400" b="1" i="0" u="none" dirty="0" smtClean="0">
                <a:latin typeface="Comic Sans MS" pitchFamily="66" charset="0"/>
              </a:rPr>
              <a:t>TEMPLATES</a:t>
            </a:r>
            <a:endParaRPr lang="en-IN" sz="2400" b="1" i="0" u="none" dirty="0">
              <a:latin typeface="Comic Sans MS" pitchFamily="66" charset="0"/>
            </a:endParaRPr>
          </a:p>
        </p:txBody>
      </p:sp>
      <p:sp>
        <p:nvSpPr>
          <p:cNvPr id="12" name="Content Placeholder 8"/>
          <p:cNvSpPr txBox="1">
            <a:spLocks/>
          </p:cNvSpPr>
          <p:nvPr/>
        </p:nvSpPr>
        <p:spPr>
          <a:xfrm>
            <a:off x="2306320" y="1355393"/>
            <a:ext cx="7236823" cy="2073835"/>
          </a:xfrm>
          <a:prstGeom prst="rect">
            <a:avLst/>
          </a:prstGeom>
        </p:spPr>
        <p:style>
          <a:lnRef idx="0">
            <a:scrgbClr r="0" g="0" b="0"/>
          </a:lnRef>
          <a:fillRef idx="1003">
            <a:schemeClr val="lt2"/>
          </a:fillRef>
          <a:effectRef idx="0">
            <a:scrgbClr r="0" g="0" b="0"/>
          </a:effectRef>
          <a:fontRef idx="major"/>
        </p:style>
        <p:txBody>
          <a:bodyPr/>
          <a:lstStyle>
            <a:lvl1pPr marL="342900" indent="-342900" algn="l" rtl="0" eaLnBrk="1" fontAlgn="base" hangingPunct="1">
              <a:spcBef>
                <a:spcPct val="20000"/>
              </a:spcBef>
              <a:spcAft>
                <a:spcPct val="0"/>
              </a:spcAft>
              <a:buChar char="•"/>
              <a:defRPr sz="3200">
                <a:solidFill>
                  <a:schemeClr val="tx1"/>
                </a:solidFill>
                <a:latin typeface="+mj-lt"/>
                <a:ea typeface="+mj-ea"/>
                <a:cs typeface="+mj-cs"/>
              </a:defRPr>
            </a:lvl1pPr>
            <a:lvl2pPr marL="742950" indent="-285750" algn="l" rtl="0" eaLnBrk="1" fontAlgn="base" hangingPunct="1">
              <a:spcBef>
                <a:spcPct val="20000"/>
              </a:spcBef>
              <a:spcAft>
                <a:spcPct val="0"/>
              </a:spcAft>
              <a:buChar char="–"/>
              <a:defRPr sz="2800">
                <a:solidFill>
                  <a:schemeClr val="tx1"/>
                </a:solidFill>
                <a:latin typeface="+mj-lt"/>
                <a:ea typeface="+mj-ea"/>
                <a:cs typeface="+mj-cs"/>
              </a:defRPr>
            </a:lvl2pPr>
            <a:lvl3pPr marL="1143000" indent="-228600" algn="l" rtl="0" eaLnBrk="1" fontAlgn="base" hangingPunct="1">
              <a:spcBef>
                <a:spcPct val="20000"/>
              </a:spcBef>
              <a:spcAft>
                <a:spcPct val="0"/>
              </a:spcAft>
              <a:buChar char="•"/>
              <a:defRPr sz="2400">
                <a:solidFill>
                  <a:schemeClr val="tx1"/>
                </a:solidFill>
                <a:latin typeface="+mj-lt"/>
                <a:ea typeface="+mj-ea"/>
                <a:cs typeface="+mj-cs"/>
              </a:defRPr>
            </a:lvl3pPr>
            <a:lvl4pPr marL="1600200" indent="-228600" algn="l" rtl="0" eaLnBrk="1" fontAlgn="base" hangingPunct="1">
              <a:spcBef>
                <a:spcPct val="20000"/>
              </a:spcBef>
              <a:spcAft>
                <a:spcPct val="0"/>
              </a:spcAft>
              <a:buChar char="–"/>
              <a:defRPr sz="2000">
                <a:solidFill>
                  <a:schemeClr val="tx1"/>
                </a:solidFill>
                <a:latin typeface="+mj-lt"/>
                <a:ea typeface="+mj-ea"/>
                <a:cs typeface="+mj-cs"/>
              </a:defRPr>
            </a:lvl4pPr>
            <a:lvl5pPr marL="2057400" indent="-228600" algn="l" rtl="0" eaLnBrk="1" fontAlgn="base" hangingPunct="1">
              <a:spcBef>
                <a:spcPct val="20000"/>
              </a:spcBef>
              <a:spcAft>
                <a:spcPct val="0"/>
              </a:spcAft>
              <a:buChar char="»"/>
              <a:defRPr sz="2000">
                <a:solidFill>
                  <a:schemeClr val="tx1"/>
                </a:solidFill>
                <a:latin typeface="+mj-lt"/>
                <a:ea typeface="+mj-ea"/>
                <a:cs typeface="+mj-cs"/>
              </a:defRPr>
            </a:lvl5pPr>
            <a:lvl6pPr marL="2514600" indent="-228600" algn="l" rtl="0" eaLnBrk="1" fontAlgn="base" hangingPunct="1">
              <a:spcBef>
                <a:spcPct val="20000"/>
              </a:spcBef>
              <a:spcAft>
                <a:spcPct val="0"/>
              </a:spcAft>
              <a:buChar char="»"/>
              <a:defRPr sz="2000">
                <a:solidFill>
                  <a:schemeClr val="tx1"/>
                </a:solidFill>
                <a:latin typeface="+mj-lt"/>
                <a:ea typeface="+mj-ea"/>
                <a:cs typeface="+mj-cs"/>
              </a:defRPr>
            </a:lvl6pPr>
            <a:lvl7pPr marL="2971800" indent="-228600" algn="l" rtl="0" eaLnBrk="1" fontAlgn="base" hangingPunct="1">
              <a:spcBef>
                <a:spcPct val="20000"/>
              </a:spcBef>
              <a:spcAft>
                <a:spcPct val="0"/>
              </a:spcAft>
              <a:buChar char="»"/>
              <a:defRPr sz="2000">
                <a:solidFill>
                  <a:schemeClr val="tx1"/>
                </a:solidFill>
                <a:latin typeface="+mj-lt"/>
                <a:ea typeface="+mj-ea"/>
                <a:cs typeface="+mj-cs"/>
              </a:defRPr>
            </a:lvl7pPr>
            <a:lvl8pPr marL="3429000" indent="-228600" algn="l" rtl="0" eaLnBrk="1" fontAlgn="base" hangingPunct="1">
              <a:spcBef>
                <a:spcPct val="20000"/>
              </a:spcBef>
              <a:spcAft>
                <a:spcPct val="0"/>
              </a:spcAft>
              <a:buChar char="»"/>
              <a:defRPr sz="2000">
                <a:solidFill>
                  <a:schemeClr val="tx1"/>
                </a:solidFill>
                <a:latin typeface="+mj-lt"/>
                <a:ea typeface="+mj-ea"/>
                <a:cs typeface="+mj-cs"/>
              </a:defRPr>
            </a:lvl8pPr>
            <a:lvl9pPr marL="3886200" indent="-228600" algn="l" rtl="0" eaLnBrk="1" fontAlgn="base" hangingPunct="1">
              <a:spcBef>
                <a:spcPct val="20000"/>
              </a:spcBef>
              <a:spcAft>
                <a:spcPct val="0"/>
              </a:spcAft>
              <a:buChar char="»"/>
              <a:defRPr sz="2000">
                <a:solidFill>
                  <a:schemeClr val="tx1"/>
                </a:solidFill>
                <a:latin typeface="+mj-lt"/>
                <a:ea typeface="+mj-ea"/>
                <a:cs typeface="+mj-cs"/>
              </a:defRPr>
            </a:lvl9pPr>
          </a:lstStyle>
          <a:p>
            <a:pPr marL="0" indent="0">
              <a:buNone/>
            </a:pPr>
            <a:r>
              <a:rPr lang="en-IN" sz="2000" i="0" u="none" dirty="0">
                <a:solidFill>
                  <a:schemeClr val="bg1"/>
                </a:solidFill>
                <a:latin typeface="Comic Sans MS" pitchFamily="66" charset="0"/>
              </a:rPr>
              <a:t>import { Component } from '@angular/core'; @Component ({ selector: 'my-app', templateUrl: 'app/app.component.html' }) export class AppComponent { appTitle: string = 'Welcome'; }</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319" y="4214268"/>
            <a:ext cx="7236823"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613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0629" y="3553414"/>
            <a:ext cx="4811486" cy="1880733"/>
          </a:xfrm>
        </p:spPr>
        <p:style>
          <a:lnRef idx="0">
            <a:scrgbClr r="0" g="0" b="0"/>
          </a:lnRef>
          <a:fillRef idx="1003">
            <a:schemeClr val="lt2"/>
          </a:fillRef>
          <a:effectRef idx="0">
            <a:scrgbClr r="0" g="0" b="0"/>
          </a:effectRef>
          <a:fontRef idx="major"/>
        </p:style>
        <p:txBody>
          <a:bodyPr/>
          <a:lstStyle/>
          <a:p>
            <a:r>
              <a:rPr lang="en-IN" sz="1800" dirty="0">
                <a:latin typeface="Comic Sans MS" pitchFamily="66" charset="0"/>
              </a:rPr>
              <a:t>@Component </a:t>
            </a:r>
            <a:r>
              <a:rPr lang="en-IN" sz="1800" dirty="0" smtClean="0">
                <a:latin typeface="Comic Sans MS" pitchFamily="66" charset="0"/>
              </a:rPr>
              <a:t/>
            </a:r>
            <a:br>
              <a:rPr lang="en-IN" sz="1800" dirty="0" smtClean="0">
                <a:latin typeface="Comic Sans MS" pitchFamily="66" charset="0"/>
              </a:rPr>
            </a:br>
            <a:r>
              <a:rPr lang="en-IN" sz="1800" dirty="0" smtClean="0">
                <a:latin typeface="Comic Sans MS" pitchFamily="66" charset="0"/>
              </a:rPr>
              <a:t>({ </a:t>
            </a:r>
            <a:r>
              <a:rPr lang="en-IN" sz="1800" dirty="0">
                <a:latin typeface="Comic Sans MS" pitchFamily="66" charset="0"/>
              </a:rPr>
              <a:t>selector: 'my-app', </a:t>
            </a:r>
            <a:r>
              <a:rPr lang="en-IN" sz="1800" dirty="0" smtClean="0">
                <a:latin typeface="Comic Sans MS" pitchFamily="66" charset="0"/>
              </a:rPr>
              <a:t/>
            </a:r>
            <a:br>
              <a:rPr lang="en-IN" sz="1800" dirty="0" smtClean="0">
                <a:latin typeface="Comic Sans MS" pitchFamily="66" charset="0"/>
              </a:rPr>
            </a:br>
            <a:r>
              <a:rPr lang="en-IN" sz="1800" dirty="0" smtClean="0">
                <a:latin typeface="Comic Sans MS" pitchFamily="66" charset="0"/>
              </a:rPr>
              <a:t>templateUrl</a:t>
            </a:r>
            <a:r>
              <a:rPr lang="en-IN" sz="1800" dirty="0">
                <a:latin typeface="Comic Sans MS" pitchFamily="66" charset="0"/>
              </a:rPr>
              <a:t>: 'app/app.component.html' </a:t>
            </a:r>
            <a:r>
              <a:rPr lang="en-IN" sz="1800" dirty="0" smtClean="0">
                <a:latin typeface="Comic Sans MS" pitchFamily="66" charset="0"/>
              </a:rPr>
              <a:t/>
            </a:r>
            <a:br>
              <a:rPr lang="en-IN" sz="1800" dirty="0" smtClean="0">
                <a:latin typeface="Comic Sans MS" pitchFamily="66" charset="0"/>
              </a:rPr>
            </a:br>
            <a:r>
              <a:rPr lang="en-IN" sz="1800" dirty="0" smtClean="0">
                <a:latin typeface="Comic Sans MS" pitchFamily="66" charset="0"/>
              </a:rPr>
              <a:t>})</a:t>
            </a:r>
            <a:endParaRPr lang="en-IN" sz="1800" dirty="0">
              <a:latin typeface="Comic Sans MS" pitchFamily="66" charset="0"/>
            </a:endParaRPr>
          </a:p>
        </p:txBody>
      </p:sp>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23</a:t>
            </a:fld>
            <a:endParaRPr lang="en-US" dirty="0"/>
          </a:p>
        </p:txBody>
      </p:sp>
      <p:sp>
        <p:nvSpPr>
          <p:cNvPr id="8" name="Content Placeholder 7"/>
          <p:cNvSpPr>
            <a:spLocks noGrp="1"/>
          </p:cNvSpPr>
          <p:nvPr>
            <p:ph sz="half" idx="4294967295"/>
          </p:nvPr>
        </p:nvSpPr>
        <p:spPr>
          <a:xfrm>
            <a:off x="169863" y="566168"/>
            <a:ext cx="12022137" cy="2971800"/>
          </a:xfrm>
        </p:spPr>
        <p:txBody>
          <a:bodyPr/>
          <a:lstStyle/>
          <a:p>
            <a:pPr marL="0" indent="0">
              <a:buNone/>
            </a:pPr>
            <a:endParaRPr lang="en-IN" sz="2400" dirty="0" smtClean="0">
              <a:solidFill>
                <a:schemeClr val="bg1"/>
              </a:solidFill>
              <a:latin typeface="Comic Sans MS" pitchFamily="66" charset="0"/>
            </a:endParaRPr>
          </a:p>
          <a:p>
            <a:pPr marL="0" indent="0">
              <a:buNone/>
            </a:pPr>
            <a:r>
              <a:rPr lang="en-IN" sz="2400" dirty="0">
                <a:solidFill>
                  <a:schemeClr val="bg1"/>
                </a:solidFill>
                <a:latin typeface="Comic Sans MS" pitchFamily="66" charset="0"/>
              </a:rPr>
              <a:t>	</a:t>
            </a:r>
            <a:r>
              <a:rPr lang="en-IN" sz="2400" dirty="0" smtClean="0">
                <a:solidFill>
                  <a:schemeClr val="bg1"/>
                </a:solidFill>
                <a:latin typeface="Comic Sans MS" pitchFamily="66" charset="0"/>
              </a:rPr>
              <a:t>Metadata </a:t>
            </a:r>
            <a:r>
              <a:rPr lang="en-IN" sz="2400" dirty="0">
                <a:solidFill>
                  <a:schemeClr val="bg1"/>
                </a:solidFill>
                <a:latin typeface="Comic Sans MS" pitchFamily="66" charset="0"/>
              </a:rPr>
              <a:t>is used to decorate a class so that it can configure the expected </a:t>
            </a:r>
            <a:r>
              <a:rPr lang="en-IN" sz="2400" dirty="0" smtClean="0">
                <a:solidFill>
                  <a:schemeClr val="bg1"/>
                </a:solidFill>
                <a:latin typeface="Comic Sans MS" pitchFamily="66" charset="0"/>
              </a:rPr>
              <a:t>behaviour </a:t>
            </a:r>
            <a:r>
              <a:rPr lang="en-IN" sz="2400" dirty="0">
                <a:solidFill>
                  <a:schemeClr val="bg1"/>
                </a:solidFill>
                <a:latin typeface="Comic Sans MS" pitchFamily="66" charset="0"/>
              </a:rPr>
              <a:t>of the class. Following are the different parts for metadata.</a:t>
            </a:r>
            <a:endParaRPr lang="en-US" sz="2400" dirty="0">
              <a:solidFill>
                <a:schemeClr val="bg1"/>
              </a:solidFill>
              <a:latin typeface="Comic Sans MS" pitchFamily="66" charset="0"/>
            </a:endParaRPr>
          </a:p>
          <a:p>
            <a:r>
              <a:rPr lang="en-IN" sz="2400" b="1" dirty="0">
                <a:solidFill>
                  <a:schemeClr val="tx1">
                    <a:lumMod val="60000"/>
                    <a:lumOff val="40000"/>
                  </a:schemeClr>
                </a:solidFill>
                <a:latin typeface="Comic Sans MS" pitchFamily="66" charset="0"/>
              </a:rPr>
              <a:t>Annotations</a:t>
            </a:r>
            <a:r>
              <a:rPr lang="en-IN" sz="2400" dirty="0">
                <a:solidFill>
                  <a:schemeClr val="tx1">
                    <a:lumMod val="60000"/>
                    <a:lumOff val="40000"/>
                  </a:schemeClr>
                </a:solidFill>
                <a:latin typeface="Comic Sans MS" pitchFamily="66" charset="0"/>
              </a:rPr>
              <a:t> −</a:t>
            </a:r>
            <a:r>
              <a:rPr lang="en-IN" sz="2400" dirty="0">
                <a:solidFill>
                  <a:schemeClr val="bg1"/>
                </a:solidFill>
                <a:latin typeface="Comic Sans MS" pitchFamily="66" charset="0"/>
              </a:rPr>
              <a:t> These are decorators at the class level. This is an array and an example having both the @Component and @Routes decorator.</a:t>
            </a:r>
          </a:p>
          <a:p>
            <a:pPr marL="0" indent="0">
              <a:buNone/>
            </a:pPr>
            <a:r>
              <a:rPr lang="en-IN" sz="2400" dirty="0">
                <a:solidFill>
                  <a:schemeClr val="bg1"/>
                </a:solidFill>
                <a:latin typeface="Comic Sans MS" pitchFamily="66" charset="0"/>
              </a:rPr>
              <a:t> </a:t>
            </a:r>
            <a:r>
              <a:rPr lang="en-IN" sz="2400" dirty="0" smtClean="0">
                <a:solidFill>
                  <a:schemeClr val="bg1"/>
                </a:solidFill>
                <a:latin typeface="Comic Sans MS" pitchFamily="66" charset="0"/>
              </a:rPr>
              <a:t>  Following </a:t>
            </a:r>
            <a:r>
              <a:rPr lang="en-IN" sz="2400" dirty="0">
                <a:solidFill>
                  <a:schemeClr val="bg1"/>
                </a:solidFill>
                <a:latin typeface="Comic Sans MS" pitchFamily="66" charset="0"/>
              </a:rPr>
              <a:t>is a sample code, which is present in the app.component.ts </a:t>
            </a:r>
            <a:r>
              <a:rPr lang="en-IN" sz="2400" dirty="0" smtClean="0">
                <a:solidFill>
                  <a:schemeClr val="bg1"/>
                </a:solidFill>
                <a:latin typeface="Comic Sans MS" pitchFamily="66" charset="0"/>
              </a:rPr>
              <a:t>file</a:t>
            </a:r>
          </a:p>
          <a:p>
            <a:pPr marL="0" indent="0">
              <a:buNone/>
            </a:pPr>
            <a:endParaRPr lang="en-IN"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endParaRPr lang="en-IN" sz="2400" dirty="0" smtClean="0">
              <a:solidFill>
                <a:schemeClr val="bg1"/>
              </a:solidFill>
              <a:latin typeface="Comic Sans MS" pitchFamily="66" charset="0"/>
            </a:endParaRPr>
          </a:p>
          <a:p>
            <a:pPr marL="0" indent="0">
              <a:buNone/>
            </a:pPr>
            <a:endParaRPr lang="en-IN" sz="2400" dirty="0">
              <a:solidFill>
                <a:schemeClr val="bg1"/>
              </a:solidFill>
              <a:latin typeface="Comic Sans MS" pitchFamily="66"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113452" y="104503"/>
            <a:ext cx="4859383" cy="461665"/>
          </a:xfrm>
          <a:prstGeom prst="rect">
            <a:avLst/>
          </a:prstGeom>
          <a:noFill/>
        </p:spPr>
        <p:txBody>
          <a:bodyPr wrap="square" rtlCol="0">
            <a:spAutoFit/>
          </a:bodyPr>
          <a:lstStyle/>
          <a:p>
            <a:r>
              <a:rPr lang="en-IN" sz="2400" b="1" i="0" u="none" dirty="0" smtClean="0">
                <a:latin typeface="Comic Sans MS" pitchFamily="66" charset="0"/>
              </a:rPr>
              <a:t>METADATA</a:t>
            </a:r>
            <a:endParaRPr lang="en-IN" sz="2400" b="1" i="0" u="none" dirty="0">
              <a:latin typeface="Comic Sans MS" pitchFamily="66" charset="0"/>
            </a:endParaRPr>
          </a:p>
        </p:txBody>
      </p:sp>
    </p:spTree>
    <p:extLst>
      <p:ext uri="{BB962C8B-B14F-4D97-AF65-F5344CB8AC3E}">
        <p14:creationId xmlns:p14="http://schemas.microsoft.com/office/powerpoint/2010/main" val="1108113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3329" y="3122340"/>
            <a:ext cx="4811486" cy="1880733"/>
          </a:xfrm>
        </p:spPr>
        <p:style>
          <a:lnRef idx="0">
            <a:scrgbClr r="0" g="0" b="0"/>
          </a:lnRef>
          <a:fillRef idx="1003">
            <a:schemeClr val="lt2"/>
          </a:fillRef>
          <a:effectRef idx="0">
            <a:scrgbClr r="0" g="0" b="0"/>
          </a:effectRef>
          <a:fontRef idx="major"/>
        </p:style>
        <p:txBody>
          <a:bodyPr/>
          <a:lstStyle/>
          <a:p>
            <a:r>
              <a:rPr lang="en-IN" sz="1800" dirty="0">
                <a:solidFill>
                  <a:schemeClr val="tx1">
                    <a:lumMod val="60000"/>
                    <a:lumOff val="40000"/>
                  </a:schemeClr>
                </a:solidFill>
                <a:latin typeface="Comic Sans MS" pitchFamily="66" charset="0"/>
              </a:rPr>
              <a:t>Following is an example code</a:t>
            </a:r>
            <a:r>
              <a:rPr lang="en-IN" sz="1800" dirty="0" smtClean="0">
                <a:solidFill>
                  <a:schemeClr val="tx1">
                    <a:lumMod val="60000"/>
                    <a:lumOff val="40000"/>
                  </a:schemeClr>
                </a:solidFill>
                <a:latin typeface="Comic Sans MS" pitchFamily="66" charset="0"/>
              </a:rPr>
              <a:t>.</a:t>
            </a:r>
            <a:br>
              <a:rPr lang="en-IN" sz="1800" dirty="0" smtClean="0">
                <a:solidFill>
                  <a:schemeClr val="tx1">
                    <a:lumMod val="60000"/>
                    <a:lumOff val="40000"/>
                  </a:schemeClr>
                </a:solidFill>
                <a:latin typeface="Comic Sans MS" pitchFamily="66" charset="0"/>
              </a:rPr>
            </a:br>
            <a:r>
              <a:rPr lang="en-IN" sz="1800" dirty="0">
                <a:latin typeface="Comic Sans MS" pitchFamily="66" charset="0"/>
              </a:rPr>
              <a:t/>
            </a:r>
            <a:br>
              <a:rPr lang="en-IN" sz="1800" dirty="0">
                <a:latin typeface="Comic Sans MS" pitchFamily="66" charset="0"/>
              </a:rPr>
            </a:br>
            <a:r>
              <a:rPr lang="en-IN" sz="1800" dirty="0">
                <a:latin typeface="Comic Sans MS" pitchFamily="66" charset="0"/>
              </a:rPr>
              <a:t>export class AppComponent { @Environment(‘test’) appTitle: string = 'Welcome'; }</a:t>
            </a:r>
          </a:p>
        </p:txBody>
      </p:sp>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24</a:t>
            </a:fld>
            <a:endParaRPr lang="en-US" dirty="0"/>
          </a:p>
        </p:txBody>
      </p:sp>
      <p:sp>
        <p:nvSpPr>
          <p:cNvPr id="8" name="Content Placeholder 7"/>
          <p:cNvSpPr>
            <a:spLocks noGrp="1"/>
          </p:cNvSpPr>
          <p:nvPr>
            <p:ph sz="half" idx="4294967295"/>
          </p:nvPr>
        </p:nvSpPr>
        <p:spPr>
          <a:xfrm>
            <a:off x="169863" y="566168"/>
            <a:ext cx="12022137" cy="2971800"/>
          </a:xfrm>
        </p:spPr>
        <p:txBody>
          <a:bodyPr/>
          <a:lstStyle/>
          <a:p>
            <a:pPr marL="0" indent="0">
              <a:buNone/>
            </a:pPr>
            <a:r>
              <a:rPr lang="en-IN" sz="2400" dirty="0" smtClean="0">
                <a:solidFill>
                  <a:schemeClr val="bg1"/>
                </a:solidFill>
                <a:latin typeface="Comic Sans MS" pitchFamily="66" charset="0"/>
              </a:rPr>
              <a:t>	The </a:t>
            </a:r>
            <a:r>
              <a:rPr lang="en-IN" sz="2400" dirty="0">
                <a:solidFill>
                  <a:schemeClr val="bg1"/>
                </a:solidFill>
                <a:latin typeface="Comic Sans MS" pitchFamily="66" charset="0"/>
              </a:rPr>
              <a:t>component decorator is used to declare the class in the app.component.ts file as a component.</a:t>
            </a:r>
          </a:p>
          <a:p>
            <a:r>
              <a:rPr lang="en-IN" sz="2400" b="1" dirty="0">
                <a:solidFill>
                  <a:schemeClr val="tx1">
                    <a:lumMod val="60000"/>
                    <a:lumOff val="40000"/>
                  </a:schemeClr>
                </a:solidFill>
                <a:latin typeface="Comic Sans MS" pitchFamily="66" charset="0"/>
              </a:rPr>
              <a:t>Design:paramtypes</a:t>
            </a:r>
            <a:r>
              <a:rPr lang="en-IN" sz="2400" dirty="0">
                <a:solidFill>
                  <a:schemeClr val="tx1">
                    <a:lumMod val="60000"/>
                    <a:lumOff val="40000"/>
                  </a:schemeClr>
                </a:solidFill>
                <a:latin typeface="Comic Sans MS" pitchFamily="66" charset="0"/>
              </a:rPr>
              <a:t> −</a:t>
            </a:r>
            <a:r>
              <a:rPr lang="en-IN" sz="2400" dirty="0">
                <a:solidFill>
                  <a:schemeClr val="bg1"/>
                </a:solidFill>
                <a:latin typeface="Comic Sans MS" pitchFamily="66" charset="0"/>
              </a:rPr>
              <a:t> These are only used for the constructors and applied only to Typescript.</a:t>
            </a:r>
          </a:p>
          <a:p>
            <a:r>
              <a:rPr lang="en-IN" sz="2400" b="1" dirty="0">
                <a:solidFill>
                  <a:schemeClr val="tx1">
                    <a:lumMod val="60000"/>
                    <a:lumOff val="40000"/>
                  </a:schemeClr>
                </a:solidFill>
                <a:latin typeface="Comic Sans MS" pitchFamily="66" charset="0"/>
              </a:rPr>
              <a:t>propMetadata</a:t>
            </a:r>
            <a:r>
              <a:rPr lang="en-IN" sz="2400" dirty="0">
                <a:solidFill>
                  <a:schemeClr val="tx1">
                    <a:lumMod val="60000"/>
                    <a:lumOff val="40000"/>
                  </a:schemeClr>
                </a:solidFill>
                <a:latin typeface="Comic Sans MS" pitchFamily="66" charset="0"/>
              </a:rPr>
              <a:t> − </a:t>
            </a:r>
            <a:r>
              <a:rPr lang="en-IN" sz="2400" dirty="0">
                <a:solidFill>
                  <a:schemeClr val="bg1"/>
                </a:solidFill>
                <a:latin typeface="Comic Sans MS" pitchFamily="66" charset="0"/>
              </a:rPr>
              <a:t>This is the metadata which is applied to the properties of the class</a:t>
            </a:r>
            <a:r>
              <a:rPr lang="en-IN" sz="2400" dirty="0" smtClean="0">
                <a:solidFill>
                  <a:schemeClr val="bg1"/>
                </a:solidFill>
                <a:latin typeface="Comic Sans MS" pitchFamily="66" charset="0"/>
              </a:rPr>
              <a:t>.</a:t>
            </a:r>
          </a:p>
          <a:p>
            <a:endParaRPr lang="en-US" sz="2400" dirty="0">
              <a:solidFill>
                <a:schemeClr val="bg1"/>
              </a:solidFill>
              <a:latin typeface="Comic Sans MS" pitchFamily="66" charset="0"/>
            </a:endParaRPr>
          </a:p>
          <a:p>
            <a:endParaRPr lang="en-US" sz="2400" dirty="0" smtClean="0">
              <a:solidFill>
                <a:schemeClr val="bg1"/>
              </a:solidFill>
              <a:latin typeface="Comic Sans MS" pitchFamily="66" charset="0"/>
            </a:endParaRPr>
          </a:p>
          <a:p>
            <a:endParaRPr lang="en-US" sz="2400" dirty="0">
              <a:solidFill>
                <a:schemeClr val="bg1"/>
              </a:solidFill>
              <a:latin typeface="Comic Sans MS" pitchFamily="66" charset="0"/>
            </a:endParaRPr>
          </a:p>
          <a:p>
            <a:endParaRPr lang="en-US" sz="2400" dirty="0" smtClean="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r>
              <a:rPr lang="en-IN" sz="2400" dirty="0">
                <a:solidFill>
                  <a:schemeClr val="bg1"/>
                </a:solidFill>
                <a:latin typeface="Comic Sans MS" pitchFamily="66" charset="0"/>
              </a:rPr>
              <a:t>Here, the @Environment is the metadata applied to the property appTitle and the value given is ‘test’.</a:t>
            </a: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113452" y="104503"/>
            <a:ext cx="4859383" cy="461665"/>
          </a:xfrm>
          <a:prstGeom prst="rect">
            <a:avLst/>
          </a:prstGeom>
          <a:noFill/>
        </p:spPr>
        <p:txBody>
          <a:bodyPr wrap="square" rtlCol="0">
            <a:spAutoFit/>
          </a:bodyPr>
          <a:lstStyle/>
          <a:p>
            <a:r>
              <a:rPr lang="en-IN" sz="2400" b="1" i="0" u="none" dirty="0" smtClean="0">
                <a:latin typeface="Comic Sans MS" pitchFamily="66" charset="0"/>
              </a:rPr>
              <a:t>METADATA</a:t>
            </a:r>
            <a:endParaRPr lang="en-IN" sz="2400" b="1" i="0" u="none" dirty="0">
              <a:latin typeface="Comic Sans MS" pitchFamily="66" charset="0"/>
            </a:endParaRPr>
          </a:p>
        </p:txBody>
      </p:sp>
    </p:spTree>
    <p:extLst>
      <p:ext uri="{BB962C8B-B14F-4D97-AF65-F5344CB8AC3E}">
        <p14:creationId xmlns:p14="http://schemas.microsoft.com/office/powerpoint/2010/main" val="1972492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6837" y="2090374"/>
            <a:ext cx="4811486" cy="1880733"/>
          </a:xfrm>
        </p:spPr>
        <p:style>
          <a:lnRef idx="0">
            <a:scrgbClr r="0" g="0" b="0"/>
          </a:lnRef>
          <a:fillRef idx="1003">
            <a:schemeClr val="lt2"/>
          </a:fillRef>
          <a:effectRef idx="0">
            <a:scrgbClr r="0" g="0" b="0"/>
          </a:effectRef>
          <a:fontRef idx="major"/>
        </p:style>
        <p:txBody>
          <a:bodyPr/>
          <a:lstStyle/>
          <a:p>
            <a:r>
              <a:rPr lang="en-IN" sz="2000" dirty="0">
                <a:latin typeface="Comic Sans MS" pitchFamily="66" charset="0"/>
              </a:rPr>
              <a:t>export class AppComponent { constructor(@Environment(‘test’ private appTitle:string) { } }</a:t>
            </a:r>
          </a:p>
        </p:txBody>
      </p:sp>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25</a:t>
            </a:fld>
            <a:endParaRPr lang="en-US" dirty="0"/>
          </a:p>
        </p:txBody>
      </p:sp>
      <p:sp>
        <p:nvSpPr>
          <p:cNvPr id="8" name="Content Placeholder 7"/>
          <p:cNvSpPr>
            <a:spLocks noGrp="1"/>
          </p:cNvSpPr>
          <p:nvPr>
            <p:ph sz="half" idx="4294967295"/>
          </p:nvPr>
        </p:nvSpPr>
        <p:spPr>
          <a:xfrm>
            <a:off x="169863" y="566168"/>
            <a:ext cx="12022137" cy="2971800"/>
          </a:xfrm>
        </p:spPr>
        <p:txBody>
          <a:bodyPr/>
          <a:lstStyle/>
          <a:p>
            <a:r>
              <a:rPr lang="en-IN" sz="2400" b="1" dirty="0">
                <a:solidFill>
                  <a:schemeClr val="tx1">
                    <a:lumMod val="60000"/>
                    <a:lumOff val="40000"/>
                  </a:schemeClr>
                </a:solidFill>
                <a:latin typeface="Comic Sans MS" pitchFamily="66" charset="0"/>
              </a:rPr>
              <a:t>Parameters</a:t>
            </a:r>
            <a:r>
              <a:rPr lang="en-IN" sz="2400" dirty="0">
                <a:solidFill>
                  <a:schemeClr val="bg1"/>
                </a:solidFill>
                <a:latin typeface="Comic Sans MS" pitchFamily="66" charset="0"/>
              </a:rPr>
              <a:t> − This is set by the decorators at the constructor level.</a:t>
            </a:r>
          </a:p>
          <a:p>
            <a:pPr marL="0" indent="0">
              <a:buNone/>
            </a:pPr>
            <a:r>
              <a:rPr lang="en-IN" sz="2400" dirty="0">
                <a:solidFill>
                  <a:schemeClr val="bg1"/>
                </a:solidFill>
                <a:latin typeface="Comic Sans MS" pitchFamily="66" charset="0"/>
              </a:rPr>
              <a:t>	</a:t>
            </a:r>
            <a:r>
              <a:rPr lang="en-IN" sz="2400" dirty="0" smtClean="0">
                <a:solidFill>
                  <a:schemeClr val="bg1"/>
                </a:solidFill>
                <a:latin typeface="Comic Sans MS" pitchFamily="66" charset="0"/>
              </a:rPr>
              <a:t>Following </a:t>
            </a:r>
            <a:r>
              <a:rPr lang="en-IN" sz="2400" dirty="0">
                <a:solidFill>
                  <a:schemeClr val="bg1"/>
                </a:solidFill>
                <a:latin typeface="Comic Sans MS" pitchFamily="66" charset="0"/>
              </a:rPr>
              <a:t>is an example code.</a:t>
            </a: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113452" y="104503"/>
            <a:ext cx="4859383" cy="461665"/>
          </a:xfrm>
          <a:prstGeom prst="rect">
            <a:avLst/>
          </a:prstGeom>
          <a:noFill/>
        </p:spPr>
        <p:txBody>
          <a:bodyPr wrap="square" rtlCol="0">
            <a:spAutoFit/>
          </a:bodyPr>
          <a:lstStyle/>
          <a:p>
            <a:r>
              <a:rPr lang="en-IN" sz="2400" b="1" i="0" u="none" dirty="0" smtClean="0">
                <a:latin typeface="Comic Sans MS" pitchFamily="66" charset="0"/>
              </a:rPr>
              <a:t>METADATA</a:t>
            </a:r>
            <a:endParaRPr lang="en-IN" sz="2400" b="1" i="0" u="none" dirty="0">
              <a:latin typeface="Comic Sans MS" pitchFamily="66" charset="0"/>
            </a:endParaRPr>
          </a:p>
        </p:txBody>
      </p:sp>
    </p:spTree>
    <p:extLst>
      <p:ext uri="{BB962C8B-B14F-4D97-AF65-F5344CB8AC3E}">
        <p14:creationId xmlns:p14="http://schemas.microsoft.com/office/powerpoint/2010/main" val="27802449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26</a:t>
            </a:fld>
            <a:endParaRPr lang="en-US" dirty="0"/>
          </a:p>
        </p:txBody>
      </p:sp>
      <p:sp>
        <p:nvSpPr>
          <p:cNvPr id="8" name="Content Placeholder 7"/>
          <p:cNvSpPr>
            <a:spLocks noGrp="1"/>
          </p:cNvSpPr>
          <p:nvPr>
            <p:ph sz="half" idx="4294967295"/>
          </p:nvPr>
        </p:nvSpPr>
        <p:spPr>
          <a:xfrm>
            <a:off x="169863" y="566167"/>
            <a:ext cx="12022137" cy="4606723"/>
          </a:xfrm>
        </p:spPr>
        <p:txBody>
          <a:bodyPr/>
          <a:lstStyle/>
          <a:p>
            <a:pPr marL="0" indent="0">
              <a:buNone/>
            </a:pPr>
            <a:r>
              <a:rPr lang="en-IN" sz="2400" dirty="0" smtClean="0">
                <a:solidFill>
                  <a:schemeClr val="bg1"/>
                </a:solidFill>
                <a:latin typeface="Comic Sans MS" pitchFamily="66" charset="0"/>
              </a:rPr>
              <a:t>	A </a:t>
            </a:r>
            <a:r>
              <a:rPr lang="en-IN" sz="2400" dirty="0">
                <a:solidFill>
                  <a:schemeClr val="bg1"/>
                </a:solidFill>
                <a:latin typeface="Comic Sans MS" pitchFamily="66" charset="0"/>
              </a:rPr>
              <a:t>service is used when a common functionality needs to be provided to various modules. A </a:t>
            </a:r>
            <a:r>
              <a:rPr lang="en-IN" sz="2400" i="1" dirty="0">
                <a:solidFill>
                  <a:schemeClr val="bg1"/>
                </a:solidFill>
                <a:latin typeface="Comic Sans MS" pitchFamily="66" charset="0"/>
              </a:rPr>
              <a:t>service</a:t>
            </a:r>
            <a:r>
              <a:rPr lang="en-IN" sz="2400" dirty="0">
                <a:solidFill>
                  <a:schemeClr val="bg1"/>
                </a:solidFill>
                <a:latin typeface="Comic Sans MS" pitchFamily="66" charset="0"/>
              </a:rPr>
              <a:t> provides any value, function, or feature that your application needs.</a:t>
            </a:r>
            <a:endParaRPr lang="en-IN" sz="2400" dirty="0" smtClean="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buNone/>
            </a:pPr>
            <a:endParaRPr lang="en-IN" sz="2400" dirty="0">
              <a:solidFill>
                <a:schemeClr val="bg1"/>
              </a:solidFill>
              <a:latin typeface="Comic Sans MS" pitchFamily="66"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71"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113452" y="104503"/>
            <a:ext cx="4859383" cy="461665"/>
          </a:xfrm>
          <a:prstGeom prst="rect">
            <a:avLst/>
          </a:prstGeom>
          <a:noFill/>
        </p:spPr>
        <p:txBody>
          <a:bodyPr wrap="square" rtlCol="0">
            <a:spAutoFit/>
          </a:bodyPr>
          <a:lstStyle/>
          <a:p>
            <a:r>
              <a:rPr lang="en-IN" sz="2400" b="1" i="0" u="none" dirty="0" smtClean="0">
                <a:latin typeface="Comic Sans MS" pitchFamily="66" charset="0"/>
              </a:rPr>
              <a:t>SERVICES</a:t>
            </a:r>
            <a:endParaRPr lang="en-IN" sz="2400" b="1" i="0" u="none" dirty="0">
              <a:latin typeface="Comic Sans MS" pitchFamily="66" charset="0"/>
            </a:endParaRPr>
          </a:p>
        </p:txBody>
      </p:sp>
      <p:sp>
        <p:nvSpPr>
          <p:cNvPr id="4" name="Rounded Rectangle 3"/>
          <p:cNvSpPr/>
          <p:nvPr/>
        </p:nvSpPr>
        <p:spPr>
          <a:xfrm>
            <a:off x="2297611" y="2612572"/>
            <a:ext cx="1658983" cy="64008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smtClean="0">
                <a:latin typeface="Comic Sans MS" pitchFamily="66" charset="0"/>
              </a:rPr>
              <a:t>Module 1</a:t>
            </a:r>
            <a:endParaRPr lang="en-IN" i="0" u="none" dirty="0">
              <a:latin typeface="Comic Sans MS" pitchFamily="66" charset="0"/>
            </a:endParaRPr>
          </a:p>
        </p:txBody>
      </p:sp>
      <p:sp>
        <p:nvSpPr>
          <p:cNvPr id="10" name="Rounded Rectangle 9"/>
          <p:cNvSpPr/>
          <p:nvPr/>
        </p:nvSpPr>
        <p:spPr>
          <a:xfrm>
            <a:off x="4927600" y="2612572"/>
            <a:ext cx="1658983" cy="64008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Module </a:t>
            </a:r>
            <a:r>
              <a:rPr lang="en-US" i="0" u="none" dirty="0" smtClean="0">
                <a:latin typeface="Comic Sans MS" pitchFamily="66" charset="0"/>
              </a:rPr>
              <a:t>2</a:t>
            </a:r>
            <a:endParaRPr lang="en-IN" dirty="0"/>
          </a:p>
        </p:txBody>
      </p:sp>
      <p:sp>
        <p:nvSpPr>
          <p:cNvPr id="12" name="Rounded Rectangle 11"/>
          <p:cNvSpPr/>
          <p:nvPr/>
        </p:nvSpPr>
        <p:spPr>
          <a:xfrm>
            <a:off x="7450907" y="2612572"/>
            <a:ext cx="1658983" cy="64008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Module </a:t>
            </a:r>
            <a:r>
              <a:rPr lang="en-US" i="0" u="none" dirty="0" smtClean="0">
                <a:latin typeface="Comic Sans MS" pitchFamily="66" charset="0"/>
              </a:rPr>
              <a:t>n</a:t>
            </a:r>
            <a:endParaRPr lang="en-IN" dirty="0"/>
          </a:p>
        </p:txBody>
      </p:sp>
      <p:sp>
        <p:nvSpPr>
          <p:cNvPr id="5" name="Rectangle 4"/>
          <p:cNvSpPr/>
          <p:nvPr/>
        </p:nvSpPr>
        <p:spPr>
          <a:xfrm>
            <a:off x="2297611" y="4689566"/>
            <a:ext cx="6918960" cy="6923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smtClean="0">
                <a:latin typeface="Comic Sans MS" pitchFamily="66" charset="0"/>
              </a:rPr>
              <a:t>services</a:t>
            </a:r>
            <a:endParaRPr lang="en-IN" i="0" u="none" dirty="0">
              <a:latin typeface="Comic Sans MS" pitchFamily="66" charset="0"/>
            </a:endParaRPr>
          </a:p>
        </p:txBody>
      </p:sp>
    </p:spTree>
    <p:extLst>
      <p:ext uri="{BB962C8B-B14F-4D97-AF65-F5344CB8AC3E}">
        <p14:creationId xmlns:p14="http://schemas.microsoft.com/office/powerpoint/2010/main" val="3095209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41006" y="2377758"/>
            <a:ext cx="7641772" cy="1143000"/>
          </a:xfrm>
        </p:spPr>
        <p:style>
          <a:lnRef idx="0">
            <a:scrgbClr r="0" g="0" b="0"/>
          </a:lnRef>
          <a:fillRef idx="1003">
            <a:schemeClr val="lt2"/>
          </a:fillRef>
          <a:effectRef idx="0">
            <a:scrgbClr r="0" g="0" b="0"/>
          </a:effectRef>
          <a:fontRef idx="major"/>
        </p:style>
        <p:txBody>
          <a:bodyPr/>
          <a:lstStyle/>
          <a:p>
            <a:pPr algn="ctr"/>
            <a:r>
              <a:rPr lang="en-IN" sz="2000" dirty="0">
                <a:latin typeface="Comic Sans MS" pitchFamily="66" charset="0"/>
              </a:rPr>
              <a:t>@Injectable() </a:t>
            </a:r>
            <a:r>
              <a:rPr lang="en-IN" sz="2000" dirty="0" smtClean="0">
                <a:latin typeface="Comic Sans MS" pitchFamily="66" charset="0"/>
              </a:rPr>
              <a:t/>
            </a:r>
            <a:br>
              <a:rPr lang="en-IN" sz="2000" dirty="0" smtClean="0">
                <a:latin typeface="Comic Sans MS" pitchFamily="66" charset="0"/>
              </a:rPr>
            </a:br>
            <a:r>
              <a:rPr lang="en-IN" sz="2000" dirty="0" smtClean="0">
                <a:latin typeface="Comic Sans MS" pitchFamily="66" charset="0"/>
              </a:rPr>
              <a:t>export </a:t>
            </a:r>
            <a:r>
              <a:rPr lang="en-IN" sz="2000" dirty="0">
                <a:latin typeface="Comic Sans MS" pitchFamily="66" charset="0"/>
              </a:rPr>
              <a:t>class classname { </a:t>
            </a:r>
            <a:r>
              <a:rPr lang="en-IN" sz="2000" dirty="0" smtClean="0">
                <a:latin typeface="Comic Sans MS" pitchFamily="66" charset="0"/>
              </a:rPr>
              <a:t/>
            </a:r>
            <a:br>
              <a:rPr lang="en-IN" sz="2000" dirty="0" smtClean="0">
                <a:latin typeface="Comic Sans MS" pitchFamily="66" charset="0"/>
              </a:rPr>
            </a:br>
            <a:r>
              <a:rPr lang="en-IN" sz="2000" dirty="0" smtClean="0">
                <a:latin typeface="Comic Sans MS" pitchFamily="66" charset="0"/>
              </a:rPr>
              <a:t>}</a:t>
            </a:r>
            <a:endParaRPr lang="en-IN" sz="2000" dirty="0">
              <a:latin typeface="Comic Sans MS" pitchFamily="66" charset="0"/>
            </a:endParaRPr>
          </a:p>
        </p:txBody>
      </p:sp>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27</a:t>
            </a:fld>
            <a:endParaRPr lang="en-US" dirty="0"/>
          </a:p>
        </p:txBody>
      </p:sp>
      <p:sp>
        <p:nvSpPr>
          <p:cNvPr id="8" name="Content Placeholder 7"/>
          <p:cNvSpPr>
            <a:spLocks noGrp="1"/>
          </p:cNvSpPr>
          <p:nvPr>
            <p:ph sz="half" idx="4294967295"/>
          </p:nvPr>
        </p:nvSpPr>
        <p:spPr>
          <a:xfrm>
            <a:off x="169863" y="566738"/>
            <a:ext cx="12022137" cy="1641475"/>
          </a:xfrm>
        </p:spPr>
        <p:txBody>
          <a:bodyPr/>
          <a:lstStyle/>
          <a:p>
            <a:pPr marL="0" indent="0">
              <a:buNone/>
            </a:pPr>
            <a:r>
              <a:rPr lang="en-IN" sz="2400" b="1" dirty="0">
                <a:solidFill>
                  <a:schemeClr val="tx1">
                    <a:lumMod val="60000"/>
                    <a:lumOff val="40000"/>
                  </a:schemeClr>
                </a:solidFill>
                <a:latin typeface="Comic Sans MS" pitchFamily="66" charset="0"/>
              </a:rPr>
              <a:t>The following key steps need to be carried out when creating a service</a:t>
            </a:r>
            <a:r>
              <a:rPr lang="en-IN" sz="2400" b="1" dirty="0" smtClean="0">
                <a:solidFill>
                  <a:schemeClr val="tx1">
                    <a:lumMod val="60000"/>
                    <a:lumOff val="40000"/>
                  </a:schemeClr>
                </a:solidFill>
                <a:latin typeface="Comic Sans MS" pitchFamily="66" charset="0"/>
              </a:rPr>
              <a:t>.</a:t>
            </a:r>
          </a:p>
          <a:p>
            <a:pPr marL="0" indent="0">
              <a:buNone/>
            </a:pPr>
            <a:r>
              <a:rPr lang="en-IN" sz="2400" b="1" dirty="0">
                <a:solidFill>
                  <a:schemeClr val="bg1"/>
                </a:solidFill>
                <a:latin typeface="Comic Sans MS" pitchFamily="66" charset="0"/>
              </a:rPr>
              <a:t>Step 1</a:t>
            </a:r>
            <a:r>
              <a:rPr lang="en-IN" sz="2400" dirty="0">
                <a:solidFill>
                  <a:schemeClr val="bg1"/>
                </a:solidFill>
                <a:latin typeface="Comic Sans MS" pitchFamily="66" charset="0"/>
              </a:rPr>
              <a:t> − Create a separate class which has the injectable decorator. The injectable decorator allows the functionality of this class to be injected and used in any Angular JS </a:t>
            </a:r>
            <a:r>
              <a:rPr lang="en-IN" sz="2400" dirty="0" smtClean="0">
                <a:solidFill>
                  <a:schemeClr val="bg1"/>
                </a:solidFill>
                <a:latin typeface="Comic Sans MS" pitchFamily="66" charset="0"/>
              </a:rPr>
              <a:t>module.</a:t>
            </a:r>
          </a:p>
          <a:p>
            <a:pPr marL="0" indent="0">
              <a:buNone/>
            </a:pP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buNone/>
            </a:pPr>
            <a:r>
              <a:rPr lang="en-IN" sz="2400" b="1" dirty="0">
                <a:solidFill>
                  <a:schemeClr val="bg1"/>
                </a:solidFill>
                <a:latin typeface="Comic Sans MS" pitchFamily="66" charset="0"/>
              </a:rPr>
              <a:t>Step 2</a:t>
            </a:r>
            <a:r>
              <a:rPr lang="en-IN" sz="2400" dirty="0">
                <a:solidFill>
                  <a:schemeClr val="bg1"/>
                </a:solidFill>
                <a:latin typeface="Comic Sans MS" pitchFamily="66" charset="0"/>
              </a:rPr>
              <a:t> − Next in your appComponent module or the module in which you want to use the service, you need to define it as a provider in the @Component decorator.</a:t>
            </a:r>
            <a:endParaRPr lang="en-IN" sz="2400" dirty="0" smtClean="0">
              <a:solidFill>
                <a:schemeClr val="bg1"/>
              </a:solidFill>
              <a:latin typeface="Comic Sans MS" pitchFamily="66" charset="0"/>
            </a:endParaRPr>
          </a:p>
          <a:p>
            <a:pPr marL="0" indent="0">
              <a:buNone/>
            </a:pPr>
            <a:endParaRPr lang="en-IN" sz="2400" dirty="0">
              <a:solidFill>
                <a:schemeClr val="bg1"/>
              </a:solidFill>
              <a:latin typeface="Comic Sans MS" pitchFamily="66"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113452" y="104503"/>
            <a:ext cx="4859383" cy="461665"/>
          </a:xfrm>
          <a:prstGeom prst="rect">
            <a:avLst/>
          </a:prstGeom>
          <a:noFill/>
        </p:spPr>
        <p:txBody>
          <a:bodyPr wrap="square" rtlCol="0">
            <a:spAutoFit/>
          </a:bodyPr>
          <a:lstStyle/>
          <a:p>
            <a:r>
              <a:rPr lang="en-IN" sz="2400" b="1" i="0" u="none" dirty="0" smtClean="0">
                <a:latin typeface="Comic Sans MS" pitchFamily="66" charset="0"/>
              </a:rPr>
              <a:t>SERVICES</a:t>
            </a:r>
            <a:endParaRPr lang="en-IN" sz="2400" b="1" i="0" u="none" dirty="0">
              <a:latin typeface="Comic Sans MS" pitchFamily="66" charset="0"/>
            </a:endParaRPr>
          </a:p>
        </p:txBody>
      </p:sp>
      <p:sp>
        <p:nvSpPr>
          <p:cNvPr id="14" name="Title 8"/>
          <p:cNvSpPr txBox="1">
            <a:spLocks/>
          </p:cNvSpPr>
          <p:nvPr/>
        </p:nvSpPr>
        <p:spPr bwMode="auto">
          <a:xfrm>
            <a:off x="2241006" y="4742001"/>
            <a:ext cx="7641772" cy="1143000"/>
          </a:xfrm>
          <a:prstGeom prst="rect">
            <a:avLst/>
          </a:prstGeom>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3">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mj-lt"/>
                <a:ea typeface="+mj-ea"/>
                <a:cs typeface="+mj-cs"/>
              </a:defRPr>
            </a:lvl2pPr>
            <a:lvl3pPr algn="l" rtl="0" eaLnBrk="1" fontAlgn="base" hangingPunct="1">
              <a:spcBef>
                <a:spcPct val="0"/>
              </a:spcBef>
              <a:spcAft>
                <a:spcPct val="0"/>
              </a:spcAft>
              <a:defRPr sz="4400">
                <a:solidFill>
                  <a:schemeClr val="tx2"/>
                </a:solidFill>
                <a:latin typeface="+mj-lt"/>
                <a:ea typeface="+mj-ea"/>
                <a:cs typeface="+mj-cs"/>
              </a:defRPr>
            </a:lvl3pPr>
            <a:lvl4pPr algn="l" rtl="0" eaLnBrk="1" fontAlgn="base" hangingPunct="1">
              <a:spcBef>
                <a:spcPct val="0"/>
              </a:spcBef>
              <a:spcAft>
                <a:spcPct val="0"/>
              </a:spcAft>
              <a:defRPr sz="4400">
                <a:solidFill>
                  <a:schemeClr val="tx2"/>
                </a:solidFill>
                <a:latin typeface="+mj-lt"/>
                <a:ea typeface="+mj-ea"/>
                <a:cs typeface="+mj-cs"/>
              </a:defRPr>
            </a:lvl4pPr>
            <a:lvl5pPr algn="l" rtl="0" eaLnBrk="1" fontAlgn="base" hangingPunct="1">
              <a:spcBef>
                <a:spcPct val="0"/>
              </a:spcBef>
              <a:spcAft>
                <a:spcPct val="0"/>
              </a:spcAft>
              <a:defRPr sz="4400">
                <a:solidFill>
                  <a:schemeClr val="tx2"/>
                </a:solidFill>
                <a:latin typeface="+mj-lt"/>
                <a:ea typeface="+mj-ea"/>
                <a:cs typeface="+mj-cs"/>
              </a:defRPr>
            </a:lvl5pPr>
            <a:lvl6pPr marL="457200" algn="l" rtl="0" eaLnBrk="1" fontAlgn="base" hangingPunct="1">
              <a:spcBef>
                <a:spcPct val="0"/>
              </a:spcBef>
              <a:spcAft>
                <a:spcPct val="0"/>
              </a:spcAft>
              <a:defRPr sz="4400">
                <a:solidFill>
                  <a:schemeClr val="tx2"/>
                </a:solidFill>
                <a:latin typeface="+mj-lt"/>
                <a:ea typeface="+mj-ea"/>
                <a:cs typeface="+mj-cs"/>
              </a:defRPr>
            </a:lvl6pPr>
            <a:lvl7pPr marL="914400" algn="l" rtl="0" eaLnBrk="1" fontAlgn="base" hangingPunct="1">
              <a:spcBef>
                <a:spcPct val="0"/>
              </a:spcBef>
              <a:spcAft>
                <a:spcPct val="0"/>
              </a:spcAft>
              <a:defRPr sz="4400">
                <a:solidFill>
                  <a:schemeClr val="tx2"/>
                </a:solidFill>
                <a:latin typeface="+mj-lt"/>
                <a:ea typeface="+mj-ea"/>
                <a:cs typeface="+mj-cs"/>
              </a:defRPr>
            </a:lvl7pPr>
            <a:lvl8pPr marL="1371600" algn="l" rtl="0" eaLnBrk="1" fontAlgn="base" hangingPunct="1">
              <a:spcBef>
                <a:spcPct val="0"/>
              </a:spcBef>
              <a:spcAft>
                <a:spcPct val="0"/>
              </a:spcAft>
              <a:defRPr sz="4400">
                <a:solidFill>
                  <a:schemeClr val="tx2"/>
                </a:solidFill>
                <a:latin typeface="+mj-lt"/>
                <a:ea typeface="+mj-ea"/>
                <a:cs typeface="+mj-cs"/>
              </a:defRPr>
            </a:lvl8pPr>
            <a:lvl9pPr marL="1828800" algn="l" rtl="0" eaLnBrk="1" fontAlgn="base" hangingPunct="1">
              <a:spcBef>
                <a:spcPct val="0"/>
              </a:spcBef>
              <a:spcAft>
                <a:spcPct val="0"/>
              </a:spcAft>
              <a:defRPr sz="4400">
                <a:solidFill>
                  <a:schemeClr val="tx2"/>
                </a:solidFill>
                <a:latin typeface="+mj-lt"/>
                <a:ea typeface="+mj-ea"/>
                <a:cs typeface="+mj-cs"/>
              </a:defRPr>
            </a:lvl9pPr>
          </a:lstStyle>
          <a:p>
            <a:pPr algn="ctr"/>
            <a:r>
              <a:rPr lang="en-IN" sz="2000" dirty="0"/>
              <a:t>@Component ({ </a:t>
            </a:r>
            <a:endParaRPr lang="en-IN" sz="2000" dirty="0" smtClean="0"/>
          </a:p>
          <a:p>
            <a:pPr algn="ctr"/>
            <a:r>
              <a:rPr lang="en-IN" sz="2000" dirty="0" smtClean="0"/>
              <a:t>providers </a:t>
            </a:r>
            <a:r>
              <a:rPr lang="en-IN" sz="2000" dirty="0"/>
              <a:t>: [classname] </a:t>
            </a:r>
            <a:endParaRPr lang="en-IN" sz="2000" dirty="0" smtClean="0"/>
          </a:p>
          <a:p>
            <a:pPr algn="ctr"/>
            <a:r>
              <a:rPr lang="en-IN" sz="2000" dirty="0" smtClean="0"/>
              <a:t>})</a:t>
            </a:r>
            <a:endParaRPr lang="en-IN" sz="2000" dirty="0">
              <a:latin typeface="Comic Sans MS" pitchFamily="66" charset="0"/>
            </a:endParaRPr>
          </a:p>
        </p:txBody>
      </p:sp>
    </p:spTree>
    <p:extLst>
      <p:ext uri="{BB962C8B-B14F-4D97-AF65-F5344CB8AC3E}">
        <p14:creationId xmlns:p14="http://schemas.microsoft.com/office/powerpoint/2010/main" val="29983526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555206" y="1985556"/>
            <a:ext cx="9013371" cy="2364376"/>
          </a:xfrm>
        </p:spPr>
        <p:style>
          <a:lnRef idx="0">
            <a:scrgbClr r="0" g="0" b="0"/>
          </a:lnRef>
          <a:fillRef idx="1003">
            <a:schemeClr val="lt2"/>
          </a:fillRef>
          <a:effectRef idx="0">
            <a:scrgbClr r="0" g="0" b="0"/>
          </a:effectRef>
          <a:fontRef idx="major"/>
        </p:style>
        <p:txBody>
          <a:bodyPr/>
          <a:lstStyle/>
          <a:p>
            <a:pPr algn="ctr"/>
            <a:r>
              <a:rPr lang="en-IN" sz="2000" dirty="0"/>
              <a:t>import { </a:t>
            </a:r>
            <a:r>
              <a:rPr lang="en-IN" sz="2000" dirty="0" smtClean="0"/>
              <a:t/>
            </a:r>
            <a:br>
              <a:rPr lang="en-IN" sz="2000" dirty="0" smtClean="0"/>
            </a:br>
            <a:r>
              <a:rPr lang="en-IN" sz="2000" dirty="0" smtClean="0"/>
              <a:t>Injectable </a:t>
            </a:r>
            <a:br>
              <a:rPr lang="en-IN" sz="2000" dirty="0" smtClean="0"/>
            </a:br>
            <a:r>
              <a:rPr lang="en-IN" sz="2000" dirty="0" smtClean="0"/>
              <a:t>} </a:t>
            </a:r>
            <a:r>
              <a:rPr lang="en-IN" sz="2000" dirty="0"/>
              <a:t>from '@angular/core</a:t>
            </a:r>
            <a:r>
              <a:rPr lang="en-IN" sz="2000" dirty="0" smtClean="0"/>
              <a:t>';</a:t>
            </a:r>
            <a:br>
              <a:rPr lang="en-IN" sz="2000" dirty="0" smtClean="0"/>
            </a:br>
            <a:r>
              <a:rPr lang="en-IN" sz="2000" dirty="0" smtClean="0"/>
              <a:t> </a:t>
            </a:r>
            <a:r>
              <a:rPr lang="en-IN" sz="2000" dirty="0"/>
              <a:t>@Injectable() </a:t>
            </a:r>
            <a:r>
              <a:rPr lang="en-IN" sz="2000" dirty="0" smtClean="0"/>
              <a:t/>
            </a:r>
            <a:br>
              <a:rPr lang="en-IN" sz="2000" dirty="0" smtClean="0"/>
            </a:br>
            <a:r>
              <a:rPr lang="en-IN" sz="2000" dirty="0" smtClean="0"/>
              <a:t>export </a:t>
            </a:r>
            <a:r>
              <a:rPr lang="en-IN" sz="2000" dirty="0"/>
              <a:t>class appService { </a:t>
            </a:r>
            <a:r>
              <a:rPr lang="en-IN" sz="2000" dirty="0" smtClean="0"/>
              <a:t/>
            </a:r>
            <a:br>
              <a:rPr lang="en-IN" sz="2000" dirty="0" smtClean="0"/>
            </a:br>
            <a:r>
              <a:rPr lang="en-IN" sz="2000" dirty="0" smtClean="0"/>
              <a:t>get App</a:t>
            </a:r>
            <a:r>
              <a:rPr lang="en-IN" sz="2000" dirty="0"/>
              <a:t>(): string { </a:t>
            </a:r>
            <a:r>
              <a:rPr lang="en-IN" sz="2000" dirty="0" smtClean="0"/>
              <a:t/>
            </a:r>
            <a:br>
              <a:rPr lang="en-IN" sz="2000" dirty="0" smtClean="0"/>
            </a:br>
            <a:r>
              <a:rPr lang="en-IN" sz="2000" dirty="0" smtClean="0"/>
              <a:t>return </a:t>
            </a:r>
            <a:r>
              <a:rPr lang="en-IN" sz="2000" dirty="0"/>
              <a:t>"Hello world"; } }</a:t>
            </a:r>
            <a:endParaRPr lang="en-IN" sz="2000" dirty="0">
              <a:latin typeface="Comic Sans MS" pitchFamily="66" charset="0"/>
            </a:endParaRPr>
          </a:p>
        </p:txBody>
      </p:sp>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28</a:t>
            </a:fld>
            <a:endParaRPr lang="en-US" dirty="0"/>
          </a:p>
        </p:txBody>
      </p:sp>
      <p:sp>
        <p:nvSpPr>
          <p:cNvPr id="8" name="Content Placeholder 7"/>
          <p:cNvSpPr>
            <a:spLocks noGrp="1"/>
          </p:cNvSpPr>
          <p:nvPr>
            <p:ph sz="half" idx="4294967295"/>
          </p:nvPr>
        </p:nvSpPr>
        <p:spPr>
          <a:xfrm>
            <a:off x="169863" y="566738"/>
            <a:ext cx="12022137" cy="1641475"/>
          </a:xfrm>
        </p:spPr>
        <p:txBody>
          <a:bodyPr/>
          <a:lstStyle/>
          <a:p>
            <a:pPr marL="0" indent="0">
              <a:buNone/>
            </a:pPr>
            <a:r>
              <a:rPr lang="en-IN" sz="2400" b="1" dirty="0" smtClean="0">
                <a:solidFill>
                  <a:schemeClr val="tx1">
                    <a:lumMod val="60000"/>
                    <a:lumOff val="40000"/>
                  </a:schemeClr>
                </a:solidFill>
                <a:latin typeface="Comic Sans MS" pitchFamily="66" charset="0"/>
              </a:rPr>
              <a:t>Examples:</a:t>
            </a:r>
          </a:p>
          <a:p>
            <a:pPr marL="0" indent="0">
              <a:buNone/>
            </a:pPr>
            <a:r>
              <a:rPr lang="en-IN" sz="2400" b="1" dirty="0">
                <a:solidFill>
                  <a:schemeClr val="bg1"/>
                </a:solidFill>
                <a:latin typeface="Comic Sans MS" pitchFamily="66" charset="0"/>
              </a:rPr>
              <a:t>Step 1</a:t>
            </a:r>
            <a:r>
              <a:rPr lang="en-IN" sz="2400" dirty="0">
                <a:solidFill>
                  <a:schemeClr val="bg1"/>
                </a:solidFill>
                <a:latin typeface="Comic Sans MS" pitchFamily="66" charset="0"/>
              </a:rPr>
              <a:t> − Create a </a:t>
            </a:r>
            <a:r>
              <a:rPr lang="en-IN" sz="2400" b="1" dirty="0">
                <a:solidFill>
                  <a:schemeClr val="bg1"/>
                </a:solidFill>
                <a:latin typeface="Comic Sans MS" pitchFamily="66" charset="0"/>
              </a:rPr>
              <a:t>ts</a:t>
            </a:r>
            <a:r>
              <a:rPr lang="en-IN" sz="2400" dirty="0">
                <a:solidFill>
                  <a:schemeClr val="bg1"/>
                </a:solidFill>
                <a:latin typeface="Comic Sans MS" pitchFamily="66" charset="0"/>
              </a:rPr>
              <a:t> file for the service called app.service.ts</a:t>
            </a:r>
            <a:r>
              <a:rPr lang="en-IN" sz="2400" dirty="0" smtClean="0">
                <a:solidFill>
                  <a:schemeClr val="bg1"/>
                </a:solidFill>
                <a:latin typeface="Comic Sans MS" pitchFamily="66" charset="0"/>
              </a:rPr>
              <a:t>.</a:t>
            </a:r>
          </a:p>
          <a:p>
            <a:pPr marL="0" indent="0">
              <a:buNone/>
            </a:pPr>
            <a:r>
              <a:rPr lang="en-IN" sz="2400" b="1" dirty="0" smtClean="0">
                <a:solidFill>
                  <a:schemeClr val="bg1"/>
                </a:solidFill>
                <a:latin typeface="Comic Sans MS" pitchFamily="66" charset="0"/>
              </a:rPr>
              <a:t>Step </a:t>
            </a:r>
            <a:r>
              <a:rPr lang="en-IN" sz="2400" b="1" dirty="0">
                <a:solidFill>
                  <a:schemeClr val="bg1"/>
                </a:solidFill>
                <a:latin typeface="Comic Sans MS" pitchFamily="66" charset="0"/>
              </a:rPr>
              <a:t>2</a:t>
            </a:r>
            <a:r>
              <a:rPr lang="en-IN" sz="2400" dirty="0">
                <a:solidFill>
                  <a:schemeClr val="bg1"/>
                </a:solidFill>
                <a:latin typeface="Comic Sans MS" pitchFamily="66" charset="0"/>
              </a:rPr>
              <a:t> </a:t>
            </a:r>
            <a:r>
              <a:rPr lang="en-IN" sz="2400" dirty="0" smtClean="0">
                <a:solidFill>
                  <a:schemeClr val="bg1"/>
                </a:solidFill>
                <a:latin typeface="Comic Sans MS" pitchFamily="66" charset="0"/>
              </a:rPr>
              <a:t>−</a:t>
            </a:r>
            <a:r>
              <a:rPr lang="en-IN" sz="2400" dirty="0">
                <a:solidFill>
                  <a:schemeClr val="bg1"/>
                </a:solidFill>
                <a:latin typeface="Comic Sans MS" pitchFamily="66" charset="0"/>
              </a:rPr>
              <a:t>Place the following code in the file created above</a:t>
            </a:r>
            <a:r>
              <a:rPr lang="en-IN" sz="2400" dirty="0" smtClean="0">
                <a:latin typeface="Comic Sans MS" pitchFamily="66" charset="0"/>
              </a:rPr>
              <a:t>.</a:t>
            </a:r>
          </a:p>
          <a:p>
            <a:pPr marL="0" indent="0">
              <a:buNone/>
            </a:pPr>
            <a:endParaRPr lang="en-US" sz="2400" dirty="0">
              <a:latin typeface="Comic Sans MS" pitchFamily="66" charset="0"/>
            </a:endParaRPr>
          </a:p>
          <a:p>
            <a:pPr marL="0" indent="0">
              <a:buNone/>
            </a:pPr>
            <a:endParaRPr lang="en-US" sz="2400" dirty="0" smtClean="0">
              <a:latin typeface="Comic Sans MS" pitchFamily="66" charset="0"/>
            </a:endParaRPr>
          </a:p>
          <a:p>
            <a:pPr marL="0" indent="0">
              <a:buNone/>
            </a:pPr>
            <a:endParaRPr lang="en-US" sz="2400" dirty="0">
              <a:latin typeface="Comic Sans MS" pitchFamily="66" charset="0"/>
            </a:endParaRPr>
          </a:p>
          <a:p>
            <a:pPr marL="0" indent="0">
              <a:buNone/>
            </a:pPr>
            <a:endParaRPr lang="en-US" sz="2400" dirty="0" smtClean="0">
              <a:latin typeface="Comic Sans MS" pitchFamily="66" charset="0"/>
            </a:endParaRPr>
          </a:p>
          <a:p>
            <a:pPr marL="0" indent="0">
              <a:buNone/>
            </a:pPr>
            <a:endParaRPr lang="en-US" sz="2400" dirty="0">
              <a:latin typeface="Comic Sans MS" pitchFamily="66" charset="0"/>
            </a:endParaRPr>
          </a:p>
          <a:p>
            <a:pPr marL="0" indent="0">
              <a:buNone/>
            </a:pPr>
            <a:endParaRPr lang="en-US" sz="2400" dirty="0" smtClean="0">
              <a:latin typeface="Comic Sans MS" pitchFamily="66" charset="0"/>
            </a:endParaRPr>
          </a:p>
          <a:p>
            <a:pPr>
              <a:buFont typeface="Wingdings" pitchFamily="2" charset="2"/>
              <a:buChar char="Ø"/>
            </a:pPr>
            <a:r>
              <a:rPr lang="en-IN" sz="2000" dirty="0">
                <a:solidFill>
                  <a:schemeClr val="bg1"/>
                </a:solidFill>
                <a:latin typeface="Comic Sans MS" pitchFamily="66" charset="0"/>
              </a:rPr>
              <a:t>The Injectable decorator is imported from the angular/core module.</a:t>
            </a:r>
          </a:p>
          <a:p>
            <a:pPr>
              <a:buFont typeface="Wingdings" pitchFamily="2" charset="2"/>
              <a:buChar char="Ø"/>
            </a:pPr>
            <a:r>
              <a:rPr lang="en-IN" sz="2000" dirty="0">
                <a:solidFill>
                  <a:schemeClr val="bg1"/>
                </a:solidFill>
                <a:latin typeface="Comic Sans MS" pitchFamily="66" charset="0"/>
              </a:rPr>
              <a:t>We are creating a class called appService that is decorated with the Injectable decorator.</a:t>
            </a:r>
          </a:p>
          <a:p>
            <a:pPr>
              <a:buFont typeface="Wingdings" pitchFamily="2" charset="2"/>
              <a:buChar char="Ø"/>
            </a:pPr>
            <a:r>
              <a:rPr lang="en-IN" sz="2000" dirty="0">
                <a:solidFill>
                  <a:schemeClr val="bg1"/>
                </a:solidFill>
                <a:latin typeface="Comic Sans MS" pitchFamily="66" charset="0"/>
              </a:rPr>
              <a:t>We are creating a simple function called getApp, which returns a simple string called �Hello world�.</a:t>
            </a:r>
          </a:p>
          <a:p>
            <a:pPr marL="0" indent="0">
              <a:buNone/>
            </a:pPr>
            <a:endParaRPr lang="en-IN" sz="2400" dirty="0" smtClean="0">
              <a:latin typeface="Comic Sans MS" pitchFamily="66" charset="0"/>
            </a:endParaRPr>
          </a:p>
          <a:p>
            <a:pPr marL="0" indent="0">
              <a:buNone/>
            </a:pPr>
            <a:endParaRPr lang="en-IN" sz="2400" dirty="0">
              <a:solidFill>
                <a:schemeClr val="bg1"/>
              </a:solidFill>
              <a:latin typeface="Comic Sans MS" pitchFamily="66"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923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054923" y="37358"/>
            <a:ext cx="4859383" cy="461665"/>
          </a:xfrm>
          <a:prstGeom prst="rect">
            <a:avLst/>
          </a:prstGeom>
          <a:noFill/>
        </p:spPr>
        <p:txBody>
          <a:bodyPr wrap="square" rtlCol="0">
            <a:spAutoFit/>
          </a:bodyPr>
          <a:lstStyle/>
          <a:p>
            <a:r>
              <a:rPr lang="en-IN" sz="2400" b="1" i="0" u="none" dirty="0" smtClean="0">
                <a:latin typeface="Comic Sans MS" pitchFamily="66" charset="0"/>
              </a:rPr>
              <a:t>SERVICES</a:t>
            </a:r>
            <a:endParaRPr lang="en-IN" sz="2400" b="1" i="0" u="none" dirty="0">
              <a:latin typeface="Comic Sans MS" pitchFamily="66" charset="0"/>
            </a:endParaRPr>
          </a:p>
        </p:txBody>
      </p:sp>
    </p:spTree>
    <p:extLst>
      <p:ext uri="{BB962C8B-B14F-4D97-AF65-F5344CB8AC3E}">
        <p14:creationId xmlns:p14="http://schemas.microsoft.com/office/powerpoint/2010/main" val="40232024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606733" y="1345475"/>
            <a:ext cx="9014098" cy="4571999"/>
          </a:xfrm>
        </p:spPr>
        <p:style>
          <a:lnRef idx="0">
            <a:scrgbClr r="0" g="0" b="0"/>
          </a:lnRef>
          <a:fillRef idx="1003">
            <a:schemeClr val="lt2"/>
          </a:fillRef>
          <a:effectRef idx="0">
            <a:scrgbClr r="0" g="0" b="0"/>
          </a:effectRef>
          <a:fontRef idx="major"/>
        </p:style>
        <p:txBody>
          <a:bodyPr/>
          <a:lstStyle/>
          <a:p>
            <a:r>
              <a:rPr lang="en-IN" sz="2000" dirty="0"/>
              <a:t>import </a:t>
            </a:r>
            <a:r>
              <a:rPr lang="en-IN" sz="2000" dirty="0" smtClean="0"/>
              <a:t>{</a:t>
            </a:r>
            <a:br>
              <a:rPr lang="en-IN" sz="2000" dirty="0" smtClean="0"/>
            </a:br>
            <a:r>
              <a:rPr lang="en-IN" sz="2000" dirty="0" smtClean="0"/>
              <a:t> </a:t>
            </a:r>
            <a:r>
              <a:rPr lang="en-IN" sz="2000" dirty="0"/>
              <a:t>Component } from '@angular/core</a:t>
            </a:r>
            <a:r>
              <a:rPr lang="en-IN" sz="2000" dirty="0" smtClean="0"/>
              <a:t>';</a:t>
            </a:r>
            <a:br>
              <a:rPr lang="en-IN" sz="2000" dirty="0" smtClean="0"/>
            </a:br>
            <a:r>
              <a:rPr lang="en-IN" sz="2000" dirty="0" smtClean="0"/>
              <a:t> </a:t>
            </a:r>
            <a:r>
              <a:rPr lang="en-IN" sz="2000" dirty="0"/>
              <a:t>import </a:t>
            </a:r>
            <a:r>
              <a:rPr lang="en-IN" sz="2000" dirty="0" smtClean="0"/>
              <a:t>{</a:t>
            </a:r>
            <a:br>
              <a:rPr lang="en-IN" sz="2000" dirty="0" smtClean="0"/>
            </a:br>
            <a:r>
              <a:rPr lang="en-IN" sz="2000" dirty="0" smtClean="0"/>
              <a:t> </a:t>
            </a:r>
            <a:r>
              <a:rPr lang="en-IN" sz="2000" dirty="0"/>
              <a:t>appService </a:t>
            </a:r>
            <a:r>
              <a:rPr lang="en-IN" sz="2000" dirty="0" smtClean="0"/>
              <a:t/>
            </a:r>
            <a:br>
              <a:rPr lang="en-IN" sz="2000" dirty="0" smtClean="0"/>
            </a:br>
            <a:r>
              <a:rPr lang="en-IN" sz="2000" dirty="0" smtClean="0"/>
              <a:t>} </a:t>
            </a:r>
            <a:r>
              <a:rPr lang="en-IN" sz="2000" dirty="0"/>
              <a:t>from './app.service'; </a:t>
            </a:r>
            <a:r>
              <a:rPr lang="en-IN" sz="2000" dirty="0" smtClean="0"/>
              <a:t/>
            </a:r>
            <a:br>
              <a:rPr lang="en-IN" sz="2000" dirty="0" smtClean="0"/>
            </a:br>
            <a:r>
              <a:rPr lang="en-IN" sz="2000" dirty="0" smtClean="0"/>
              <a:t>@</a:t>
            </a:r>
            <a:r>
              <a:rPr lang="en-IN" sz="2000" dirty="0"/>
              <a:t>Component ({ selector: 'demo-app', </a:t>
            </a:r>
            <a:r>
              <a:rPr lang="en-IN" sz="2000" dirty="0" smtClean="0"/>
              <a:t/>
            </a:r>
            <a:br>
              <a:rPr lang="en-IN" sz="2000" dirty="0" smtClean="0"/>
            </a:br>
            <a:r>
              <a:rPr lang="en-IN" sz="2000" dirty="0" smtClean="0"/>
              <a:t>template</a:t>
            </a:r>
            <a:r>
              <a:rPr lang="en-IN" sz="2000" dirty="0"/>
              <a:t>: '&lt;div&gt;{{value}}&lt;/div&gt;', </a:t>
            </a:r>
            <a:r>
              <a:rPr lang="en-IN" sz="2000" dirty="0" smtClean="0"/>
              <a:t/>
            </a:r>
            <a:br>
              <a:rPr lang="en-IN" sz="2000" dirty="0" smtClean="0"/>
            </a:br>
            <a:r>
              <a:rPr lang="en-IN" sz="2000" dirty="0" smtClean="0"/>
              <a:t>providers</a:t>
            </a:r>
            <a:r>
              <a:rPr lang="en-IN" sz="2000" dirty="0"/>
              <a:t>: [appService] }) </a:t>
            </a:r>
            <a:r>
              <a:rPr lang="en-IN" sz="2000" dirty="0" smtClean="0"/>
              <a:t/>
            </a:r>
            <a:br>
              <a:rPr lang="en-IN" sz="2000" dirty="0" smtClean="0"/>
            </a:br>
            <a:r>
              <a:rPr lang="en-IN" sz="2000" dirty="0" smtClean="0"/>
              <a:t>export </a:t>
            </a:r>
            <a:r>
              <a:rPr lang="en-IN" sz="2000" dirty="0"/>
              <a:t>class AppComponent </a:t>
            </a:r>
            <a:r>
              <a:rPr lang="en-IN" sz="2000" dirty="0" smtClean="0"/>
              <a:t/>
            </a:r>
            <a:br>
              <a:rPr lang="en-IN" sz="2000" dirty="0" smtClean="0"/>
            </a:br>
            <a:r>
              <a:rPr lang="en-IN" sz="2000" dirty="0" smtClean="0"/>
              <a:t>{ </a:t>
            </a:r>
            <a:r>
              <a:rPr lang="en-IN" sz="2000" dirty="0"/>
              <a:t>value: string = ""; </a:t>
            </a:r>
            <a:r>
              <a:rPr lang="en-IN" sz="2000" dirty="0" smtClean="0"/>
              <a:t/>
            </a:r>
            <a:br>
              <a:rPr lang="en-IN" sz="2000" dirty="0" smtClean="0"/>
            </a:br>
            <a:r>
              <a:rPr lang="en-IN" sz="2000" dirty="0" smtClean="0"/>
              <a:t>constructor(private </a:t>
            </a:r>
            <a:r>
              <a:rPr lang="en-IN" sz="2000" dirty="0"/>
              <a:t>_appService: appService) { } </a:t>
            </a:r>
            <a:r>
              <a:rPr lang="en-IN" sz="2000" dirty="0" smtClean="0"/>
              <a:t/>
            </a:r>
            <a:br>
              <a:rPr lang="en-IN" sz="2000" dirty="0" smtClean="0"/>
            </a:br>
            <a:r>
              <a:rPr lang="en-IN" sz="2000" dirty="0" smtClean="0"/>
              <a:t>ngOnInit</a:t>
            </a:r>
            <a:r>
              <a:rPr lang="en-IN" sz="2000" dirty="0"/>
              <a:t>(): void { </a:t>
            </a:r>
            <a:r>
              <a:rPr lang="en-IN" sz="2000" dirty="0" smtClean="0"/>
              <a:t/>
            </a:r>
            <a:br>
              <a:rPr lang="en-IN" sz="2000" dirty="0" smtClean="0"/>
            </a:br>
            <a:r>
              <a:rPr lang="en-IN" sz="2000" dirty="0" smtClean="0"/>
              <a:t>this.value </a:t>
            </a:r>
            <a:r>
              <a:rPr lang="en-IN" sz="2000" dirty="0"/>
              <a:t>= this._appService.getApp(); </a:t>
            </a:r>
            <a:r>
              <a:rPr lang="en-IN" sz="2000" dirty="0" smtClean="0"/>
              <a:t/>
            </a:r>
            <a:br>
              <a:rPr lang="en-IN" sz="2000" dirty="0" smtClean="0"/>
            </a:br>
            <a:r>
              <a:rPr lang="en-IN" sz="2000" dirty="0" smtClean="0"/>
              <a:t>}</a:t>
            </a:r>
            <a:br>
              <a:rPr lang="en-IN" sz="2000" dirty="0" smtClean="0"/>
            </a:br>
            <a:r>
              <a:rPr lang="en-IN" sz="2000" dirty="0" smtClean="0"/>
              <a:t> </a:t>
            </a:r>
            <a:r>
              <a:rPr lang="en-IN" sz="2000" dirty="0"/>
              <a:t>}</a:t>
            </a:r>
            <a:endParaRPr lang="en-IN" sz="2000" dirty="0">
              <a:latin typeface="Comic Sans MS" pitchFamily="66" charset="0"/>
            </a:endParaRPr>
          </a:p>
        </p:txBody>
      </p:sp>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29</a:t>
            </a:fld>
            <a:endParaRPr lang="en-US" dirty="0"/>
          </a:p>
        </p:txBody>
      </p:sp>
      <p:sp>
        <p:nvSpPr>
          <p:cNvPr id="8" name="Content Placeholder 7"/>
          <p:cNvSpPr>
            <a:spLocks noGrp="1"/>
          </p:cNvSpPr>
          <p:nvPr>
            <p:ph sz="half" idx="4294967295"/>
          </p:nvPr>
        </p:nvSpPr>
        <p:spPr>
          <a:xfrm>
            <a:off x="169863" y="566738"/>
            <a:ext cx="12022137" cy="661171"/>
          </a:xfrm>
        </p:spPr>
        <p:txBody>
          <a:bodyPr/>
          <a:lstStyle/>
          <a:p>
            <a:pPr marL="0" indent="0">
              <a:buNone/>
            </a:pPr>
            <a:r>
              <a:rPr lang="en-IN" sz="2400" b="1" dirty="0"/>
              <a:t>Step 3</a:t>
            </a:r>
            <a:r>
              <a:rPr lang="en-IN" sz="2400" dirty="0"/>
              <a:t> − </a:t>
            </a:r>
            <a:r>
              <a:rPr lang="en-IN" sz="2400" dirty="0">
                <a:solidFill>
                  <a:schemeClr val="bg1"/>
                </a:solidFill>
                <a:latin typeface="Comic Sans MS" pitchFamily="66" charset="0"/>
              </a:rPr>
              <a:t>In the app.component.ts file, place the following code</a:t>
            </a:r>
            <a:r>
              <a:rPr lang="en-IN" sz="2400" dirty="0"/>
              <a:t>.</a:t>
            </a:r>
            <a:endParaRPr lang="en-IN" sz="2400" dirty="0">
              <a:solidFill>
                <a:schemeClr val="bg1"/>
              </a:solidFill>
              <a:latin typeface="Comic Sans MS" pitchFamily="66"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051040" y="104502"/>
            <a:ext cx="4859383" cy="461665"/>
          </a:xfrm>
          <a:prstGeom prst="rect">
            <a:avLst/>
          </a:prstGeom>
          <a:noFill/>
        </p:spPr>
        <p:txBody>
          <a:bodyPr wrap="square" rtlCol="0">
            <a:spAutoFit/>
          </a:bodyPr>
          <a:lstStyle/>
          <a:p>
            <a:r>
              <a:rPr lang="en-IN" sz="2400" b="1" i="0" u="none" dirty="0" smtClean="0">
                <a:latin typeface="Comic Sans MS" pitchFamily="66" charset="0"/>
              </a:rPr>
              <a:t>SERVICES</a:t>
            </a:r>
            <a:endParaRPr lang="en-IN" sz="2400" b="1" i="0" u="none" dirty="0">
              <a:latin typeface="Comic Sans MS" pitchFamily="66" charset="0"/>
            </a:endParaRPr>
          </a:p>
        </p:txBody>
      </p:sp>
    </p:spTree>
    <p:extLst>
      <p:ext uri="{BB962C8B-B14F-4D97-AF65-F5344CB8AC3E}">
        <p14:creationId xmlns:p14="http://schemas.microsoft.com/office/powerpoint/2010/main" val="483940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42081" y="306152"/>
            <a:ext cx="10972800" cy="4530643"/>
          </a:xfrm>
        </p:spPr>
        <p:txBody>
          <a:bodyPr/>
          <a:lstStyle/>
          <a:p>
            <a:pPr marL="0" indent="0">
              <a:buNone/>
            </a:pPr>
            <a:endParaRPr lang="en-US" sz="1400" dirty="0">
              <a:ln>
                <a:solidFill>
                  <a:schemeClr val="tx2"/>
                </a:solidFill>
              </a:ln>
              <a:solidFill>
                <a:schemeClr val="accent1"/>
              </a:solidFill>
              <a:latin typeface="Comic Sans MS" pitchFamily="66" charset="0"/>
              <a:cs typeface="Aharoni" pitchFamily="2" charset="-79"/>
            </a:endParaRPr>
          </a:p>
          <a:p>
            <a:pPr>
              <a:buFont typeface="Wingdings" pitchFamily="2" charset="2"/>
              <a:buChar char="ü"/>
            </a:pPr>
            <a:r>
              <a:rPr lang="en-US" sz="1400" dirty="0">
                <a:solidFill>
                  <a:schemeClr val="accent1"/>
                </a:solidFill>
                <a:latin typeface="Comic Sans MS" pitchFamily="66" charset="0"/>
                <a:cs typeface="Aharoni" pitchFamily="2" charset="-79"/>
              </a:rPr>
              <a:t>INTRODUCTION</a:t>
            </a:r>
          </a:p>
          <a:p>
            <a:pPr>
              <a:buFont typeface="Wingdings" pitchFamily="2" charset="2"/>
              <a:buChar char="ü"/>
            </a:pPr>
            <a:r>
              <a:rPr lang="en-US" sz="1400" dirty="0" smtClean="0">
                <a:solidFill>
                  <a:schemeClr val="accent1"/>
                </a:solidFill>
                <a:latin typeface="Comic Sans MS" pitchFamily="66" charset="0"/>
                <a:cs typeface="Aharoni" pitchFamily="2" charset="-79"/>
              </a:rPr>
              <a:t>HISTORY</a:t>
            </a:r>
            <a:endParaRPr lang="en-US" sz="1400" dirty="0">
              <a:solidFill>
                <a:schemeClr val="accent1"/>
              </a:solidFill>
              <a:latin typeface="Comic Sans MS" pitchFamily="66" charset="0"/>
              <a:cs typeface="Aharoni" pitchFamily="2" charset="-79"/>
            </a:endParaRPr>
          </a:p>
          <a:p>
            <a:pPr>
              <a:buFont typeface="Wingdings" pitchFamily="2" charset="2"/>
              <a:buChar char="ü"/>
            </a:pPr>
            <a:r>
              <a:rPr lang="en-US" sz="1400" dirty="0" smtClean="0">
                <a:solidFill>
                  <a:schemeClr val="accent1"/>
                </a:solidFill>
                <a:latin typeface="Comic Sans MS" pitchFamily="66" charset="0"/>
                <a:cs typeface="Aharoni" pitchFamily="2" charset="-79"/>
              </a:rPr>
              <a:t>WHY ANGULAR</a:t>
            </a:r>
          </a:p>
          <a:p>
            <a:pPr>
              <a:buFont typeface="Wingdings" pitchFamily="2" charset="2"/>
              <a:buChar char="ü"/>
            </a:pPr>
            <a:r>
              <a:rPr lang="en-US" sz="1400" dirty="0" smtClean="0">
                <a:solidFill>
                  <a:schemeClr val="accent1"/>
                </a:solidFill>
                <a:latin typeface="Comic Sans MS" pitchFamily="66" charset="0"/>
                <a:cs typeface="Aharoni" pitchFamily="2" charset="-79"/>
              </a:rPr>
              <a:t>GETTING STARTED</a:t>
            </a:r>
          </a:p>
          <a:p>
            <a:pPr>
              <a:buFont typeface="Wingdings" pitchFamily="2" charset="2"/>
              <a:buChar char="ü"/>
            </a:pPr>
            <a:r>
              <a:rPr lang="en-US" sz="1400" dirty="0" smtClean="0">
                <a:solidFill>
                  <a:schemeClr val="accent1"/>
                </a:solidFill>
                <a:latin typeface="Comic Sans MS" pitchFamily="66" charset="0"/>
                <a:cs typeface="Aharoni" pitchFamily="2" charset="-79"/>
              </a:rPr>
              <a:t>ARCHITECTURAL PATTERN</a:t>
            </a:r>
          </a:p>
          <a:p>
            <a:pPr>
              <a:buFont typeface="Wingdings" pitchFamily="2" charset="2"/>
              <a:buChar char="ü"/>
            </a:pPr>
            <a:r>
              <a:rPr lang="en-US" sz="1400" dirty="0">
                <a:solidFill>
                  <a:schemeClr val="accent1"/>
                </a:solidFill>
                <a:latin typeface="Comic Sans MS" pitchFamily="66" charset="0"/>
                <a:cs typeface="Aharoni" pitchFamily="2" charset="-79"/>
              </a:rPr>
              <a:t>ARCHITECTURAL </a:t>
            </a:r>
            <a:r>
              <a:rPr lang="en-US" sz="1400" dirty="0" smtClean="0">
                <a:solidFill>
                  <a:schemeClr val="accent1"/>
                </a:solidFill>
                <a:latin typeface="Comic Sans MS" pitchFamily="66" charset="0"/>
                <a:cs typeface="Aharoni" pitchFamily="2" charset="-79"/>
              </a:rPr>
              <a:t>PATTERN-MVC</a:t>
            </a:r>
          </a:p>
          <a:p>
            <a:pPr>
              <a:buFont typeface="Wingdings" pitchFamily="2" charset="2"/>
              <a:buChar char="ü"/>
            </a:pPr>
            <a:r>
              <a:rPr lang="en-US" sz="1400" dirty="0" smtClean="0">
                <a:solidFill>
                  <a:schemeClr val="accent1"/>
                </a:solidFill>
                <a:latin typeface="Comic Sans MS" pitchFamily="66" charset="0"/>
                <a:cs typeface="Aharoni" pitchFamily="2" charset="-79"/>
              </a:rPr>
              <a:t>TYPESCRIPT</a:t>
            </a:r>
          </a:p>
          <a:p>
            <a:pPr>
              <a:buFont typeface="Wingdings" pitchFamily="2" charset="2"/>
              <a:buChar char="ü"/>
            </a:pPr>
            <a:r>
              <a:rPr lang="en-US" sz="1400" dirty="0" smtClean="0">
                <a:solidFill>
                  <a:schemeClr val="accent1"/>
                </a:solidFill>
                <a:latin typeface="Comic Sans MS" pitchFamily="66" charset="0"/>
                <a:cs typeface="Aharoni" pitchFamily="2" charset="-79"/>
              </a:rPr>
              <a:t>MODULES</a:t>
            </a:r>
          </a:p>
          <a:p>
            <a:pPr>
              <a:buFont typeface="Wingdings" pitchFamily="2" charset="2"/>
              <a:buChar char="ü"/>
            </a:pPr>
            <a:r>
              <a:rPr lang="en-US" sz="1400" dirty="0" smtClean="0">
                <a:solidFill>
                  <a:schemeClr val="accent1"/>
                </a:solidFill>
                <a:latin typeface="Comic Sans MS" pitchFamily="66" charset="0"/>
                <a:cs typeface="Aharoni" pitchFamily="2" charset="-79"/>
              </a:rPr>
              <a:t>COMPONENTS</a:t>
            </a:r>
          </a:p>
          <a:p>
            <a:pPr>
              <a:buFont typeface="Wingdings" pitchFamily="2" charset="2"/>
              <a:buChar char="ü"/>
            </a:pPr>
            <a:r>
              <a:rPr lang="en-US" sz="1400" dirty="0" smtClean="0">
                <a:solidFill>
                  <a:schemeClr val="accent1"/>
                </a:solidFill>
                <a:latin typeface="Comic Sans MS" pitchFamily="66" charset="0"/>
                <a:cs typeface="Aharoni" pitchFamily="2" charset="-79"/>
              </a:rPr>
              <a:t>TEMPLATES</a:t>
            </a:r>
          </a:p>
          <a:p>
            <a:pPr>
              <a:buFont typeface="Wingdings" pitchFamily="2" charset="2"/>
              <a:buChar char="ü"/>
            </a:pPr>
            <a:r>
              <a:rPr lang="en-US" sz="1400" dirty="0" smtClean="0">
                <a:solidFill>
                  <a:schemeClr val="accent1"/>
                </a:solidFill>
                <a:latin typeface="Comic Sans MS" pitchFamily="66" charset="0"/>
                <a:cs typeface="Aharoni" pitchFamily="2" charset="-79"/>
              </a:rPr>
              <a:t>METADATA</a:t>
            </a:r>
          </a:p>
          <a:p>
            <a:pPr>
              <a:buFont typeface="Wingdings" pitchFamily="2" charset="2"/>
              <a:buChar char="ü"/>
            </a:pPr>
            <a:r>
              <a:rPr lang="en-US" sz="1400" dirty="0" smtClean="0">
                <a:solidFill>
                  <a:schemeClr val="accent1"/>
                </a:solidFill>
                <a:latin typeface="Comic Sans MS" pitchFamily="66" charset="0"/>
                <a:cs typeface="Aharoni" pitchFamily="2" charset="-79"/>
              </a:rPr>
              <a:t>SERVICES</a:t>
            </a:r>
          </a:p>
          <a:p>
            <a:pPr>
              <a:buFont typeface="Wingdings" pitchFamily="2" charset="2"/>
              <a:buChar char="ü"/>
            </a:pPr>
            <a:r>
              <a:rPr lang="en-US" sz="1400" dirty="0" smtClean="0">
                <a:solidFill>
                  <a:schemeClr val="accent1"/>
                </a:solidFill>
                <a:latin typeface="Comic Sans MS" pitchFamily="66" charset="0"/>
                <a:cs typeface="Aharoni" pitchFamily="2" charset="-79"/>
              </a:rPr>
              <a:t>ROUTES</a:t>
            </a:r>
          </a:p>
          <a:p>
            <a:pPr>
              <a:buFont typeface="Wingdings" pitchFamily="2" charset="2"/>
              <a:buChar char="ü"/>
            </a:pPr>
            <a:r>
              <a:rPr lang="en-US" sz="1400" dirty="0">
                <a:solidFill>
                  <a:schemeClr val="accent1"/>
                </a:solidFill>
                <a:latin typeface="Comic Sans MS" pitchFamily="66" charset="0"/>
                <a:cs typeface="Aharoni" pitchFamily="2" charset="-79"/>
              </a:rPr>
              <a:t>DIRECTIVES OF ANGULARJS</a:t>
            </a:r>
            <a:endParaRPr lang="en-US" sz="1400" dirty="0">
              <a:solidFill>
                <a:schemeClr val="bg1">
                  <a:lumMod val="95000"/>
                </a:schemeClr>
              </a:solidFill>
              <a:latin typeface="Comic Sans MS" pitchFamily="66" charset="0"/>
            </a:endParaRPr>
          </a:p>
          <a:p>
            <a:pPr>
              <a:buFont typeface="Wingdings" pitchFamily="2" charset="2"/>
              <a:buChar char="ü"/>
            </a:pPr>
            <a:r>
              <a:rPr lang="en-US" sz="1400" dirty="0" smtClean="0">
                <a:solidFill>
                  <a:schemeClr val="accent1"/>
                </a:solidFill>
                <a:latin typeface="Comic Sans MS" pitchFamily="66" charset="0"/>
                <a:cs typeface="Aharoni" pitchFamily="2" charset="-79"/>
              </a:rPr>
              <a:t>1</a:t>
            </a:r>
            <a:r>
              <a:rPr lang="en-US" sz="1400" baseline="30000" dirty="0" smtClean="0">
                <a:solidFill>
                  <a:schemeClr val="accent1"/>
                </a:solidFill>
                <a:latin typeface="Comic Sans MS" pitchFamily="66" charset="0"/>
                <a:cs typeface="Aharoni" pitchFamily="2" charset="-79"/>
              </a:rPr>
              <a:t>ST</a:t>
            </a:r>
            <a:r>
              <a:rPr lang="en-US" sz="1400" dirty="0" smtClean="0">
                <a:solidFill>
                  <a:schemeClr val="accent1"/>
                </a:solidFill>
                <a:latin typeface="Comic Sans MS" pitchFamily="66" charset="0"/>
                <a:cs typeface="Aharoni" pitchFamily="2" charset="-79"/>
              </a:rPr>
              <a:t> APP</a:t>
            </a:r>
          </a:p>
          <a:p>
            <a:pPr>
              <a:buFont typeface="Wingdings" pitchFamily="2" charset="2"/>
              <a:buChar char="ü"/>
            </a:pPr>
            <a:r>
              <a:rPr lang="en-US" sz="1400" dirty="0" smtClean="0">
                <a:solidFill>
                  <a:schemeClr val="accent1"/>
                </a:solidFill>
                <a:latin typeface="Comic Sans MS" pitchFamily="66" charset="0"/>
                <a:cs typeface="Aharoni" pitchFamily="2" charset="-79"/>
              </a:rPr>
              <a:t>WHAT YOULL NEED</a:t>
            </a:r>
          </a:p>
          <a:p>
            <a:pPr>
              <a:buFont typeface="Wingdings" pitchFamily="2" charset="2"/>
              <a:buChar char="ü"/>
            </a:pPr>
            <a:r>
              <a:rPr lang="en-US" sz="1400" dirty="0" smtClean="0">
                <a:solidFill>
                  <a:schemeClr val="accent1"/>
                </a:solidFill>
                <a:latin typeface="Comic Sans MS" pitchFamily="66" charset="0"/>
                <a:cs typeface="Aharoni" pitchFamily="2" charset="-79"/>
              </a:rPr>
              <a:t>PACKAGE.SON FILE</a:t>
            </a:r>
          </a:p>
          <a:p>
            <a:pPr>
              <a:buFont typeface="Wingdings" pitchFamily="2" charset="2"/>
              <a:buChar char="ü"/>
            </a:pPr>
            <a:r>
              <a:rPr lang="en-US" sz="1400" dirty="0" smtClean="0">
                <a:solidFill>
                  <a:schemeClr val="accent1"/>
                </a:solidFill>
                <a:latin typeface="Comic Sans MS" pitchFamily="66" charset="0"/>
                <a:cs typeface="Aharoni" pitchFamily="2" charset="-79"/>
              </a:rPr>
              <a:t>SAMPLE POJECT OVERVIEW</a:t>
            </a:r>
          </a:p>
          <a:p>
            <a:pPr>
              <a:buFont typeface="Wingdings" pitchFamily="2" charset="2"/>
              <a:buChar char="ü"/>
            </a:pPr>
            <a:r>
              <a:rPr lang="en-US" sz="1400" dirty="0">
                <a:solidFill>
                  <a:schemeClr val="bg1">
                    <a:lumMod val="95000"/>
                  </a:schemeClr>
                </a:solidFill>
                <a:latin typeface="Comic Sans MS" pitchFamily="66" charset="0"/>
              </a:rPr>
              <a:t>ANGULAR APP </a:t>
            </a:r>
            <a:endParaRPr lang="en-US" sz="1400" dirty="0" smtClean="0">
              <a:solidFill>
                <a:schemeClr val="bg1">
                  <a:lumMod val="95000"/>
                </a:schemeClr>
              </a:solidFill>
              <a:latin typeface="Comic Sans MS" pitchFamily="66" charset="0"/>
            </a:endParaRPr>
          </a:p>
          <a:p>
            <a:pPr>
              <a:buFont typeface="Wingdings" pitchFamily="2" charset="2"/>
              <a:buChar char="ü"/>
            </a:pPr>
            <a:r>
              <a:rPr lang="en-US" sz="1400" dirty="0" smtClean="0">
                <a:solidFill>
                  <a:schemeClr val="bg1">
                    <a:lumMod val="95000"/>
                  </a:schemeClr>
                </a:solidFill>
                <a:latin typeface="Comic Sans MS" pitchFamily="66" charset="0"/>
              </a:rPr>
              <a:t>FOLDER STRUCTURE</a:t>
            </a:r>
          </a:p>
          <a:p>
            <a:pPr>
              <a:buFont typeface="Wingdings" pitchFamily="2" charset="2"/>
              <a:buChar char="ü"/>
            </a:pPr>
            <a:r>
              <a:rPr lang="en-US" sz="1400" dirty="0" smtClean="0">
                <a:solidFill>
                  <a:schemeClr val="bg1">
                    <a:lumMod val="95000"/>
                  </a:schemeClr>
                </a:solidFill>
                <a:latin typeface="Comic Sans MS" pitchFamily="66" charset="0"/>
              </a:rPr>
              <a:t>ADVANTAGES</a:t>
            </a:r>
          </a:p>
          <a:p>
            <a:pPr>
              <a:buFont typeface="Wingdings" pitchFamily="2" charset="2"/>
              <a:buChar char="ü"/>
            </a:pPr>
            <a:endParaRPr lang="en-US" sz="1400" dirty="0" smtClean="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marL="0" indent="0">
              <a:buNone/>
            </a:pPr>
            <a:endParaRPr lang="en-US" sz="1400" dirty="0">
              <a:solidFill>
                <a:schemeClr val="accent1"/>
              </a:solidFill>
              <a:latin typeface="Comic Sans MS" pitchFamily="66" charset="0"/>
              <a:cs typeface="Aharoni" pitchFamily="2" charset="-79"/>
            </a:endParaRPr>
          </a:p>
          <a:p>
            <a:pPr>
              <a:buFont typeface="Courier New" panose="02070309020205020404" pitchFamily="49" charset="0"/>
              <a:buChar char="o"/>
            </a:pPr>
            <a:endParaRPr lang="en-US" sz="1400" dirty="0">
              <a:solidFill>
                <a:schemeClr val="accent1"/>
              </a:solidFill>
              <a:latin typeface="Comic Sans MS" pitchFamily="66" charset="0"/>
              <a:cs typeface="Aharoni" pitchFamily="2" charset="-79"/>
            </a:endParaRPr>
          </a:p>
        </p:txBody>
      </p:sp>
      <p:sp>
        <p:nvSpPr>
          <p:cNvPr id="2" name="Date Placeholder 1"/>
          <p:cNvSpPr>
            <a:spLocks noGrp="1"/>
          </p:cNvSpPr>
          <p:nvPr>
            <p:ph type="dt" sz="half" idx="10"/>
          </p:nvPr>
        </p:nvSpPr>
        <p:spPr>
          <a:xfrm>
            <a:off x="570411" y="6352720"/>
            <a:ext cx="2844800" cy="476250"/>
          </a:xfrm>
        </p:spPr>
        <p:txBody>
          <a:bodyPr/>
          <a:lstStyle/>
          <a:p>
            <a:fld id="{FB8850AC-8E0B-4EBE-B0DD-FD302A4463C9}" type="datetime1">
              <a:rPr lang="en-US" smtClean="0"/>
              <a:t>12/14/2017</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solidFill>
                  <a:schemeClr val="accent2">
                    <a:lumMod val="60000"/>
                    <a:lumOff val="40000"/>
                  </a:schemeClr>
                </a:solidFill>
                <a:latin typeface="Comic Sans MS" panose="030F0702030302020204" pitchFamily="66" charset="0"/>
              </a:rPr>
              <a:t>3</a:t>
            </a:fld>
            <a:endParaRPr lang="en-US" dirty="0">
              <a:solidFill>
                <a:schemeClr val="accent2">
                  <a:lumMod val="60000"/>
                  <a:lumOff val="40000"/>
                </a:schemeClr>
              </a:solidFill>
              <a:latin typeface="Comic Sans MS" panose="030F0702030302020204" pitchFamily="66" charset="0"/>
            </a:endParaRPr>
          </a:p>
        </p:txBody>
      </p:sp>
      <p:pic>
        <p:nvPicPr>
          <p:cNvPr id="2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71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9588137" y="52249"/>
            <a:ext cx="2024743"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rPr>
              <a:t>CONTENTS</a:t>
            </a:r>
            <a:endParaRPr lang="en-US" sz="2400" b="1" i="0" u="none" dirty="0">
              <a:solidFill>
                <a:schemeClr val="accent2">
                  <a:lumMod val="60000"/>
                  <a:lumOff val="40000"/>
                </a:schemeClr>
              </a:solidFill>
              <a:latin typeface="Comic Sans MS" pitchFamily="66"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44630">
            <a:off x="10232631" y="795100"/>
            <a:ext cx="1734719" cy="1608762"/>
          </a:xfrm>
          <a:prstGeom prst="rect">
            <a:avLst/>
          </a:prstGeom>
          <a:noFill/>
          <a:ln>
            <a:noFill/>
          </a:ln>
          <a:effectLst>
            <a:glow rad="139700">
              <a:schemeClr val="accent4">
                <a:satMod val="175000"/>
                <a:alpha val="40000"/>
              </a:schemeClr>
            </a:glow>
            <a:outerShdw blurRad="50800" dist="38100" dir="13500000" algn="br" rotWithShape="0">
              <a:prstClr val="black">
                <a:alpha val="40000"/>
              </a:prstClr>
            </a:outerShdw>
            <a:reflection blurRad="6350" stA="50000" endA="275" endPos="40000" dist="101600" dir="5400000" sy="-100000" algn="bl" rotWithShape="0"/>
          </a:effectLst>
          <a:scene3d>
            <a:camera prst="orthographicFront"/>
            <a:lightRig rig="threePt" dir="t"/>
          </a:scene3d>
          <a:sp3d>
            <a:bevelB prst="relaxedInse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2814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30</a:t>
            </a:fld>
            <a:endParaRPr lang="en-US" dirty="0"/>
          </a:p>
        </p:txBody>
      </p:sp>
      <p:sp>
        <p:nvSpPr>
          <p:cNvPr id="8" name="Content Placeholder 7"/>
          <p:cNvSpPr>
            <a:spLocks noGrp="1"/>
          </p:cNvSpPr>
          <p:nvPr>
            <p:ph sz="half" idx="4294967295"/>
          </p:nvPr>
        </p:nvSpPr>
        <p:spPr>
          <a:xfrm>
            <a:off x="169863" y="1295786"/>
            <a:ext cx="11717337" cy="661171"/>
          </a:xfrm>
        </p:spPr>
        <p:txBody>
          <a:bodyPr/>
          <a:lstStyle/>
          <a:p>
            <a:pPr marL="0" indent="0" algn="just">
              <a:buNone/>
            </a:pPr>
            <a:r>
              <a:rPr lang="en-IN" sz="2400" dirty="0" smtClean="0">
                <a:solidFill>
                  <a:schemeClr val="tx1">
                    <a:lumMod val="60000"/>
                    <a:lumOff val="40000"/>
                  </a:schemeClr>
                </a:solidFill>
                <a:latin typeface="Comic Sans MS" pitchFamily="66" charset="0"/>
              </a:rPr>
              <a:t>Routes</a:t>
            </a:r>
          </a:p>
          <a:p>
            <a:pPr marL="0" indent="0" algn="just">
              <a:buNone/>
            </a:pPr>
            <a:r>
              <a:rPr lang="en-IN" sz="2400" i="1" dirty="0" smtClean="0">
                <a:solidFill>
                  <a:schemeClr val="bg1"/>
                </a:solidFill>
                <a:latin typeface="Comic Sans MS" pitchFamily="66" charset="0"/>
              </a:rPr>
              <a:t>	Routes</a:t>
            </a:r>
            <a:r>
              <a:rPr lang="en-IN" sz="2400" dirty="0">
                <a:solidFill>
                  <a:schemeClr val="bg1"/>
                </a:solidFill>
                <a:latin typeface="Comic Sans MS" pitchFamily="66" charset="0"/>
              </a:rPr>
              <a:t> enable navigation from one view to the next as users perform application tasks. A route is equivalent to a mechanism used to control menus and submenus.</a:t>
            </a:r>
          </a:p>
          <a:p>
            <a:pPr marL="0" indent="0" algn="just">
              <a:buNone/>
            </a:pPr>
            <a:r>
              <a:rPr lang="en-IN" sz="2400" dirty="0" smtClean="0">
                <a:solidFill>
                  <a:schemeClr val="bg1"/>
                </a:solidFill>
                <a:latin typeface="Comic Sans MS" pitchFamily="66" charset="0"/>
              </a:rPr>
              <a:t>Now that you understand the benefits of SPAs and have a grasp on Angular concepts, it's time to get set up to work on the sample project.</a:t>
            </a:r>
          </a:p>
          <a:p>
            <a:pPr marL="0" indent="0" algn="just">
              <a:buNone/>
            </a:pPr>
            <a:endParaRPr lang="en-IN" sz="2400" dirty="0">
              <a:solidFill>
                <a:schemeClr val="bg1"/>
              </a:solidFill>
              <a:latin typeface="Comic Sans MS" pitchFamily="66"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10157724" y="26123"/>
            <a:ext cx="4859383" cy="461665"/>
          </a:xfrm>
          <a:prstGeom prst="rect">
            <a:avLst/>
          </a:prstGeom>
          <a:noFill/>
        </p:spPr>
        <p:txBody>
          <a:bodyPr wrap="square" rtlCol="0">
            <a:spAutoFit/>
          </a:bodyPr>
          <a:lstStyle/>
          <a:p>
            <a:pPr marL="0" indent="0" algn="just">
              <a:buNone/>
            </a:pPr>
            <a:r>
              <a:rPr lang="en-IN" sz="2400" b="1" i="0" u="none" dirty="0" smtClean="0">
                <a:solidFill>
                  <a:schemeClr val="tx1">
                    <a:lumMod val="60000"/>
                    <a:lumOff val="40000"/>
                  </a:schemeClr>
                </a:solidFill>
                <a:latin typeface="Comic Sans MS" pitchFamily="66" charset="0"/>
              </a:rPr>
              <a:t>ROUTES</a:t>
            </a:r>
            <a:endParaRPr lang="en-IN" sz="2400" b="1" i="0" u="none" dirty="0">
              <a:solidFill>
                <a:schemeClr val="tx1">
                  <a:lumMod val="60000"/>
                  <a:lumOff val="40000"/>
                </a:schemeClr>
              </a:solidFill>
              <a:latin typeface="Comic Sans MS" pitchFamily="66" charset="0"/>
            </a:endParaRPr>
          </a:p>
        </p:txBody>
      </p:sp>
    </p:spTree>
    <p:extLst>
      <p:ext uri="{BB962C8B-B14F-4D97-AF65-F5344CB8AC3E}">
        <p14:creationId xmlns:p14="http://schemas.microsoft.com/office/powerpoint/2010/main" val="2223967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9A47-D045-4640-9AE7-21C95C3F33F7}" type="datetime1">
              <a:rPr lang="en-US" smtClean="0">
                <a:solidFill>
                  <a:schemeClr val="accent6"/>
                </a:solidFill>
              </a:rPr>
              <a:t>12/14/2017</a:t>
            </a:fld>
            <a:endParaRPr lang="en-US" dirty="0">
              <a:solidFill>
                <a:schemeClr val="accent6"/>
              </a:solidFill>
            </a:endParaRPr>
          </a:p>
        </p:txBody>
      </p:sp>
      <p:sp>
        <p:nvSpPr>
          <p:cNvPr id="9" name="Slide Number Placeholder 10"/>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79B49D9A-BC28-411E-BC8D-A8A99E9AA683}" type="slidenum">
              <a:rPr lang="zh-TW" altLang="en-US">
                <a:solidFill>
                  <a:schemeClr val="accent6"/>
                </a:solidFill>
              </a:rPr>
              <a:pPr/>
              <a:t>31</a:t>
            </a:fld>
            <a:endParaRPr lang="en-US" altLang="zh-TW" dirty="0">
              <a:solidFill>
                <a:schemeClr val="accent6"/>
              </a:solidFill>
            </a:endParaRPr>
          </a:p>
        </p:txBody>
      </p:sp>
      <p:sp>
        <p:nvSpPr>
          <p:cNvPr id="5" name="Content Placeholder 2"/>
          <p:cNvSpPr>
            <a:spLocks noGrp="1"/>
          </p:cNvSpPr>
          <p:nvPr>
            <p:ph sz="half" idx="4294967295"/>
          </p:nvPr>
        </p:nvSpPr>
        <p:spPr>
          <a:xfrm>
            <a:off x="771031" y="572040"/>
            <a:ext cx="10720752" cy="4525963"/>
          </a:xfrm>
        </p:spPr>
        <p:txBody>
          <a:bodyPr/>
          <a:lstStyle/>
          <a:p>
            <a:pPr marL="0" indent="0">
              <a:buNone/>
            </a:pPr>
            <a:r>
              <a:rPr lang="en-US" altLang="zh-TW" sz="2400" b="1" dirty="0" smtClean="0">
                <a:solidFill>
                  <a:schemeClr val="tx1">
                    <a:lumMod val="60000"/>
                    <a:lumOff val="40000"/>
                  </a:schemeClr>
                </a:solidFill>
                <a:latin typeface="Comic Sans MS" pitchFamily="66" charset="0"/>
              </a:rPr>
              <a:t>Directives list</a:t>
            </a:r>
          </a:p>
          <a:p>
            <a:r>
              <a:rPr lang="en-IN" sz="2400" dirty="0">
                <a:solidFill>
                  <a:schemeClr val="bg1"/>
                </a:solidFill>
                <a:latin typeface="Comic Sans MS" pitchFamily="66" charset="0"/>
              </a:rPr>
              <a:t>ngif</a:t>
            </a:r>
          </a:p>
          <a:p>
            <a:r>
              <a:rPr lang="en-IN" sz="2400" dirty="0" smtClean="0">
                <a:solidFill>
                  <a:schemeClr val="bg1"/>
                </a:solidFill>
                <a:latin typeface="Comic Sans MS" pitchFamily="66" charset="0"/>
              </a:rPr>
              <a:t>ngFor</a:t>
            </a:r>
          </a:p>
          <a:p>
            <a:endParaRPr lang="en-IN" sz="2400" dirty="0" smtClean="0">
              <a:latin typeface="Comic Sans MS" pitchFamily="66" charset="0"/>
            </a:endParaRPr>
          </a:p>
          <a:p>
            <a:r>
              <a:rPr lang="en-IN" sz="2400" dirty="0" smtClean="0">
                <a:latin typeface="Comic Sans MS" pitchFamily="66" charset="0"/>
              </a:rPr>
              <a:t>ngIf</a:t>
            </a:r>
            <a:endParaRPr lang="en-IN" sz="2400" dirty="0">
              <a:latin typeface="Comic Sans MS" pitchFamily="66" charset="0"/>
            </a:endParaRPr>
          </a:p>
          <a:p>
            <a:pPr marL="0" indent="0">
              <a:buNone/>
            </a:pPr>
            <a:r>
              <a:rPr lang="en-IN" sz="2400" dirty="0">
                <a:solidFill>
                  <a:schemeClr val="bg1"/>
                </a:solidFill>
                <a:latin typeface="Comic Sans MS" pitchFamily="66" charset="0"/>
              </a:rPr>
              <a:t>The </a:t>
            </a:r>
            <a:r>
              <a:rPr lang="en-IN" sz="2400" b="1" dirty="0">
                <a:solidFill>
                  <a:schemeClr val="bg1"/>
                </a:solidFill>
                <a:latin typeface="Comic Sans MS" pitchFamily="66" charset="0"/>
              </a:rPr>
              <a:t>ngif</a:t>
            </a:r>
            <a:r>
              <a:rPr lang="en-IN" sz="2400" dirty="0">
                <a:solidFill>
                  <a:schemeClr val="bg1"/>
                </a:solidFill>
                <a:latin typeface="Comic Sans MS" pitchFamily="66" charset="0"/>
              </a:rPr>
              <a:t> element is used to add elements to the HTML code if it evaluates to true, else it will not add the elements to the HTML code.</a:t>
            </a:r>
          </a:p>
          <a:p>
            <a:pPr marL="0" indent="0">
              <a:buNone/>
            </a:pPr>
            <a:r>
              <a:rPr lang="en-IN" sz="2400" dirty="0">
                <a:solidFill>
                  <a:schemeClr val="tx1">
                    <a:lumMod val="60000"/>
                    <a:lumOff val="40000"/>
                  </a:schemeClr>
                </a:solidFill>
                <a:latin typeface="Comic Sans MS" pitchFamily="66" charset="0"/>
              </a:rPr>
              <a:t>Syntax</a:t>
            </a:r>
          </a:p>
          <a:p>
            <a:pPr marL="0" indent="0">
              <a:buNone/>
            </a:pPr>
            <a:r>
              <a:rPr lang="en-IN" sz="2400" dirty="0">
                <a:solidFill>
                  <a:schemeClr val="bg1"/>
                </a:solidFill>
                <a:latin typeface="Comic Sans MS" pitchFamily="66" charset="0"/>
              </a:rPr>
              <a:t>*ngIf = 'expression' </a:t>
            </a:r>
            <a:endParaRPr lang="en-IN" sz="2400" dirty="0" smtClean="0">
              <a:solidFill>
                <a:schemeClr val="bg1"/>
              </a:solidFill>
              <a:latin typeface="Comic Sans MS" pitchFamily="66" charset="0"/>
            </a:endParaRPr>
          </a:p>
          <a:p>
            <a:pPr marL="0" indent="0">
              <a:buNone/>
            </a:pPr>
            <a:r>
              <a:rPr lang="en-IN" sz="2400" dirty="0" smtClean="0">
                <a:solidFill>
                  <a:schemeClr val="bg1"/>
                </a:solidFill>
                <a:latin typeface="Comic Sans MS" pitchFamily="66" charset="0"/>
              </a:rPr>
              <a:t>If </a:t>
            </a:r>
            <a:r>
              <a:rPr lang="en-IN" sz="2400" dirty="0">
                <a:solidFill>
                  <a:schemeClr val="bg1"/>
                </a:solidFill>
                <a:latin typeface="Comic Sans MS" pitchFamily="66" charset="0"/>
              </a:rPr>
              <a:t>the expression evaluates to true then the corresponding gets added, else the elements are not added</a:t>
            </a:r>
            <a:r>
              <a:rPr lang="en-IN" sz="2400" dirty="0"/>
              <a:t>.</a:t>
            </a:r>
          </a:p>
          <a:p>
            <a:pPr marL="0" indent="0">
              <a:buNone/>
            </a:pPr>
            <a:endParaRPr lang="en-IN" sz="2400" dirty="0">
              <a:solidFill>
                <a:schemeClr val="bg1"/>
              </a:solidFill>
              <a:latin typeface="Comic Sans MS" pitchFamily="66" charset="0"/>
            </a:endParaRPr>
          </a:p>
          <a:p>
            <a:pPr marL="0" indent="0">
              <a:buNone/>
            </a:pP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endParaRPr lang="en-US" altLang="zh-TW" sz="2400" dirty="0" smtClean="0">
              <a:solidFill>
                <a:schemeClr val="accent1"/>
              </a:solidFill>
              <a:latin typeface="Comic Sans MS" pitchFamily="66" charset="0"/>
            </a:endParaRPr>
          </a:p>
          <a:p>
            <a:endParaRPr lang="zh-TW" altLang="en-US" sz="2400" dirty="0" smtClean="0">
              <a:solidFill>
                <a:schemeClr val="accent1"/>
              </a:solidFill>
              <a:latin typeface="Comic Sans MS" pitchFamily="66" charset="0"/>
            </a:endParaRPr>
          </a:p>
        </p:txBody>
      </p:sp>
      <p:pic>
        <p:nvPicPr>
          <p:cNvPr id="1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6832600" y="65312"/>
            <a:ext cx="509378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rPr>
              <a:t>DIRECTIVES OF ANGULAR JS</a:t>
            </a:r>
            <a:endParaRPr lang="en-US" sz="2400" b="1" i="0" u="none" dirty="0">
              <a:solidFill>
                <a:schemeClr val="accent2">
                  <a:lumMod val="60000"/>
                  <a:lumOff val="40000"/>
                </a:schemeClr>
              </a:solidFill>
              <a:latin typeface="Comic Sans MS" pitchFamily="66" charset="0"/>
            </a:endParaRPr>
          </a:p>
        </p:txBody>
      </p:sp>
    </p:spTree>
    <p:extLst>
      <p:ext uri="{BB962C8B-B14F-4D97-AF65-F5344CB8AC3E}">
        <p14:creationId xmlns:p14="http://schemas.microsoft.com/office/powerpoint/2010/main" val="3227577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9A47-D045-4640-9AE7-21C95C3F33F7}" type="datetime1">
              <a:rPr lang="en-US" smtClean="0">
                <a:solidFill>
                  <a:schemeClr val="accent6"/>
                </a:solidFill>
              </a:rPr>
              <a:t>12/14/2017</a:t>
            </a:fld>
            <a:endParaRPr lang="en-US" dirty="0">
              <a:solidFill>
                <a:schemeClr val="accent6"/>
              </a:solidFill>
            </a:endParaRPr>
          </a:p>
        </p:txBody>
      </p:sp>
      <p:sp>
        <p:nvSpPr>
          <p:cNvPr id="9" name="Slide Number Placeholder 10"/>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79B49D9A-BC28-411E-BC8D-A8A99E9AA683}" type="slidenum">
              <a:rPr lang="zh-TW" altLang="en-US">
                <a:solidFill>
                  <a:schemeClr val="accent6"/>
                </a:solidFill>
              </a:rPr>
              <a:pPr/>
              <a:t>32</a:t>
            </a:fld>
            <a:endParaRPr lang="en-US" altLang="zh-TW" dirty="0">
              <a:solidFill>
                <a:schemeClr val="accent6"/>
              </a:solidFill>
            </a:endParaRPr>
          </a:p>
        </p:txBody>
      </p:sp>
      <p:sp>
        <p:nvSpPr>
          <p:cNvPr id="5" name="Content Placeholder 2"/>
          <p:cNvSpPr>
            <a:spLocks noGrp="1"/>
          </p:cNvSpPr>
          <p:nvPr>
            <p:ph sz="half" idx="4294967295"/>
          </p:nvPr>
        </p:nvSpPr>
        <p:spPr>
          <a:xfrm>
            <a:off x="771031" y="572040"/>
            <a:ext cx="10720752" cy="4525963"/>
          </a:xfrm>
        </p:spPr>
        <p:txBody>
          <a:bodyPr/>
          <a:lstStyle/>
          <a:p>
            <a:pPr marL="0" indent="0">
              <a:buNone/>
            </a:pPr>
            <a:r>
              <a:rPr lang="en-IN" sz="2400" dirty="0" smtClean="0">
                <a:latin typeface="Comic Sans MS" pitchFamily="66" charset="0"/>
              </a:rPr>
              <a:t>ngIf</a:t>
            </a:r>
            <a:endParaRPr lang="en-IN" sz="2400" dirty="0">
              <a:latin typeface="Comic Sans MS" pitchFamily="66" charset="0"/>
            </a:endParaRPr>
          </a:p>
          <a:p>
            <a:pPr marL="0" indent="0">
              <a:buNone/>
            </a:pPr>
            <a:r>
              <a:rPr lang="en-IN" sz="2400" dirty="0" smtClean="0">
                <a:solidFill>
                  <a:schemeClr val="tx1">
                    <a:lumMod val="60000"/>
                    <a:lumOff val="40000"/>
                  </a:schemeClr>
                </a:solidFill>
                <a:latin typeface="Comic Sans MS" pitchFamily="66" charset="0"/>
              </a:rPr>
              <a:t>Example:</a:t>
            </a:r>
            <a:endParaRPr lang="en-IN" sz="2400" dirty="0">
              <a:solidFill>
                <a:schemeClr val="tx1">
                  <a:lumMod val="60000"/>
                  <a:lumOff val="40000"/>
                </a:schemeClr>
              </a:solidFill>
              <a:latin typeface="Comic Sans MS" pitchFamily="66" charset="0"/>
            </a:endParaRPr>
          </a:p>
          <a:p>
            <a:pPr marL="0" indent="0">
              <a:buNone/>
            </a:pPr>
            <a:r>
              <a:rPr lang="en-IN" sz="2400" b="1" dirty="0">
                <a:solidFill>
                  <a:schemeClr val="bg1"/>
                </a:solidFill>
                <a:latin typeface="Comic Sans MS" pitchFamily="66" charset="0"/>
              </a:rPr>
              <a:t>Step 1</a:t>
            </a:r>
            <a:r>
              <a:rPr lang="en-IN" sz="2400" dirty="0">
                <a:solidFill>
                  <a:schemeClr val="bg1"/>
                </a:solidFill>
                <a:latin typeface="Comic Sans MS" pitchFamily="66" charset="0"/>
              </a:rPr>
              <a:t> − First add a property to the class named appStatus. This will be of type Boolean. Let’s keep this value as true</a:t>
            </a:r>
            <a:r>
              <a:rPr lang="en-IN" sz="2400" dirty="0" smtClean="0">
                <a:solidFill>
                  <a:schemeClr val="bg1"/>
                </a:solidFill>
                <a:latin typeface="Comic Sans MS" pitchFamily="66" charset="0"/>
              </a:rPr>
              <a:t>.</a:t>
            </a:r>
          </a:p>
          <a:p>
            <a:pPr marL="0" indent="0">
              <a:buNone/>
            </a:pPr>
            <a:endParaRPr lang="en-IN" sz="2400" dirty="0">
              <a:solidFill>
                <a:schemeClr val="bg1"/>
              </a:solidFill>
              <a:latin typeface="Comic Sans MS" pitchFamily="66" charset="0"/>
            </a:endParaRPr>
          </a:p>
          <a:p>
            <a:pPr marL="0" indent="0">
              <a:buNone/>
            </a:pP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endParaRPr lang="en-US" altLang="zh-TW" sz="2400" dirty="0" smtClean="0">
              <a:solidFill>
                <a:schemeClr val="accent1"/>
              </a:solidFill>
              <a:latin typeface="Comic Sans MS" pitchFamily="66" charset="0"/>
            </a:endParaRPr>
          </a:p>
          <a:p>
            <a:endParaRPr lang="zh-TW" altLang="en-US" sz="2400" dirty="0" smtClean="0">
              <a:solidFill>
                <a:schemeClr val="accent1"/>
              </a:solidFill>
              <a:latin typeface="Comic Sans MS" pitchFamily="66" charset="0"/>
            </a:endParaRPr>
          </a:p>
        </p:txBody>
      </p:sp>
      <p:pic>
        <p:nvPicPr>
          <p:cNvPr id="1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6832600" y="65312"/>
            <a:ext cx="509378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rPr>
              <a:t>DIRECTIVES OF ANGULAR JS</a:t>
            </a:r>
            <a:endParaRPr lang="en-US" sz="2400" b="1" i="0" u="none" dirty="0">
              <a:solidFill>
                <a:schemeClr val="accent2">
                  <a:lumMod val="60000"/>
                  <a:lumOff val="40000"/>
                </a:schemeClr>
              </a:solidFill>
              <a:latin typeface="Comic Sans MS" pitchFamily="66" charset="0"/>
            </a:endParaRPr>
          </a:p>
        </p:txBody>
      </p:sp>
      <p:sp>
        <p:nvSpPr>
          <p:cNvPr id="3" name="Rectangle 2"/>
          <p:cNvSpPr/>
          <p:nvPr/>
        </p:nvSpPr>
        <p:spPr>
          <a:xfrm>
            <a:off x="3205909" y="2368627"/>
            <a:ext cx="5971142" cy="3657600"/>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i="0" u="none" dirty="0">
                <a:latin typeface="Comic Sans MS" pitchFamily="66" charset="0"/>
              </a:rPr>
              <a:t>import { Component } from '@angular/core'; @Component ({ </a:t>
            </a:r>
            <a:endParaRPr lang="en-IN" i="0" u="none" dirty="0" smtClean="0">
              <a:latin typeface="Comic Sans MS" pitchFamily="66" charset="0"/>
            </a:endParaRPr>
          </a:p>
          <a:p>
            <a:pPr algn="l"/>
            <a:r>
              <a:rPr lang="en-IN" i="0" u="none" dirty="0" smtClean="0">
                <a:latin typeface="Comic Sans MS" pitchFamily="66" charset="0"/>
              </a:rPr>
              <a:t>selector</a:t>
            </a:r>
            <a:r>
              <a:rPr lang="en-IN" i="0" u="none" dirty="0">
                <a:latin typeface="Comic Sans MS" pitchFamily="66" charset="0"/>
              </a:rPr>
              <a:t>: </a:t>
            </a:r>
            <a:r>
              <a:rPr lang="en-IN" i="0" u="none" dirty="0" smtClean="0">
                <a:latin typeface="Comic Sans MS" pitchFamily="66" charset="0"/>
              </a:rPr>
              <a:t>'my-app',</a:t>
            </a:r>
          </a:p>
          <a:p>
            <a:pPr algn="l"/>
            <a:r>
              <a:rPr lang="en-IN" i="0" u="none" dirty="0" smtClean="0">
                <a:latin typeface="Comic Sans MS" pitchFamily="66" charset="0"/>
              </a:rPr>
              <a:t>templateUrl: 'app/app.component.html' </a:t>
            </a:r>
          </a:p>
          <a:p>
            <a:pPr algn="l"/>
            <a:r>
              <a:rPr lang="en-IN" i="0" u="none" dirty="0" smtClean="0">
                <a:latin typeface="Comic Sans MS" pitchFamily="66" charset="0"/>
              </a:rPr>
              <a:t>})</a:t>
            </a:r>
          </a:p>
          <a:p>
            <a:pPr algn="l"/>
            <a:r>
              <a:rPr lang="en-IN" i="0" u="none" dirty="0" smtClean="0">
                <a:latin typeface="Comic Sans MS" pitchFamily="66" charset="0"/>
              </a:rPr>
              <a:t> export class AppComponent {</a:t>
            </a:r>
          </a:p>
          <a:p>
            <a:pPr algn="l"/>
            <a:r>
              <a:rPr lang="en-IN" i="0" u="none" dirty="0" smtClean="0">
                <a:latin typeface="Comic Sans MS" pitchFamily="66" charset="0"/>
              </a:rPr>
              <a:t> appTitle: string = 'Welcome'; </a:t>
            </a:r>
          </a:p>
          <a:p>
            <a:pPr algn="l"/>
            <a:r>
              <a:rPr lang="en-IN" i="0" u="none" dirty="0" smtClean="0">
                <a:latin typeface="Comic Sans MS" pitchFamily="66" charset="0"/>
              </a:rPr>
              <a:t>appStatus: boolean = true; </a:t>
            </a:r>
          </a:p>
          <a:p>
            <a:pPr algn="l"/>
            <a:r>
              <a:rPr lang="en-IN" i="0" u="none" dirty="0" smtClean="0">
                <a:latin typeface="Comic Sans MS" pitchFamily="66" charset="0"/>
              </a:rPr>
              <a:t>}</a:t>
            </a:r>
            <a:endParaRPr lang="en-IN" i="0" u="none" dirty="0">
              <a:latin typeface="Comic Sans MS" pitchFamily="66" charset="0"/>
            </a:endParaRPr>
          </a:p>
        </p:txBody>
      </p:sp>
    </p:spTree>
    <p:extLst>
      <p:ext uri="{BB962C8B-B14F-4D97-AF65-F5344CB8AC3E}">
        <p14:creationId xmlns:p14="http://schemas.microsoft.com/office/powerpoint/2010/main" val="2048493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9A47-D045-4640-9AE7-21C95C3F33F7}" type="datetime1">
              <a:rPr lang="en-US" smtClean="0">
                <a:solidFill>
                  <a:schemeClr val="accent6"/>
                </a:solidFill>
              </a:rPr>
              <a:t>12/14/2017</a:t>
            </a:fld>
            <a:endParaRPr lang="en-US" dirty="0">
              <a:solidFill>
                <a:schemeClr val="accent6"/>
              </a:solidFill>
            </a:endParaRPr>
          </a:p>
        </p:txBody>
      </p:sp>
      <p:sp>
        <p:nvSpPr>
          <p:cNvPr id="9" name="Slide Number Placeholder 10"/>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79B49D9A-BC28-411E-BC8D-A8A99E9AA683}" type="slidenum">
              <a:rPr lang="zh-TW" altLang="en-US">
                <a:solidFill>
                  <a:schemeClr val="accent6"/>
                </a:solidFill>
              </a:rPr>
              <a:pPr/>
              <a:t>33</a:t>
            </a:fld>
            <a:endParaRPr lang="en-US" altLang="zh-TW" dirty="0">
              <a:solidFill>
                <a:schemeClr val="accent6"/>
              </a:solidFill>
            </a:endParaRPr>
          </a:p>
        </p:txBody>
      </p:sp>
      <p:sp>
        <p:nvSpPr>
          <p:cNvPr id="5" name="Content Placeholder 2"/>
          <p:cNvSpPr>
            <a:spLocks noGrp="1"/>
          </p:cNvSpPr>
          <p:nvPr>
            <p:ph sz="half" idx="4294967295"/>
          </p:nvPr>
        </p:nvSpPr>
        <p:spPr>
          <a:xfrm>
            <a:off x="771031" y="572040"/>
            <a:ext cx="10720752" cy="4525963"/>
          </a:xfrm>
        </p:spPr>
        <p:txBody>
          <a:bodyPr/>
          <a:lstStyle/>
          <a:p>
            <a:pPr marL="0" indent="0">
              <a:buNone/>
            </a:pPr>
            <a:r>
              <a:rPr lang="en-IN" sz="2400" dirty="0" smtClean="0">
                <a:latin typeface="Comic Sans MS" pitchFamily="66" charset="0"/>
              </a:rPr>
              <a:t>ngIf</a:t>
            </a:r>
            <a:endParaRPr lang="en-IN" sz="2400" dirty="0">
              <a:latin typeface="Comic Sans MS" pitchFamily="66" charset="0"/>
            </a:endParaRPr>
          </a:p>
          <a:p>
            <a:pPr marL="0" indent="0">
              <a:buNone/>
            </a:pPr>
            <a:r>
              <a:rPr lang="en-IN" sz="2400" dirty="0" smtClean="0">
                <a:solidFill>
                  <a:schemeClr val="tx1">
                    <a:lumMod val="60000"/>
                    <a:lumOff val="40000"/>
                  </a:schemeClr>
                </a:solidFill>
                <a:latin typeface="Comic Sans MS" pitchFamily="66" charset="0"/>
              </a:rPr>
              <a:t>Example:</a:t>
            </a:r>
            <a:endParaRPr lang="en-IN" sz="2400" dirty="0">
              <a:solidFill>
                <a:schemeClr val="tx1">
                  <a:lumMod val="60000"/>
                  <a:lumOff val="40000"/>
                </a:schemeClr>
              </a:solidFill>
              <a:latin typeface="Comic Sans MS" pitchFamily="66" charset="0"/>
            </a:endParaRPr>
          </a:p>
          <a:p>
            <a:pPr marL="0" indent="0">
              <a:buNone/>
            </a:pPr>
            <a:r>
              <a:rPr lang="en-IN" sz="2400" b="1" dirty="0">
                <a:solidFill>
                  <a:schemeClr val="bg1"/>
                </a:solidFill>
                <a:latin typeface="Comic Sans MS" pitchFamily="66" charset="0"/>
              </a:rPr>
              <a:t>Step 2</a:t>
            </a:r>
            <a:r>
              <a:rPr lang="en-IN" sz="2400" dirty="0">
                <a:solidFill>
                  <a:schemeClr val="bg1"/>
                </a:solidFill>
                <a:latin typeface="Comic Sans MS" pitchFamily="66" charset="0"/>
              </a:rPr>
              <a:t> − Now in the app.component.html file, add the following code</a:t>
            </a:r>
            <a:r>
              <a:rPr lang="en-IN" sz="2400" dirty="0" smtClean="0">
                <a:solidFill>
                  <a:schemeClr val="bg1"/>
                </a:solidFill>
                <a:latin typeface="Comic Sans MS" pitchFamily="66" charset="0"/>
              </a:rPr>
              <a:t>.</a:t>
            </a:r>
          </a:p>
          <a:p>
            <a:pPr marL="0" indent="0">
              <a:buNone/>
            </a:pP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buNone/>
            </a:pPr>
            <a:r>
              <a:rPr lang="en-IN" sz="2400" dirty="0">
                <a:solidFill>
                  <a:schemeClr val="bg1"/>
                </a:solidFill>
                <a:latin typeface="Comic Sans MS" pitchFamily="66" charset="0"/>
              </a:rPr>
              <a:t>Once we add the above code, we will get the following output in the browser</a:t>
            </a:r>
            <a:r>
              <a:rPr lang="en-IN" sz="2400" dirty="0" smtClean="0">
                <a:solidFill>
                  <a:schemeClr val="bg1"/>
                </a:solidFill>
                <a:latin typeface="Comic Sans MS" pitchFamily="66" charset="0"/>
              </a:rPr>
              <a:t>.</a:t>
            </a:r>
          </a:p>
          <a:p>
            <a:pPr marL="0" indent="0">
              <a:buNone/>
            </a:pPr>
            <a:r>
              <a:rPr lang="en-US" sz="2400" dirty="0" smtClean="0">
                <a:solidFill>
                  <a:schemeClr val="bg1"/>
                </a:solidFill>
                <a:latin typeface="Comic Sans MS" pitchFamily="66" charset="0"/>
              </a:rPr>
              <a:t>Output:</a:t>
            </a:r>
          </a:p>
          <a:p>
            <a:pPr marL="0" indent="0">
              <a:buNone/>
            </a:pPr>
            <a:endParaRPr lang="en-IN" sz="2400" dirty="0">
              <a:solidFill>
                <a:schemeClr val="bg1"/>
              </a:solidFill>
              <a:latin typeface="Comic Sans MS" pitchFamily="66" charset="0"/>
            </a:endParaRPr>
          </a:p>
          <a:p>
            <a:pPr marL="0" indent="0">
              <a:buNone/>
            </a:pPr>
            <a:r>
              <a:rPr lang="en-US" altLang="zh-TW" sz="2400" dirty="0">
                <a:solidFill>
                  <a:schemeClr val="bg1"/>
                </a:solidFill>
                <a:latin typeface="Comic Sans MS" pitchFamily="66" charset="0"/>
              </a:rPr>
              <a:t/>
            </a:r>
            <a:br>
              <a:rPr lang="en-US" altLang="zh-TW" sz="2400" dirty="0">
                <a:solidFill>
                  <a:schemeClr val="bg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endParaRPr lang="en-US" altLang="zh-TW" sz="2400" dirty="0" smtClean="0">
              <a:solidFill>
                <a:schemeClr val="accent1"/>
              </a:solidFill>
              <a:latin typeface="Comic Sans MS" pitchFamily="66" charset="0"/>
            </a:endParaRPr>
          </a:p>
          <a:p>
            <a:endParaRPr lang="zh-TW" altLang="en-US" sz="2400" dirty="0" smtClean="0">
              <a:solidFill>
                <a:schemeClr val="accent1"/>
              </a:solidFill>
              <a:latin typeface="Comic Sans MS" pitchFamily="66" charset="0"/>
            </a:endParaRPr>
          </a:p>
        </p:txBody>
      </p:sp>
      <p:pic>
        <p:nvPicPr>
          <p:cNvPr id="1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6832600" y="65312"/>
            <a:ext cx="509378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rPr>
              <a:t>DIRECTIVES OF ANGULAR JS</a:t>
            </a:r>
            <a:endParaRPr lang="en-US" sz="2400" b="1" i="0" u="none" dirty="0">
              <a:solidFill>
                <a:schemeClr val="accent2">
                  <a:lumMod val="60000"/>
                  <a:lumOff val="40000"/>
                </a:schemeClr>
              </a:solidFill>
              <a:latin typeface="Comic Sans MS" pitchFamily="66" charset="0"/>
            </a:endParaRPr>
          </a:p>
        </p:txBody>
      </p:sp>
      <p:sp>
        <p:nvSpPr>
          <p:cNvPr id="3" name="Rectangle 2"/>
          <p:cNvSpPr/>
          <p:nvPr/>
        </p:nvSpPr>
        <p:spPr>
          <a:xfrm>
            <a:off x="3062685" y="2049137"/>
            <a:ext cx="7160963" cy="980501"/>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i="0" u="none" dirty="0">
                <a:solidFill>
                  <a:schemeClr val="bg1"/>
                </a:solidFill>
                <a:latin typeface="Comic Sans MS" pitchFamily="66" charset="0"/>
              </a:rPr>
              <a:t>&lt;div *ngIf = 'appStatus'&gt;{{appTitle}} </a:t>
            </a:r>
            <a:r>
              <a:rPr lang="en-IN" i="0" u="none" dirty="0" smtClean="0">
                <a:solidFill>
                  <a:schemeClr val="bg1"/>
                </a:solidFill>
                <a:latin typeface="Comic Sans MS" pitchFamily="66" charset="0"/>
              </a:rPr>
              <a:t>Snipe Community </a:t>
            </a:r>
            <a:r>
              <a:rPr lang="en-IN" i="0" u="none" dirty="0">
                <a:solidFill>
                  <a:schemeClr val="bg1"/>
                </a:solidFill>
                <a:latin typeface="Comic Sans MS" pitchFamily="66" charset="0"/>
              </a:rPr>
              <a:t>&lt;/div&gt;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081" y="4291013"/>
            <a:ext cx="6748173"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882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9A47-D045-4640-9AE7-21C95C3F33F7}" type="datetime1">
              <a:rPr lang="en-US" smtClean="0">
                <a:solidFill>
                  <a:schemeClr val="accent6"/>
                </a:solidFill>
              </a:rPr>
              <a:t>12/14/2017</a:t>
            </a:fld>
            <a:endParaRPr lang="en-US" dirty="0">
              <a:solidFill>
                <a:schemeClr val="accent6"/>
              </a:solidFill>
            </a:endParaRPr>
          </a:p>
        </p:txBody>
      </p:sp>
      <p:sp>
        <p:nvSpPr>
          <p:cNvPr id="9" name="Slide Number Placeholder 10"/>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79B49D9A-BC28-411E-BC8D-A8A99E9AA683}" type="slidenum">
              <a:rPr lang="zh-TW" altLang="en-US">
                <a:solidFill>
                  <a:schemeClr val="accent6"/>
                </a:solidFill>
              </a:rPr>
              <a:pPr/>
              <a:t>34</a:t>
            </a:fld>
            <a:endParaRPr lang="en-US" altLang="zh-TW" dirty="0">
              <a:solidFill>
                <a:schemeClr val="accent6"/>
              </a:solidFill>
            </a:endParaRPr>
          </a:p>
        </p:txBody>
      </p:sp>
      <p:sp>
        <p:nvSpPr>
          <p:cNvPr id="5" name="Content Placeholder 2"/>
          <p:cNvSpPr>
            <a:spLocks noGrp="1"/>
          </p:cNvSpPr>
          <p:nvPr>
            <p:ph sz="half" idx="4294967295"/>
          </p:nvPr>
        </p:nvSpPr>
        <p:spPr>
          <a:xfrm>
            <a:off x="733961" y="757392"/>
            <a:ext cx="10720752" cy="4525963"/>
          </a:xfrm>
        </p:spPr>
        <p:txBody>
          <a:bodyPr/>
          <a:lstStyle/>
          <a:p>
            <a:pPr algn="just"/>
            <a:r>
              <a:rPr lang="en-IN" sz="2400" dirty="0">
                <a:solidFill>
                  <a:schemeClr val="tx1">
                    <a:lumMod val="60000"/>
                    <a:lumOff val="40000"/>
                  </a:schemeClr>
                </a:solidFill>
                <a:latin typeface="Comic Sans MS" pitchFamily="66" charset="0"/>
              </a:rPr>
              <a:t>ngFor</a:t>
            </a:r>
          </a:p>
          <a:p>
            <a:pPr marL="0" indent="0" algn="just">
              <a:buNone/>
            </a:pPr>
            <a:r>
              <a:rPr lang="en-IN" sz="2400" dirty="0">
                <a:solidFill>
                  <a:schemeClr val="bg1"/>
                </a:solidFill>
                <a:latin typeface="Comic Sans MS" pitchFamily="66" charset="0"/>
              </a:rPr>
              <a:t>The </a:t>
            </a:r>
            <a:r>
              <a:rPr lang="en-IN" sz="2400" b="1" dirty="0">
                <a:solidFill>
                  <a:schemeClr val="bg1"/>
                </a:solidFill>
                <a:latin typeface="Comic Sans MS" pitchFamily="66" charset="0"/>
              </a:rPr>
              <a:t>ngFor</a:t>
            </a:r>
            <a:r>
              <a:rPr lang="en-IN" sz="2400" dirty="0">
                <a:solidFill>
                  <a:schemeClr val="bg1"/>
                </a:solidFill>
                <a:latin typeface="Comic Sans MS" pitchFamily="66" charset="0"/>
              </a:rPr>
              <a:t> element is used to elements based on the condition of the For loop.</a:t>
            </a:r>
          </a:p>
          <a:p>
            <a:pPr marL="0" indent="0" algn="just">
              <a:buNone/>
            </a:pPr>
            <a:r>
              <a:rPr lang="en-IN" sz="2400" dirty="0">
                <a:solidFill>
                  <a:schemeClr val="tx1">
                    <a:lumMod val="60000"/>
                    <a:lumOff val="40000"/>
                  </a:schemeClr>
                </a:solidFill>
                <a:latin typeface="Comic Sans MS" pitchFamily="66" charset="0"/>
              </a:rPr>
              <a:t>Syntax</a:t>
            </a:r>
          </a:p>
          <a:p>
            <a:pPr marL="0" indent="0" algn="just">
              <a:buNone/>
            </a:pPr>
            <a:r>
              <a:rPr lang="en-IN" sz="2400" dirty="0">
                <a:solidFill>
                  <a:schemeClr val="bg1"/>
                </a:solidFill>
                <a:latin typeface="Comic Sans MS" pitchFamily="66" charset="0"/>
              </a:rPr>
              <a:t>*ngFor = 'let variable of variablelist' </a:t>
            </a:r>
            <a:endParaRPr lang="en-IN" sz="2400" dirty="0" smtClean="0">
              <a:solidFill>
                <a:schemeClr val="bg1"/>
              </a:solidFill>
              <a:latin typeface="Comic Sans MS" pitchFamily="66" charset="0"/>
            </a:endParaRPr>
          </a:p>
          <a:p>
            <a:pPr marL="0" indent="0" algn="just">
              <a:buNone/>
            </a:pPr>
            <a:r>
              <a:rPr lang="en-IN" sz="2400" dirty="0" smtClean="0">
                <a:solidFill>
                  <a:schemeClr val="bg1"/>
                </a:solidFill>
                <a:latin typeface="Comic Sans MS" pitchFamily="66" charset="0"/>
              </a:rPr>
              <a:t>The </a:t>
            </a:r>
            <a:r>
              <a:rPr lang="en-IN" sz="2400" dirty="0">
                <a:solidFill>
                  <a:schemeClr val="bg1"/>
                </a:solidFill>
                <a:latin typeface="Comic Sans MS" pitchFamily="66" charset="0"/>
              </a:rPr>
              <a:t>variable is a temporary variable to display the values in the </a:t>
            </a:r>
            <a:r>
              <a:rPr lang="en-IN" sz="2400" b="1" dirty="0">
                <a:solidFill>
                  <a:schemeClr val="bg1"/>
                </a:solidFill>
                <a:latin typeface="Comic Sans MS" pitchFamily="66" charset="0"/>
              </a:rPr>
              <a:t>variablelist</a:t>
            </a:r>
            <a:r>
              <a:rPr lang="en-IN" sz="2400" dirty="0">
                <a:solidFill>
                  <a:schemeClr val="bg1"/>
                </a:solidFill>
                <a:latin typeface="Comic Sans MS" pitchFamily="66" charset="0"/>
              </a:rPr>
              <a:t>.</a:t>
            </a:r>
          </a:p>
          <a:p>
            <a:pPr marL="0" indent="0" algn="just">
              <a:buNone/>
            </a:pPr>
            <a:r>
              <a:rPr lang="en-IN" sz="2400" dirty="0">
                <a:solidFill>
                  <a:schemeClr val="bg1"/>
                </a:solidFill>
                <a:latin typeface="Comic Sans MS" pitchFamily="66" charset="0"/>
              </a:rPr>
              <a:t>Let’s now take a look at an example of how we can use the *ngFor directive.</a:t>
            </a:r>
          </a:p>
        </p:txBody>
      </p:sp>
      <p:pic>
        <p:nvPicPr>
          <p:cNvPr id="1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6832600" y="65312"/>
            <a:ext cx="509378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rPr>
              <a:t>DIRECTIVES OF ANGULAR JS</a:t>
            </a:r>
            <a:endParaRPr lang="en-US" sz="2400" b="1" i="0" u="none" dirty="0">
              <a:solidFill>
                <a:schemeClr val="accent2">
                  <a:lumMod val="60000"/>
                  <a:lumOff val="40000"/>
                </a:schemeClr>
              </a:solidFill>
              <a:latin typeface="Comic Sans MS" pitchFamily="66" charset="0"/>
            </a:endParaRPr>
          </a:p>
        </p:txBody>
      </p:sp>
    </p:spTree>
    <p:extLst>
      <p:ext uri="{BB962C8B-B14F-4D97-AF65-F5344CB8AC3E}">
        <p14:creationId xmlns:p14="http://schemas.microsoft.com/office/powerpoint/2010/main" val="1494536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9A47-D045-4640-9AE7-21C95C3F33F7}" type="datetime1">
              <a:rPr lang="en-US" smtClean="0">
                <a:solidFill>
                  <a:schemeClr val="accent6"/>
                </a:solidFill>
              </a:rPr>
              <a:t>12/14/2017</a:t>
            </a:fld>
            <a:endParaRPr lang="en-US" dirty="0">
              <a:solidFill>
                <a:schemeClr val="accent6"/>
              </a:solidFill>
            </a:endParaRPr>
          </a:p>
        </p:txBody>
      </p:sp>
      <p:sp>
        <p:nvSpPr>
          <p:cNvPr id="9" name="Slide Number Placeholder 10"/>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79B49D9A-BC28-411E-BC8D-A8A99E9AA683}" type="slidenum">
              <a:rPr lang="zh-TW" altLang="en-US">
                <a:solidFill>
                  <a:schemeClr val="accent6"/>
                </a:solidFill>
              </a:rPr>
              <a:pPr/>
              <a:t>35</a:t>
            </a:fld>
            <a:endParaRPr lang="en-US" altLang="zh-TW" dirty="0">
              <a:solidFill>
                <a:schemeClr val="accent6"/>
              </a:solidFill>
            </a:endParaRPr>
          </a:p>
        </p:txBody>
      </p:sp>
      <p:sp>
        <p:nvSpPr>
          <p:cNvPr id="5" name="Content Placeholder 2"/>
          <p:cNvSpPr>
            <a:spLocks noGrp="1"/>
          </p:cNvSpPr>
          <p:nvPr>
            <p:ph sz="half" idx="4294967295"/>
          </p:nvPr>
        </p:nvSpPr>
        <p:spPr>
          <a:xfrm>
            <a:off x="771031" y="572040"/>
            <a:ext cx="10720752" cy="4525963"/>
          </a:xfrm>
        </p:spPr>
        <p:txBody>
          <a:bodyPr/>
          <a:lstStyle/>
          <a:p>
            <a:pPr marL="0" indent="0">
              <a:buNone/>
            </a:pPr>
            <a:r>
              <a:rPr lang="en-IN" sz="2400" dirty="0" smtClean="0">
                <a:latin typeface="Comic Sans MS" pitchFamily="66" charset="0"/>
              </a:rPr>
              <a:t>ngFor</a:t>
            </a:r>
            <a:endParaRPr lang="en-IN" sz="2400" dirty="0">
              <a:latin typeface="Comic Sans MS" pitchFamily="66" charset="0"/>
            </a:endParaRPr>
          </a:p>
          <a:p>
            <a:pPr marL="0" indent="0">
              <a:buNone/>
            </a:pPr>
            <a:r>
              <a:rPr lang="en-IN" sz="2400" dirty="0" smtClean="0">
                <a:solidFill>
                  <a:schemeClr val="tx1">
                    <a:lumMod val="60000"/>
                    <a:lumOff val="40000"/>
                  </a:schemeClr>
                </a:solidFill>
                <a:latin typeface="Comic Sans MS" pitchFamily="66" charset="0"/>
              </a:rPr>
              <a:t>Example:</a:t>
            </a:r>
            <a:endParaRPr lang="en-IN" sz="2400" dirty="0">
              <a:solidFill>
                <a:schemeClr val="tx1">
                  <a:lumMod val="60000"/>
                  <a:lumOff val="40000"/>
                </a:schemeClr>
              </a:solidFill>
              <a:latin typeface="Comic Sans MS" pitchFamily="66" charset="0"/>
            </a:endParaRPr>
          </a:p>
          <a:p>
            <a:pPr marL="0" indent="0">
              <a:buNone/>
            </a:pPr>
            <a:r>
              <a:rPr lang="en-IN" sz="2400" b="1" dirty="0">
                <a:solidFill>
                  <a:schemeClr val="bg1"/>
                </a:solidFill>
                <a:latin typeface="Comic Sans MS" pitchFamily="66" charset="0"/>
              </a:rPr>
              <a:t>Step 1</a:t>
            </a:r>
            <a:r>
              <a:rPr lang="en-IN" sz="2400" dirty="0">
                <a:solidFill>
                  <a:schemeClr val="bg1"/>
                </a:solidFill>
                <a:latin typeface="Comic Sans MS" pitchFamily="66" charset="0"/>
              </a:rPr>
              <a:t> − First add a property to the class named appList. This will be of the type which can be used to define any type of arrays.</a:t>
            </a:r>
          </a:p>
          <a:p>
            <a:pPr marL="0" indent="0">
              <a:buNone/>
            </a:pP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endParaRPr lang="en-US" altLang="zh-TW" sz="2400" dirty="0" smtClean="0">
              <a:solidFill>
                <a:schemeClr val="accent1"/>
              </a:solidFill>
              <a:latin typeface="Comic Sans MS" pitchFamily="66" charset="0"/>
            </a:endParaRPr>
          </a:p>
          <a:p>
            <a:endParaRPr lang="zh-TW" altLang="en-US" sz="2400" dirty="0" smtClean="0">
              <a:solidFill>
                <a:schemeClr val="accent1"/>
              </a:solidFill>
              <a:latin typeface="Comic Sans MS" pitchFamily="66" charset="0"/>
            </a:endParaRPr>
          </a:p>
        </p:txBody>
      </p:sp>
      <p:pic>
        <p:nvPicPr>
          <p:cNvPr id="1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1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6832600" y="65312"/>
            <a:ext cx="509378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rPr>
              <a:t>DIRECTIVES OF ANGULAR JS</a:t>
            </a:r>
            <a:endParaRPr lang="en-US" sz="2400" b="1" i="0" u="none" dirty="0">
              <a:solidFill>
                <a:schemeClr val="accent2">
                  <a:lumMod val="60000"/>
                  <a:lumOff val="40000"/>
                </a:schemeClr>
              </a:solidFill>
              <a:latin typeface="Comic Sans MS" pitchFamily="66" charset="0"/>
            </a:endParaRPr>
          </a:p>
        </p:txBody>
      </p:sp>
      <p:sp>
        <p:nvSpPr>
          <p:cNvPr id="3" name="Rectangle 2"/>
          <p:cNvSpPr/>
          <p:nvPr/>
        </p:nvSpPr>
        <p:spPr>
          <a:xfrm>
            <a:off x="3205909" y="2368627"/>
            <a:ext cx="5971142" cy="3723701"/>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400" i="0" u="none" dirty="0">
                <a:latin typeface="Comic Sans MS" pitchFamily="66" charset="0"/>
              </a:rPr>
              <a:t>import { Component } from '@angular/core'; @Component ({ </a:t>
            </a:r>
            <a:endParaRPr lang="en-IN" sz="1400" i="0" u="none" dirty="0" smtClean="0">
              <a:latin typeface="Comic Sans MS" pitchFamily="66" charset="0"/>
            </a:endParaRPr>
          </a:p>
          <a:p>
            <a:pPr algn="l"/>
            <a:r>
              <a:rPr lang="en-IN" sz="1400" i="0" u="none" dirty="0" smtClean="0">
                <a:latin typeface="Comic Sans MS" pitchFamily="66" charset="0"/>
              </a:rPr>
              <a:t>selector</a:t>
            </a:r>
            <a:r>
              <a:rPr lang="en-IN" sz="1400" i="0" u="none" dirty="0">
                <a:latin typeface="Comic Sans MS" pitchFamily="66" charset="0"/>
              </a:rPr>
              <a:t>: 'my-app', </a:t>
            </a:r>
            <a:endParaRPr lang="en-IN" sz="1400" i="0" u="none" dirty="0" smtClean="0">
              <a:latin typeface="Comic Sans MS" pitchFamily="66" charset="0"/>
            </a:endParaRPr>
          </a:p>
          <a:p>
            <a:pPr algn="l"/>
            <a:r>
              <a:rPr lang="en-IN" sz="1400" i="0" u="none" dirty="0" smtClean="0">
                <a:latin typeface="Comic Sans MS" pitchFamily="66" charset="0"/>
              </a:rPr>
              <a:t>templateUrl</a:t>
            </a:r>
            <a:r>
              <a:rPr lang="en-IN" sz="1400" i="0" u="none" dirty="0">
                <a:latin typeface="Comic Sans MS" pitchFamily="66" charset="0"/>
              </a:rPr>
              <a:t>: 'app/app.component.html' </a:t>
            </a:r>
            <a:endParaRPr lang="en-IN" sz="1400" i="0" u="none" dirty="0" smtClean="0">
              <a:latin typeface="Comic Sans MS" pitchFamily="66" charset="0"/>
            </a:endParaRPr>
          </a:p>
          <a:p>
            <a:pPr algn="l"/>
            <a:r>
              <a:rPr lang="en-IN" sz="1400" i="0" u="none" dirty="0" smtClean="0">
                <a:latin typeface="Comic Sans MS" pitchFamily="66" charset="0"/>
              </a:rPr>
              <a:t>}) </a:t>
            </a:r>
          </a:p>
          <a:p>
            <a:pPr algn="l"/>
            <a:r>
              <a:rPr lang="en-IN" sz="1400" i="0" u="none" dirty="0" smtClean="0">
                <a:latin typeface="Comic Sans MS" pitchFamily="66" charset="0"/>
              </a:rPr>
              <a:t>export </a:t>
            </a:r>
            <a:r>
              <a:rPr lang="en-IN" sz="1400" i="0" u="none" dirty="0">
                <a:latin typeface="Comic Sans MS" pitchFamily="66" charset="0"/>
              </a:rPr>
              <a:t>class AppComponent { </a:t>
            </a:r>
            <a:endParaRPr lang="en-IN" sz="1400" i="0" u="none" dirty="0" smtClean="0">
              <a:latin typeface="Comic Sans MS" pitchFamily="66" charset="0"/>
            </a:endParaRPr>
          </a:p>
          <a:p>
            <a:pPr algn="l"/>
            <a:r>
              <a:rPr lang="en-IN" sz="1400" i="0" u="none" dirty="0" smtClean="0">
                <a:latin typeface="Comic Sans MS" pitchFamily="66" charset="0"/>
              </a:rPr>
              <a:t>appTitle</a:t>
            </a:r>
            <a:r>
              <a:rPr lang="en-IN" sz="1400" i="0" u="none" dirty="0">
                <a:latin typeface="Comic Sans MS" pitchFamily="66" charset="0"/>
              </a:rPr>
              <a:t>: string = 'Welcome'; </a:t>
            </a:r>
            <a:endParaRPr lang="en-IN" sz="1400" i="0" u="none" dirty="0" smtClean="0">
              <a:latin typeface="Comic Sans MS" pitchFamily="66" charset="0"/>
            </a:endParaRPr>
          </a:p>
          <a:p>
            <a:pPr algn="l"/>
            <a:r>
              <a:rPr lang="en-IN" sz="1400" i="0" u="none" dirty="0" smtClean="0">
                <a:latin typeface="Comic Sans MS" pitchFamily="66" charset="0"/>
              </a:rPr>
              <a:t>appList</a:t>
            </a:r>
            <a:r>
              <a:rPr lang="en-IN" sz="1400" i="0" u="none" dirty="0">
                <a:latin typeface="Comic Sans MS" pitchFamily="66" charset="0"/>
              </a:rPr>
              <a:t>: any[] = [ { </a:t>
            </a:r>
            <a:endParaRPr lang="en-IN" sz="1400" i="0" u="none" dirty="0" smtClean="0">
              <a:latin typeface="Comic Sans MS" pitchFamily="66" charset="0"/>
            </a:endParaRPr>
          </a:p>
          <a:p>
            <a:pPr algn="l"/>
            <a:r>
              <a:rPr lang="en-IN" sz="1400" i="0" u="none" dirty="0" smtClean="0">
                <a:latin typeface="Comic Sans MS" pitchFamily="66" charset="0"/>
              </a:rPr>
              <a:t>"</a:t>
            </a:r>
            <a:r>
              <a:rPr lang="en-IN" sz="1400" i="0" u="none" dirty="0">
                <a:latin typeface="Comic Sans MS" pitchFamily="66" charset="0"/>
              </a:rPr>
              <a:t>ID": "1", </a:t>
            </a:r>
            <a:endParaRPr lang="en-IN" sz="1400" i="0" u="none" dirty="0" smtClean="0">
              <a:latin typeface="Comic Sans MS" pitchFamily="66" charset="0"/>
            </a:endParaRPr>
          </a:p>
          <a:p>
            <a:pPr algn="l"/>
            <a:r>
              <a:rPr lang="en-IN" sz="1400" i="0" u="none" dirty="0" smtClean="0">
                <a:latin typeface="Comic Sans MS" pitchFamily="66" charset="0"/>
              </a:rPr>
              <a:t>"</a:t>
            </a:r>
            <a:r>
              <a:rPr lang="en-IN" sz="1400" i="0" u="none" dirty="0">
                <a:latin typeface="Comic Sans MS" pitchFamily="66" charset="0"/>
              </a:rPr>
              <a:t>Name" : "One" </a:t>
            </a:r>
            <a:endParaRPr lang="en-IN" sz="1400" i="0" u="none" dirty="0" smtClean="0">
              <a:latin typeface="Comic Sans MS" pitchFamily="66" charset="0"/>
            </a:endParaRPr>
          </a:p>
          <a:p>
            <a:pPr algn="l"/>
            <a:r>
              <a:rPr lang="en-IN" sz="1400" i="0" u="none" dirty="0" smtClean="0">
                <a:latin typeface="Comic Sans MS" pitchFamily="66" charset="0"/>
              </a:rPr>
              <a:t>},</a:t>
            </a:r>
          </a:p>
          <a:p>
            <a:pPr algn="l"/>
            <a:r>
              <a:rPr lang="en-IN" sz="1400" i="0" u="none" dirty="0" smtClean="0">
                <a:latin typeface="Comic Sans MS" pitchFamily="66" charset="0"/>
              </a:rPr>
              <a:t> </a:t>
            </a:r>
            <a:r>
              <a:rPr lang="en-IN" sz="1400" i="0" u="none" dirty="0">
                <a:latin typeface="Comic Sans MS" pitchFamily="66" charset="0"/>
              </a:rPr>
              <a:t>{ </a:t>
            </a:r>
            <a:endParaRPr lang="en-IN" sz="1400" i="0" u="none" dirty="0" smtClean="0">
              <a:latin typeface="Comic Sans MS" pitchFamily="66" charset="0"/>
            </a:endParaRPr>
          </a:p>
          <a:p>
            <a:pPr algn="l"/>
            <a:r>
              <a:rPr lang="en-IN" sz="1400" i="0" u="none" dirty="0" smtClean="0">
                <a:latin typeface="Comic Sans MS" pitchFamily="66" charset="0"/>
              </a:rPr>
              <a:t>"</a:t>
            </a:r>
            <a:r>
              <a:rPr lang="en-IN" sz="1400" i="0" u="none" dirty="0">
                <a:latin typeface="Comic Sans MS" pitchFamily="66" charset="0"/>
              </a:rPr>
              <a:t>ID": "2", </a:t>
            </a:r>
            <a:endParaRPr lang="en-IN" sz="1400" i="0" u="none" dirty="0" smtClean="0">
              <a:latin typeface="Comic Sans MS" pitchFamily="66" charset="0"/>
            </a:endParaRPr>
          </a:p>
          <a:p>
            <a:pPr algn="l"/>
            <a:r>
              <a:rPr lang="en-IN" sz="1400" i="0" u="none" dirty="0" smtClean="0">
                <a:latin typeface="Comic Sans MS" pitchFamily="66" charset="0"/>
              </a:rPr>
              <a:t>"</a:t>
            </a:r>
            <a:r>
              <a:rPr lang="en-IN" sz="1400" i="0" u="none" dirty="0">
                <a:latin typeface="Comic Sans MS" pitchFamily="66" charset="0"/>
              </a:rPr>
              <a:t>Name" : "Two" </a:t>
            </a:r>
            <a:endParaRPr lang="en-IN" sz="1400" i="0" u="none" dirty="0" smtClean="0">
              <a:latin typeface="Comic Sans MS" pitchFamily="66" charset="0"/>
            </a:endParaRPr>
          </a:p>
          <a:p>
            <a:pPr algn="l"/>
            <a:r>
              <a:rPr lang="en-IN" sz="1400" i="0" u="none" dirty="0" smtClean="0">
                <a:latin typeface="Comic Sans MS" pitchFamily="66" charset="0"/>
              </a:rPr>
              <a:t>} </a:t>
            </a:r>
          </a:p>
          <a:p>
            <a:pPr algn="l"/>
            <a:r>
              <a:rPr lang="en-IN" sz="1400" i="0" u="none" dirty="0" smtClean="0">
                <a:latin typeface="Comic Sans MS" pitchFamily="66" charset="0"/>
              </a:rPr>
              <a:t>];</a:t>
            </a:r>
          </a:p>
          <a:p>
            <a:pPr algn="l"/>
            <a:r>
              <a:rPr lang="en-IN" sz="1400" i="0" u="none" dirty="0" smtClean="0">
                <a:latin typeface="Comic Sans MS" pitchFamily="66" charset="0"/>
              </a:rPr>
              <a:t> </a:t>
            </a:r>
            <a:r>
              <a:rPr lang="en-IN" sz="1400" i="0" u="none" dirty="0">
                <a:latin typeface="Comic Sans MS" pitchFamily="66" charset="0"/>
              </a:rPr>
              <a:t>}</a:t>
            </a:r>
          </a:p>
        </p:txBody>
      </p:sp>
    </p:spTree>
    <p:extLst>
      <p:ext uri="{BB962C8B-B14F-4D97-AF65-F5344CB8AC3E}">
        <p14:creationId xmlns:p14="http://schemas.microsoft.com/office/powerpoint/2010/main" val="3582558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A9A47-D045-4640-9AE7-21C95C3F33F7}" type="datetime1">
              <a:rPr lang="en-US" smtClean="0">
                <a:solidFill>
                  <a:schemeClr val="accent6"/>
                </a:solidFill>
              </a:rPr>
              <a:t>12/14/2017</a:t>
            </a:fld>
            <a:endParaRPr lang="en-US" dirty="0">
              <a:solidFill>
                <a:schemeClr val="accent6"/>
              </a:solidFill>
            </a:endParaRPr>
          </a:p>
        </p:txBody>
      </p:sp>
      <p:sp>
        <p:nvSpPr>
          <p:cNvPr id="9" name="Slide Number Placeholder 10"/>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79B49D9A-BC28-411E-BC8D-A8A99E9AA683}" type="slidenum">
              <a:rPr lang="zh-TW" altLang="en-US">
                <a:solidFill>
                  <a:schemeClr val="accent6"/>
                </a:solidFill>
              </a:rPr>
              <a:pPr/>
              <a:t>36</a:t>
            </a:fld>
            <a:endParaRPr lang="en-US" altLang="zh-TW" dirty="0">
              <a:solidFill>
                <a:schemeClr val="accent6"/>
              </a:solidFill>
            </a:endParaRPr>
          </a:p>
        </p:txBody>
      </p:sp>
      <p:sp>
        <p:nvSpPr>
          <p:cNvPr id="5" name="Content Placeholder 2"/>
          <p:cNvSpPr>
            <a:spLocks noGrp="1"/>
          </p:cNvSpPr>
          <p:nvPr>
            <p:ph sz="half" idx="4294967295"/>
          </p:nvPr>
        </p:nvSpPr>
        <p:spPr>
          <a:xfrm>
            <a:off x="771031" y="572040"/>
            <a:ext cx="10720752" cy="4525963"/>
          </a:xfrm>
        </p:spPr>
        <p:txBody>
          <a:bodyPr/>
          <a:lstStyle/>
          <a:p>
            <a:pPr marL="0" indent="0">
              <a:buNone/>
            </a:pPr>
            <a:r>
              <a:rPr lang="en-IN" sz="2400" dirty="0" smtClean="0">
                <a:latin typeface="Comic Sans MS" pitchFamily="66" charset="0"/>
              </a:rPr>
              <a:t>ngFor</a:t>
            </a:r>
            <a:endParaRPr lang="en-IN" sz="2400" dirty="0">
              <a:latin typeface="Comic Sans MS" pitchFamily="66" charset="0"/>
            </a:endParaRPr>
          </a:p>
          <a:p>
            <a:pPr marL="0" indent="0">
              <a:buNone/>
            </a:pPr>
            <a:r>
              <a:rPr lang="en-IN" sz="2400" dirty="0" smtClean="0">
                <a:solidFill>
                  <a:schemeClr val="tx1">
                    <a:lumMod val="60000"/>
                    <a:lumOff val="40000"/>
                  </a:schemeClr>
                </a:solidFill>
                <a:latin typeface="Comic Sans MS" pitchFamily="66" charset="0"/>
              </a:rPr>
              <a:t>Example:</a:t>
            </a:r>
            <a:endParaRPr lang="en-IN" sz="2400" dirty="0">
              <a:solidFill>
                <a:schemeClr val="tx1">
                  <a:lumMod val="60000"/>
                  <a:lumOff val="40000"/>
                </a:schemeClr>
              </a:solidFill>
              <a:latin typeface="Comic Sans MS" pitchFamily="66" charset="0"/>
            </a:endParaRPr>
          </a:p>
          <a:p>
            <a:pPr marL="0" indent="0">
              <a:buNone/>
            </a:pPr>
            <a:r>
              <a:rPr lang="en-IN" sz="2400" b="1" dirty="0">
                <a:solidFill>
                  <a:schemeClr val="bg1"/>
                </a:solidFill>
                <a:latin typeface="Comic Sans MS" pitchFamily="66" charset="0"/>
              </a:rPr>
              <a:t>Step 2</a:t>
            </a:r>
            <a:r>
              <a:rPr lang="en-IN" sz="2400" dirty="0">
                <a:solidFill>
                  <a:schemeClr val="bg1"/>
                </a:solidFill>
                <a:latin typeface="Comic Sans MS" pitchFamily="66" charset="0"/>
              </a:rPr>
              <a:t> − In the app.component.html, define the following code.</a:t>
            </a:r>
            <a:endParaRPr lang="en-US" sz="2400" dirty="0" smtClean="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endParaRPr lang="en-US" sz="2400" dirty="0">
              <a:solidFill>
                <a:schemeClr val="bg1"/>
              </a:solidFill>
              <a:latin typeface="Comic Sans MS" pitchFamily="66" charset="0"/>
            </a:endParaRPr>
          </a:p>
          <a:p>
            <a:pPr marL="0" indent="0">
              <a:buNone/>
            </a:pPr>
            <a:endParaRPr lang="en-US" sz="2400" dirty="0" smtClean="0">
              <a:solidFill>
                <a:schemeClr val="bg1"/>
              </a:solidFill>
              <a:latin typeface="Comic Sans MS" pitchFamily="66" charset="0"/>
            </a:endParaRPr>
          </a:p>
          <a:p>
            <a:pPr marL="0" indent="0">
              <a:buNone/>
            </a:pPr>
            <a:r>
              <a:rPr lang="en-US" sz="2400" dirty="0" smtClean="0">
                <a:solidFill>
                  <a:schemeClr val="bg1"/>
                </a:solidFill>
                <a:latin typeface="Comic Sans MS" pitchFamily="66" charset="0"/>
              </a:rPr>
              <a:t>Output:</a:t>
            </a:r>
          </a:p>
          <a:p>
            <a:pPr marL="0" indent="0">
              <a:buNone/>
            </a:pPr>
            <a:endParaRPr lang="en-IN" sz="2400" dirty="0">
              <a:solidFill>
                <a:schemeClr val="bg1"/>
              </a:solidFill>
              <a:latin typeface="Comic Sans MS" pitchFamily="66" charset="0"/>
            </a:endParaRPr>
          </a:p>
          <a:p>
            <a:pPr marL="0" indent="0">
              <a:buNone/>
            </a:pPr>
            <a:r>
              <a:rPr lang="en-US" altLang="zh-TW" sz="2400" dirty="0">
                <a:solidFill>
                  <a:schemeClr val="bg1"/>
                </a:solidFill>
                <a:latin typeface="Comic Sans MS" pitchFamily="66" charset="0"/>
              </a:rPr>
              <a:t/>
            </a:r>
            <a:br>
              <a:rPr lang="en-US" altLang="zh-TW" sz="2400" dirty="0">
                <a:solidFill>
                  <a:schemeClr val="bg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r>
              <a:rPr lang="en-US" altLang="zh-TW" sz="2400" dirty="0">
                <a:solidFill>
                  <a:schemeClr val="accent1"/>
                </a:solidFill>
                <a:latin typeface="Comic Sans MS" pitchFamily="66" charset="0"/>
              </a:rPr>
              <a:t/>
            </a:r>
            <a:br>
              <a:rPr lang="en-US" altLang="zh-TW" sz="2400" dirty="0">
                <a:solidFill>
                  <a:schemeClr val="accent1"/>
                </a:solidFill>
                <a:latin typeface="Comic Sans MS" pitchFamily="66" charset="0"/>
              </a:rPr>
            </a:br>
            <a:endParaRPr lang="en-US" altLang="zh-TW" sz="2400" dirty="0" smtClean="0">
              <a:solidFill>
                <a:schemeClr val="accent1"/>
              </a:solidFill>
              <a:latin typeface="Comic Sans MS" pitchFamily="66" charset="0"/>
            </a:endParaRPr>
          </a:p>
          <a:p>
            <a:endParaRPr lang="zh-TW" altLang="en-US" sz="2400" dirty="0" smtClean="0">
              <a:solidFill>
                <a:schemeClr val="accent1"/>
              </a:solidFill>
              <a:latin typeface="Comic Sans MS" pitchFamily="66" charset="0"/>
            </a:endParaRPr>
          </a:p>
        </p:txBody>
      </p:sp>
      <p:pic>
        <p:nvPicPr>
          <p:cNvPr id="1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6832600" y="65312"/>
            <a:ext cx="5093789"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rPr>
              <a:t>DIRECTIVES OF ANGULAR JS</a:t>
            </a:r>
            <a:endParaRPr lang="en-US" sz="2400" b="1" i="0" u="none" dirty="0">
              <a:solidFill>
                <a:schemeClr val="accent2">
                  <a:lumMod val="60000"/>
                  <a:lumOff val="40000"/>
                </a:schemeClr>
              </a:solidFill>
              <a:latin typeface="Comic Sans MS" pitchFamily="66" charset="0"/>
            </a:endParaRPr>
          </a:p>
        </p:txBody>
      </p:sp>
      <p:sp>
        <p:nvSpPr>
          <p:cNvPr id="3" name="Rectangle 2"/>
          <p:cNvSpPr/>
          <p:nvPr/>
        </p:nvSpPr>
        <p:spPr>
          <a:xfrm>
            <a:off x="3062685" y="1905919"/>
            <a:ext cx="7160963" cy="180676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600" i="0" u="none" dirty="0">
                <a:latin typeface="Comic Sans MS" pitchFamily="66" charset="0"/>
              </a:rPr>
              <a:t>&lt;div *ngFor = 'let lst of appList'&gt; </a:t>
            </a:r>
            <a:endParaRPr lang="en-IN" sz="1600" i="0" u="none" dirty="0" smtClean="0">
              <a:latin typeface="Comic Sans MS" pitchFamily="66" charset="0"/>
            </a:endParaRPr>
          </a:p>
          <a:p>
            <a:pPr algn="l"/>
            <a:r>
              <a:rPr lang="en-IN" sz="1600" i="0" u="none" dirty="0" smtClean="0">
                <a:latin typeface="Comic Sans MS" pitchFamily="66" charset="0"/>
              </a:rPr>
              <a:t>&lt;</a:t>
            </a:r>
            <a:r>
              <a:rPr lang="en-IN" sz="1600" i="0" u="none" dirty="0">
                <a:latin typeface="Comic Sans MS" pitchFamily="66" charset="0"/>
              </a:rPr>
              <a:t>ul&gt; </a:t>
            </a:r>
            <a:endParaRPr lang="en-IN" sz="1600" i="0" u="none" dirty="0" smtClean="0">
              <a:latin typeface="Comic Sans MS" pitchFamily="66" charset="0"/>
            </a:endParaRPr>
          </a:p>
          <a:p>
            <a:pPr algn="l"/>
            <a:r>
              <a:rPr lang="en-IN" sz="1600" i="0" u="none" dirty="0" smtClean="0">
                <a:latin typeface="Comic Sans MS" pitchFamily="66" charset="0"/>
              </a:rPr>
              <a:t>&lt;</a:t>
            </a:r>
            <a:r>
              <a:rPr lang="en-IN" sz="1600" i="0" u="none" dirty="0">
                <a:latin typeface="Comic Sans MS" pitchFamily="66" charset="0"/>
              </a:rPr>
              <a:t>li&gt;{{lst.ID}}&lt;/li&gt; &lt;li</a:t>
            </a:r>
            <a:r>
              <a:rPr lang="en-IN" sz="1600" i="0" u="none" dirty="0" smtClean="0">
                <a:latin typeface="Comic Sans MS" pitchFamily="66" charset="0"/>
              </a:rPr>
              <a:t>&gt;</a:t>
            </a:r>
          </a:p>
          <a:p>
            <a:pPr algn="l"/>
            <a:r>
              <a:rPr lang="en-IN" sz="1600" i="0" u="none" dirty="0" smtClean="0">
                <a:latin typeface="Comic Sans MS" pitchFamily="66" charset="0"/>
              </a:rPr>
              <a:t>{{</a:t>
            </a:r>
            <a:r>
              <a:rPr lang="en-IN" sz="1600" i="0" u="none" dirty="0">
                <a:latin typeface="Comic Sans MS" pitchFamily="66" charset="0"/>
              </a:rPr>
              <a:t>lst.Name}}&lt;/li&gt; </a:t>
            </a:r>
            <a:endParaRPr lang="en-IN" sz="1600" i="0" u="none" dirty="0" smtClean="0">
              <a:latin typeface="Comic Sans MS" pitchFamily="66" charset="0"/>
            </a:endParaRPr>
          </a:p>
          <a:p>
            <a:pPr algn="l"/>
            <a:endParaRPr lang="en-IN" sz="1600" i="0" u="none" dirty="0">
              <a:latin typeface="Comic Sans MS" pitchFamily="66" charset="0"/>
            </a:endParaRPr>
          </a:p>
          <a:p>
            <a:pPr algn="l"/>
            <a:r>
              <a:rPr lang="en-IN" sz="1600" i="0" u="none" dirty="0" smtClean="0">
                <a:latin typeface="Comic Sans MS" pitchFamily="66" charset="0"/>
              </a:rPr>
              <a:t>&lt;/</a:t>
            </a:r>
            <a:r>
              <a:rPr lang="en-IN" sz="1600" i="0" u="none" dirty="0">
                <a:latin typeface="Comic Sans MS" pitchFamily="66" charset="0"/>
              </a:rPr>
              <a:t>ul&gt; </a:t>
            </a:r>
            <a:endParaRPr lang="en-IN" sz="1600" i="0" u="none" dirty="0" smtClean="0">
              <a:latin typeface="Comic Sans MS" pitchFamily="66" charset="0"/>
            </a:endParaRPr>
          </a:p>
          <a:p>
            <a:pPr algn="l"/>
            <a:r>
              <a:rPr lang="en-IN" sz="1600" i="0" u="none" dirty="0" smtClean="0">
                <a:latin typeface="Comic Sans MS" pitchFamily="66" charset="0"/>
              </a:rPr>
              <a:t>&lt;/</a:t>
            </a:r>
            <a:r>
              <a:rPr lang="en-IN" sz="1600" i="0" u="none" dirty="0">
                <a:latin typeface="Comic Sans MS" pitchFamily="66" charset="0"/>
              </a:rPr>
              <a:t>div&gt; </a:t>
            </a:r>
            <a:endParaRPr lang="en-IN" sz="1600" i="0" u="none" dirty="0">
              <a:solidFill>
                <a:schemeClr val="bg1"/>
              </a:solidFill>
              <a:latin typeface="Comic Sans MS" pitchFamily="66"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091" y="4102235"/>
            <a:ext cx="57721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963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smtClean="0"/>
              <a:t>12/01/2017</a:t>
            </a:r>
            <a:endParaRPr lang="en-US" dirty="0"/>
          </a:p>
        </p:txBody>
      </p:sp>
      <p:sp>
        <p:nvSpPr>
          <p:cNvPr id="7" name="Slide Number Placeholder 6"/>
          <p:cNvSpPr>
            <a:spLocks noGrp="1"/>
          </p:cNvSpPr>
          <p:nvPr>
            <p:ph type="sldNum" sz="quarter" idx="12"/>
          </p:nvPr>
        </p:nvSpPr>
        <p:spPr/>
        <p:txBody>
          <a:bodyPr/>
          <a:lstStyle/>
          <a:p>
            <a:fld id="{CB3966BC-8B8D-4F42-BECA-90C48EA3D957}" type="slidenum">
              <a:rPr lang="en-US" smtClean="0"/>
              <a:t>37</a:t>
            </a:fld>
            <a:endParaRPr lang="en-US" dirty="0"/>
          </a:p>
        </p:txBody>
      </p:sp>
      <p:sp>
        <p:nvSpPr>
          <p:cNvPr id="3" name="Content Placeholder 2"/>
          <p:cNvSpPr>
            <a:spLocks noGrp="1"/>
          </p:cNvSpPr>
          <p:nvPr>
            <p:ph idx="4294967295"/>
          </p:nvPr>
        </p:nvSpPr>
        <p:spPr>
          <a:xfrm>
            <a:off x="518160" y="1156064"/>
            <a:ext cx="10972800" cy="3700463"/>
          </a:xfrm>
          <a:prstGeom prst="rect">
            <a:avLst/>
          </a:prstGeom>
        </p:spPr>
        <p:txBody>
          <a:bodyPr/>
          <a:lstStyle/>
          <a:p>
            <a:pPr marL="0" indent="0">
              <a:lnSpc>
                <a:spcPct val="150000"/>
              </a:lnSpc>
              <a:buNone/>
            </a:pPr>
            <a:r>
              <a:rPr lang="en-US" altLang="zh-TW" sz="2400" b="1" dirty="0" smtClean="0">
                <a:solidFill>
                  <a:schemeClr val="bg1"/>
                </a:solidFill>
                <a:effectLst>
                  <a:outerShdw blurRad="38100" dist="38100" dir="2700000" algn="tl">
                    <a:srgbClr val="000000">
                      <a:alpha val="43137"/>
                    </a:srgbClr>
                  </a:outerShdw>
                </a:effectLst>
                <a:latin typeface="Comic Sans MS" pitchFamily="66" charset="0"/>
                <a:cs typeface="Times New Roman" panose="02020603050405020304" pitchFamily="18" charset="0"/>
              </a:rPr>
              <a:t> </a:t>
            </a:r>
            <a:r>
              <a:rPr lang="en-US" altLang="zh-TW" sz="2400" b="1" dirty="0" smtClean="0">
                <a:solidFill>
                  <a:schemeClr val="tx1">
                    <a:lumMod val="60000"/>
                    <a:lumOff val="40000"/>
                  </a:schemeClr>
                </a:solidFill>
                <a:effectLst>
                  <a:outerShdw blurRad="38100" dist="38100" dir="2700000" algn="tl">
                    <a:srgbClr val="000000">
                      <a:alpha val="43137"/>
                    </a:srgbClr>
                  </a:outerShdw>
                </a:effectLst>
                <a:latin typeface="Comic Sans MS" pitchFamily="66" charset="0"/>
                <a:cs typeface="Times New Roman" panose="02020603050405020304" pitchFamily="18" charset="0"/>
              </a:rPr>
              <a:t>First application:</a:t>
            </a:r>
          </a:p>
          <a:p>
            <a:pPr>
              <a:lnSpc>
                <a:spcPct val="150000"/>
              </a:lnSpc>
              <a:buFont typeface="Wingdings" pitchFamily="2" charset="2"/>
              <a:buChar char="Ø"/>
            </a:pPr>
            <a:r>
              <a:rPr lang="en-US" altLang="zh-TW" sz="2400" dirty="0" smtClean="0">
                <a:solidFill>
                  <a:schemeClr val="bg1"/>
                </a:solidFill>
                <a:latin typeface="Comic Sans MS" pitchFamily="66" charset="0"/>
                <a:cs typeface="Times New Roman" panose="02020603050405020304" pitchFamily="18" charset="0"/>
              </a:rPr>
              <a:t>For creating angular js  app, we require an editor like notepad/++ and a latest browser.</a:t>
            </a:r>
          </a:p>
          <a:p>
            <a:pPr>
              <a:lnSpc>
                <a:spcPct val="150000"/>
              </a:lnSpc>
              <a:buFont typeface="Wingdings" pitchFamily="2" charset="2"/>
              <a:buChar char="Ø"/>
            </a:pPr>
            <a:r>
              <a:rPr lang="en-US" altLang="zh-TW" sz="2400" dirty="0" smtClean="0">
                <a:solidFill>
                  <a:schemeClr val="bg1"/>
                </a:solidFill>
                <a:latin typeface="Comic Sans MS" pitchFamily="66" charset="0"/>
                <a:cs typeface="Times New Roman" panose="02020603050405020304" pitchFamily="18" charset="0"/>
              </a:rPr>
              <a:t>We can easily embed angular js code in html</a:t>
            </a:r>
          </a:p>
          <a:p>
            <a:pPr>
              <a:lnSpc>
                <a:spcPct val="150000"/>
              </a:lnSpc>
              <a:buFont typeface="Wingdings" pitchFamily="2" charset="2"/>
              <a:buChar char="Ø"/>
            </a:pPr>
            <a:r>
              <a:rPr lang="en-US" altLang="zh-TW" sz="2400" dirty="0" smtClean="0">
                <a:solidFill>
                  <a:schemeClr val="bg1"/>
                </a:solidFill>
                <a:latin typeface="Comic Sans MS" pitchFamily="66" charset="0"/>
                <a:cs typeface="Times New Roman" panose="02020603050405020304" pitchFamily="18" charset="0"/>
              </a:rPr>
              <a:t>We must use the ng-app directive where we want to put Angular JS code in HTML. </a:t>
            </a:r>
            <a:endParaRPr lang="en-US" altLang="zh-TW" sz="2400" dirty="0">
              <a:solidFill>
                <a:schemeClr val="bg1"/>
              </a:solidFill>
              <a:latin typeface="Comic Sans MS" pitchFamily="66" charset="0"/>
              <a:cs typeface="Times New Roman" panose="02020603050405020304" pitchFamily="18" charset="0"/>
            </a:endParaRPr>
          </a:p>
        </p:txBody>
      </p:sp>
      <p:pic>
        <p:nvPicPr>
          <p:cNvPr id="15"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067006" y="0"/>
            <a:ext cx="4859383" cy="461665"/>
          </a:xfrm>
          <a:prstGeom prst="rect">
            <a:avLst/>
          </a:prstGeom>
          <a:noFill/>
        </p:spPr>
        <p:txBody>
          <a:bodyPr wrap="square" rtlCol="0">
            <a:spAutoFit/>
          </a:bodyPr>
          <a:lstStyle/>
          <a:p>
            <a:r>
              <a:rPr lang="en-US" sz="2400" b="1" i="0" u="none" dirty="0" smtClean="0">
                <a:solidFill>
                  <a:schemeClr val="accent2">
                    <a:lumMod val="60000"/>
                    <a:lumOff val="40000"/>
                  </a:schemeClr>
                </a:solidFill>
                <a:latin typeface="Comic Sans MS" pitchFamily="66" charset="0"/>
              </a:rPr>
              <a:t> FIRST APPLICATION</a:t>
            </a:r>
            <a:endParaRPr lang="en-US" sz="2400" b="1" i="0" u="none" dirty="0">
              <a:solidFill>
                <a:schemeClr val="accent2">
                  <a:lumMod val="60000"/>
                  <a:lumOff val="40000"/>
                </a:schemeClr>
              </a:solidFill>
              <a:latin typeface="Comic Sans MS" pitchFamily="66" charset="0"/>
            </a:endParaRPr>
          </a:p>
        </p:txBody>
      </p:sp>
    </p:spTree>
    <p:extLst>
      <p:ext uri="{BB962C8B-B14F-4D97-AF65-F5344CB8AC3E}">
        <p14:creationId xmlns:p14="http://schemas.microsoft.com/office/powerpoint/2010/main" val="3253688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821661" y="890217"/>
            <a:ext cx="11104728" cy="39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a:r>
              <a:rPr lang="en-IN" sz="2400" i="0" u="none" dirty="0">
                <a:solidFill>
                  <a:schemeClr val="bg1"/>
                </a:solidFill>
                <a:latin typeface="Comic Sans MS" pitchFamily="66" charset="0"/>
              </a:rPr>
              <a:t>To complete the sample project, you need </a:t>
            </a:r>
            <a:r>
              <a:rPr lang="en-IN" sz="2400" i="0" u="none" dirty="0">
                <a:solidFill>
                  <a:schemeClr val="bg1"/>
                </a:solidFill>
                <a:latin typeface="Comic Sans MS" pitchFamily="66" charset="0"/>
                <a:hlinkClick r:id="rId2"/>
              </a:rPr>
              <a:t>Node.js</a:t>
            </a:r>
            <a:r>
              <a:rPr lang="en-IN" sz="2400" i="0" u="none" dirty="0">
                <a:solidFill>
                  <a:schemeClr val="bg1"/>
                </a:solidFill>
                <a:latin typeface="Comic Sans MS" pitchFamily="66" charset="0"/>
              </a:rPr>
              <a:t> and </a:t>
            </a:r>
            <a:r>
              <a:rPr lang="en-IN" sz="2400" i="0" u="none" dirty="0">
                <a:solidFill>
                  <a:schemeClr val="bg1"/>
                </a:solidFill>
                <a:latin typeface="Comic Sans MS" pitchFamily="66" charset="0"/>
                <a:hlinkClick r:id="rId3"/>
              </a:rPr>
              <a:t>Angular CLI</a:t>
            </a:r>
            <a:r>
              <a:rPr lang="en-IN" sz="2400" i="0" u="none" dirty="0">
                <a:solidFill>
                  <a:schemeClr val="bg1"/>
                </a:solidFill>
                <a:latin typeface="Comic Sans MS" pitchFamily="66" charset="0"/>
              </a:rPr>
              <a:t> (a command-line interface for Angular) installed on your development PC:</a:t>
            </a:r>
          </a:p>
          <a:p>
            <a:pPr algn="just"/>
            <a:r>
              <a:rPr lang="en-IN" sz="2400" i="0" u="none" dirty="0">
                <a:solidFill>
                  <a:schemeClr val="bg1"/>
                </a:solidFill>
                <a:latin typeface="Comic Sans MS" pitchFamily="66" charset="0"/>
              </a:rPr>
              <a:t>To install Node.js:</a:t>
            </a:r>
          </a:p>
          <a:p>
            <a:pPr lvl="1" algn="just"/>
            <a:r>
              <a:rPr lang="en-IN" sz="2400" i="0" u="none" dirty="0" smtClean="0">
                <a:solidFill>
                  <a:schemeClr val="bg1"/>
                </a:solidFill>
                <a:latin typeface="Comic Sans MS" pitchFamily="66" charset="0"/>
              </a:rPr>
              <a:t>Download the </a:t>
            </a:r>
            <a:r>
              <a:rPr lang="en-IN" sz="2400" i="0" u="none" dirty="0">
                <a:solidFill>
                  <a:schemeClr val="bg1"/>
                </a:solidFill>
                <a:latin typeface="Comic Sans MS" pitchFamily="66" charset="0"/>
              </a:rPr>
              <a:t>version for your system and choose the default options to complete the installation.</a:t>
            </a:r>
          </a:p>
          <a:p>
            <a:pPr lvl="1" algn="just"/>
            <a:r>
              <a:rPr lang="en-IN" sz="2400" i="0" u="none" dirty="0">
                <a:solidFill>
                  <a:schemeClr val="bg1"/>
                </a:solidFill>
                <a:latin typeface="Comic Sans MS" pitchFamily="66" charset="0"/>
              </a:rPr>
              <a:t>Run node -v from your OS command line to verify the version number — in my case, v6.9.1.</a:t>
            </a:r>
          </a:p>
          <a:p>
            <a:pPr algn="just"/>
            <a:r>
              <a:rPr lang="en-IN" sz="2400" i="0" u="none" dirty="0">
                <a:solidFill>
                  <a:schemeClr val="bg1"/>
                </a:solidFill>
                <a:latin typeface="Comic Sans MS" pitchFamily="66" charset="0"/>
              </a:rPr>
              <a:t>The Node Package Manager (NPM) is automatically installed along with Node. Type npm -v to see its version number. NPM is used in the background when you install packages from the public NPM repository. A common NPM command is npm install, which is used to download the package versions listed in your Angular project's </a:t>
            </a:r>
            <a:r>
              <a:rPr lang="en-IN" sz="2400" i="0" u="none" dirty="0">
                <a:solidFill>
                  <a:schemeClr val="bg1"/>
                </a:solidFill>
                <a:latin typeface="Comic Sans MS" pitchFamily="66" charset="0"/>
                <a:hlinkClick r:id="rId4"/>
              </a:rPr>
              <a:t>package.json</a:t>
            </a:r>
            <a:r>
              <a:rPr lang="en-IN" sz="2400" i="0" u="none" dirty="0">
                <a:solidFill>
                  <a:schemeClr val="bg1"/>
                </a:solidFill>
                <a:latin typeface="Comic Sans MS" pitchFamily="66" charset="0"/>
              </a:rPr>
              <a:t> file.</a:t>
            </a:r>
          </a:p>
        </p:txBody>
      </p:sp>
      <p:sp>
        <p:nvSpPr>
          <p:cNvPr id="2" name="Date Placeholder 1"/>
          <p:cNvSpPr>
            <a:spLocks noGrp="1"/>
          </p:cNvSpPr>
          <p:nvPr>
            <p:ph type="dt" sz="half" idx="10"/>
          </p:nvPr>
        </p:nvSpPr>
        <p:spPr/>
        <p:txBody>
          <a:bodyPr/>
          <a:lstStyle/>
          <a:p>
            <a:r>
              <a:rPr lang="en-US" dirty="0" smtClean="0"/>
              <a:t>12/01/2017</a:t>
            </a:r>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38</a:t>
            </a:fld>
            <a:endParaRPr lang="en-US" dirty="0"/>
          </a:p>
        </p:txBody>
      </p:sp>
      <p:pic>
        <p:nvPicPr>
          <p:cNvPr id="18" name="Picture 5" descr="Ppt_Bg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7766385" y="-1"/>
            <a:ext cx="4305300" cy="461665"/>
          </a:xfrm>
          <a:prstGeom prst="rect">
            <a:avLst/>
          </a:prstGeom>
          <a:noFill/>
        </p:spPr>
        <p:txBody>
          <a:bodyPr wrap="square" rtlCol="0">
            <a:spAutoFit/>
          </a:bodyPr>
          <a:lstStyle/>
          <a:p>
            <a:r>
              <a:rPr lang="en-IN" sz="2400" b="1" i="0" u="none" dirty="0" smtClean="0">
                <a:solidFill>
                  <a:schemeClr val="tx1">
                    <a:lumMod val="60000"/>
                    <a:lumOff val="40000"/>
                  </a:schemeClr>
                </a:solidFill>
                <a:latin typeface="Comic Sans MS" pitchFamily="66" charset="0"/>
              </a:rPr>
              <a:t>WHAT YOU'LL NEED</a:t>
            </a:r>
            <a:endParaRPr lang="en-IN" sz="2400" b="1" i="0" u="none" dirty="0">
              <a:solidFill>
                <a:schemeClr val="tx1">
                  <a:lumMod val="60000"/>
                  <a:lumOff val="40000"/>
                </a:schemeClr>
              </a:solidFill>
              <a:latin typeface="Comic Sans MS" pitchFamily="66" charset="0"/>
            </a:endParaRPr>
          </a:p>
        </p:txBody>
      </p:sp>
    </p:spTree>
    <p:extLst>
      <p:ext uri="{BB962C8B-B14F-4D97-AF65-F5344CB8AC3E}">
        <p14:creationId xmlns:p14="http://schemas.microsoft.com/office/powerpoint/2010/main" val="27964095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5" name="Title 4"/>
          <p:cNvSpPr>
            <a:spLocks noGrp="1"/>
          </p:cNvSpPr>
          <p:nvPr>
            <p:ph type="title"/>
          </p:nvPr>
        </p:nvSpPr>
        <p:spPr>
          <a:xfrm>
            <a:off x="609600" y="2286000"/>
            <a:ext cx="10972800" cy="1143000"/>
          </a:xfrm>
        </p:spPr>
        <p:txBody>
          <a:bodyPr/>
          <a:lstStyle/>
          <a:p>
            <a:r>
              <a:rPr lang="en-IN" sz="2400" dirty="0">
                <a:solidFill>
                  <a:schemeClr val="tx1">
                    <a:lumMod val="60000"/>
                    <a:lumOff val="40000"/>
                  </a:schemeClr>
                </a:solidFill>
                <a:latin typeface="Comic Sans MS" pitchFamily="66" charset="0"/>
              </a:rPr>
              <a:t>To install Angular </a:t>
            </a:r>
            <a:r>
              <a:rPr lang="en-IN" sz="2400" dirty="0" smtClean="0">
                <a:solidFill>
                  <a:schemeClr val="tx1">
                    <a:lumMod val="60000"/>
                    <a:lumOff val="40000"/>
                  </a:schemeClr>
                </a:solidFill>
                <a:latin typeface="Comic Sans MS" pitchFamily="66" charset="0"/>
              </a:rPr>
              <a:t>CLI:</a:t>
            </a:r>
            <a:r>
              <a:rPr lang="en-IN" sz="2400" dirty="0" smtClean="0">
                <a:solidFill>
                  <a:schemeClr val="bg1"/>
                </a:solidFill>
                <a:latin typeface="Comic Sans MS" pitchFamily="66" charset="0"/>
              </a:rPr>
              <a:t/>
            </a:r>
            <a:br>
              <a:rPr lang="en-IN" sz="2400" dirty="0" smtClean="0">
                <a:solidFill>
                  <a:schemeClr val="bg1"/>
                </a:solidFill>
                <a:latin typeface="Comic Sans MS" pitchFamily="66" charset="0"/>
              </a:rPr>
            </a:br>
            <a:r>
              <a:rPr lang="en-IN" sz="2400" dirty="0" smtClean="0">
                <a:solidFill>
                  <a:schemeClr val="bg1"/>
                </a:solidFill>
                <a:latin typeface="Comic Sans MS" pitchFamily="66" charset="0"/>
              </a:rPr>
              <a:t>	Run</a:t>
            </a:r>
            <a:r>
              <a:rPr lang="en-IN" sz="2400" dirty="0">
                <a:solidFill>
                  <a:schemeClr val="bg1"/>
                </a:solidFill>
                <a:latin typeface="Comic Sans MS" pitchFamily="66" charset="0"/>
              </a:rPr>
              <a:t> npm install -g angular-cli@1.0.0-beta.21 to install the version (still in beta at the time of writing) that I used for the sample application. (If you want to try a different build, visit the </a:t>
            </a:r>
            <a:r>
              <a:rPr lang="en-IN" sz="2400" dirty="0">
                <a:solidFill>
                  <a:schemeClr val="bg1"/>
                </a:solidFill>
                <a:latin typeface="Comic Sans MS" pitchFamily="66" charset="0"/>
                <a:hlinkClick r:id="rId2"/>
              </a:rPr>
              <a:t>CLI site</a:t>
            </a:r>
            <a:r>
              <a:rPr lang="en-IN" sz="2400" dirty="0">
                <a:solidFill>
                  <a:schemeClr val="bg1"/>
                </a:solidFill>
                <a:latin typeface="Comic Sans MS" pitchFamily="66" charset="0"/>
              </a:rPr>
              <a:t>.) Installation takes about 10 minutes to complete.</a:t>
            </a:r>
            <a:br>
              <a:rPr lang="en-IN" sz="2400" dirty="0">
                <a:solidFill>
                  <a:schemeClr val="bg1"/>
                </a:solidFill>
                <a:latin typeface="Comic Sans MS" pitchFamily="66" charset="0"/>
              </a:rPr>
            </a:br>
            <a:r>
              <a:rPr lang="en-IN" sz="2400" dirty="0" smtClean="0">
                <a:solidFill>
                  <a:schemeClr val="bg1"/>
                </a:solidFill>
                <a:latin typeface="Comic Sans MS" pitchFamily="66" charset="0"/>
              </a:rPr>
              <a:t>	After </a:t>
            </a:r>
            <a:r>
              <a:rPr lang="en-IN" sz="2400" dirty="0">
                <a:solidFill>
                  <a:schemeClr val="bg1"/>
                </a:solidFill>
                <a:latin typeface="Comic Sans MS" pitchFamily="66" charset="0"/>
              </a:rPr>
              <a:t>successful installation, type ng -v at the OS command line to see your CLI version number — in my case:</a:t>
            </a:r>
            <a:br>
              <a:rPr lang="en-IN" sz="2400" dirty="0">
                <a:solidFill>
                  <a:schemeClr val="bg1"/>
                </a:solidFill>
                <a:latin typeface="Comic Sans MS" pitchFamily="66" charset="0"/>
              </a:rPr>
            </a:br>
            <a:r>
              <a:rPr lang="en-IN" sz="2400" dirty="0" smtClean="0">
                <a:solidFill>
                  <a:schemeClr val="bg1"/>
                </a:solidFill>
                <a:latin typeface="Comic Sans MS" pitchFamily="66" charset="0"/>
              </a:rPr>
              <a:t>	</a:t>
            </a:r>
            <a:r>
              <a:rPr lang="pt-BR" sz="2400" dirty="0">
                <a:solidFill>
                  <a:schemeClr val="bg1"/>
                </a:solidFill>
                <a:latin typeface="Comic Sans MS" pitchFamily="66" charset="0"/>
              </a:rPr>
              <a:t/>
            </a:r>
            <a:br>
              <a:rPr lang="pt-BR" sz="2400" dirty="0">
                <a:solidFill>
                  <a:schemeClr val="bg1"/>
                </a:solidFill>
                <a:latin typeface="Comic Sans MS" pitchFamily="66" charset="0"/>
              </a:rPr>
            </a:b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39</a:t>
            </a:fld>
            <a:endParaRPr lang="en-US" altLang="zh-TW" dirty="0">
              <a:solidFill>
                <a:schemeClr val="accent6"/>
              </a:solidFill>
            </a:endParaRPr>
          </a:p>
        </p:txBody>
      </p:sp>
      <p:pic>
        <p:nvPicPr>
          <p:cNvPr id="17" name="Picture 5" descr="Ppt_Bg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7765505" y="65311"/>
            <a:ext cx="4204789" cy="461665"/>
          </a:xfrm>
          <a:prstGeom prst="rect">
            <a:avLst/>
          </a:prstGeom>
          <a:noFill/>
        </p:spPr>
        <p:txBody>
          <a:bodyPr wrap="square" rtlCol="0">
            <a:spAutoFit/>
          </a:bodyPr>
          <a:lstStyle/>
          <a:p>
            <a:r>
              <a:rPr lang="en-IN" sz="2400" b="1" i="0" u="none" dirty="0">
                <a:solidFill>
                  <a:schemeClr val="tx1">
                    <a:lumMod val="60000"/>
                    <a:lumOff val="40000"/>
                  </a:schemeClr>
                </a:solidFill>
                <a:latin typeface="Comic Sans MS" pitchFamily="66" charset="0"/>
              </a:rPr>
              <a:t>WHAT YOU'LL NEED</a:t>
            </a:r>
          </a:p>
        </p:txBody>
      </p:sp>
      <p:sp>
        <p:nvSpPr>
          <p:cNvPr id="10" name="Rectangle 9"/>
          <p:cNvSpPr/>
          <p:nvPr/>
        </p:nvSpPr>
        <p:spPr>
          <a:xfrm>
            <a:off x="4738101" y="4097961"/>
            <a:ext cx="3682313" cy="1291281"/>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pt-BR" i="0" u="none" dirty="0">
                <a:solidFill>
                  <a:schemeClr val="tx2">
                    <a:lumMod val="65000"/>
                  </a:schemeClr>
                </a:solidFill>
                <a:latin typeface="Comic Sans MS" pitchFamily="66" charset="0"/>
              </a:rPr>
              <a:t>angular-cli: 1.0.0-beta.21</a:t>
            </a:r>
            <a:br>
              <a:rPr lang="pt-BR" i="0" u="none" dirty="0">
                <a:solidFill>
                  <a:schemeClr val="tx2">
                    <a:lumMod val="65000"/>
                  </a:schemeClr>
                </a:solidFill>
                <a:latin typeface="Comic Sans MS" pitchFamily="66" charset="0"/>
              </a:rPr>
            </a:br>
            <a:r>
              <a:rPr lang="pt-BR" i="0" u="none" dirty="0">
                <a:solidFill>
                  <a:schemeClr val="tx2">
                    <a:lumMod val="65000"/>
                  </a:schemeClr>
                </a:solidFill>
                <a:latin typeface="Comic Sans MS" pitchFamily="66" charset="0"/>
              </a:rPr>
              <a:t>	node: 6.9.1</a:t>
            </a:r>
            <a:br>
              <a:rPr lang="pt-BR" i="0" u="none" dirty="0">
                <a:solidFill>
                  <a:schemeClr val="tx2">
                    <a:lumMod val="65000"/>
                  </a:schemeClr>
                </a:solidFill>
                <a:latin typeface="Comic Sans MS" pitchFamily="66" charset="0"/>
              </a:rPr>
            </a:br>
            <a:r>
              <a:rPr lang="pt-BR" i="0" u="none" dirty="0">
                <a:solidFill>
                  <a:schemeClr val="tx2">
                    <a:lumMod val="65000"/>
                  </a:schemeClr>
                </a:solidFill>
                <a:latin typeface="Comic Sans MS" pitchFamily="66" charset="0"/>
              </a:rPr>
              <a:t>	os: win32 x64</a:t>
            </a:r>
            <a:endParaRPr lang="en-IN" i="0" u="none" dirty="0"/>
          </a:p>
        </p:txBody>
      </p:sp>
    </p:spTree>
    <p:extLst>
      <p:ext uri="{BB962C8B-B14F-4D97-AF65-F5344CB8AC3E}">
        <p14:creationId xmlns:p14="http://schemas.microsoft.com/office/powerpoint/2010/main" val="2585723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2540001"/>
            <a:ext cx="10972800" cy="3713164"/>
          </a:xfrm>
        </p:spPr>
        <p:txBody>
          <a:bodyPr/>
          <a:lstStyle/>
          <a:p>
            <a:pPr algn="just">
              <a:buFont typeface="Wingdings" pitchFamily="2" charset="2"/>
              <a:buChar char="Ø"/>
            </a:pPr>
            <a:r>
              <a:rPr lang="en-IN" sz="2400" dirty="0" smtClean="0">
                <a:solidFill>
                  <a:schemeClr val="bg1"/>
                </a:solidFill>
                <a:latin typeface="Comic Sans MS" pitchFamily="66" charset="0"/>
              </a:rPr>
              <a:t>Angular </a:t>
            </a:r>
            <a:r>
              <a:rPr lang="en-IN" sz="2400" dirty="0">
                <a:solidFill>
                  <a:schemeClr val="bg1"/>
                </a:solidFill>
                <a:latin typeface="Comic Sans MS" pitchFamily="66" charset="0"/>
              </a:rPr>
              <a:t>2 is an open source JavaScript framework to build web applications in HTML and </a:t>
            </a:r>
            <a:r>
              <a:rPr lang="en-IN" sz="2400" dirty="0" smtClean="0">
                <a:solidFill>
                  <a:schemeClr val="bg1"/>
                </a:solidFill>
                <a:latin typeface="Comic Sans MS" pitchFamily="66" charset="0"/>
              </a:rPr>
              <a:t>JavaScript.</a:t>
            </a:r>
          </a:p>
          <a:p>
            <a:pPr algn="just">
              <a:buFont typeface="Wingdings" pitchFamily="2" charset="2"/>
              <a:buChar char="Ø"/>
            </a:pPr>
            <a:r>
              <a:rPr lang="en-IN" sz="2400" dirty="0" smtClean="0">
                <a:solidFill>
                  <a:schemeClr val="bg1"/>
                </a:solidFill>
                <a:latin typeface="Comic Sans MS" pitchFamily="66" charset="0"/>
              </a:rPr>
              <a:t>Client </a:t>
            </a:r>
            <a:r>
              <a:rPr lang="en-IN" sz="2400" dirty="0">
                <a:solidFill>
                  <a:schemeClr val="bg1"/>
                </a:solidFill>
                <a:latin typeface="Comic Sans MS" pitchFamily="66" charset="0"/>
              </a:rPr>
              <a:t>side application</a:t>
            </a:r>
            <a:r>
              <a:rPr lang="en-IN" sz="2400" dirty="0" smtClean="0">
                <a:solidFill>
                  <a:schemeClr val="bg1"/>
                </a:solidFill>
                <a:latin typeface="Comic Sans MS" pitchFamily="66" charset="0"/>
              </a:rPr>
              <a:t>.</a:t>
            </a:r>
          </a:p>
          <a:p>
            <a:pPr algn="just">
              <a:buFont typeface="Wingdings" pitchFamily="2" charset="2"/>
              <a:buChar char="Ø"/>
            </a:pPr>
            <a:r>
              <a:rPr lang="en-IN" sz="2400" dirty="0">
                <a:solidFill>
                  <a:schemeClr val="bg1"/>
                </a:solidFill>
                <a:latin typeface="Comic Sans MS" pitchFamily="66" charset="0"/>
              </a:rPr>
              <a:t>It is essentially a structure that helps you create applications faster by providing a number of service and objects that makes things easier for app developers</a:t>
            </a:r>
            <a:r>
              <a:rPr lang="en-IN" sz="2400" dirty="0" smtClean="0">
                <a:solidFill>
                  <a:schemeClr val="bg1"/>
                </a:solidFill>
                <a:latin typeface="Comic Sans MS" pitchFamily="66" charset="0"/>
              </a:rPr>
              <a:t>.</a:t>
            </a:r>
          </a:p>
          <a:p>
            <a:pPr algn="just">
              <a:buFont typeface="Wingdings" pitchFamily="2" charset="2"/>
              <a:buChar char="Ø"/>
            </a:pPr>
            <a:r>
              <a:rPr lang="en-IN" sz="2400" dirty="0">
                <a:solidFill>
                  <a:schemeClr val="bg1"/>
                </a:solidFill>
                <a:latin typeface="Comic Sans MS" pitchFamily="66" charset="0"/>
              </a:rPr>
              <a:t>The </a:t>
            </a:r>
            <a:r>
              <a:rPr lang="en-IN" sz="2400" b="1" dirty="0">
                <a:solidFill>
                  <a:schemeClr val="bg1"/>
                </a:solidFill>
                <a:latin typeface="Comic Sans MS" pitchFamily="66" charset="0"/>
              </a:rPr>
              <a:t>Angular JS2</a:t>
            </a:r>
            <a:r>
              <a:rPr lang="en-IN" sz="2400" dirty="0">
                <a:solidFill>
                  <a:schemeClr val="bg1"/>
                </a:solidFill>
                <a:latin typeface="Comic Sans MS" pitchFamily="66" charset="0"/>
              </a:rPr>
              <a:t> is a dramatic upgrade to the previous version of the framework. It is really a rethinking of how applications should be built.</a:t>
            </a:r>
          </a:p>
          <a:p>
            <a:pPr marL="0" indent="0">
              <a:buNone/>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a:p>
            <a:pPr>
              <a:buFont typeface="Courier New" panose="02070309020205020404" pitchFamily="49" charset="0"/>
              <a:buChar char="o"/>
            </a:pPr>
            <a:endParaRPr lang="en-US"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1FF110D8-36A9-4687-B374-CC90D667B25E}" type="datetime1">
              <a:rPr lang="en-US" smtClean="0"/>
              <a:t>12/14/2017</a:t>
            </a:fld>
            <a:endParaRPr lang="en-US" dirty="0"/>
          </a:p>
        </p:txBody>
      </p:sp>
      <p:sp>
        <p:nvSpPr>
          <p:cNvPr id="5" name="Slide Number Placeholder 4"/>
          <p:cNvSpPr>
            <a:spLocks noGrp="1"/>
          </p:cNvSpPr>
          <p:nvPr>
            <p:ph type="sldNum" sz="quarter" idx="12"/>
          </p:nvPr>
        </p:nvSpPr>
        <p:spPr>
          <a:xfrm>
            <a:off x="8814937" y="6245225"/>
            <a:ext cx="2844800" cy="476250"/>
          </a:xfrm>
        </p:spPr>
        <p:txBody>
          <a:bodyPr/>
          <a:lstStyle/>
          <a:p>
            <a:fld id="{CB3966BC-8B8D-4F42-BECA-90C48EA3D957}" type="slidenum">
              <a:rPr lang="en-US" smtClean="0">
                <a:solidFill>
                  <a:schemeClr val="accent2"/>
                </a:solidFill>
              </a:rPr>
              <a:t>4</a:t>
            </a:fld>
            <a:endParaRPr lang="en-US" dirty="0">
              <a:solidFill>
                <a:schemeClr val="accent2"/>
              </a:solidFill>
            </a:endParaRPr>
          </a:p>
        </p:txBody>
      </p:sp>
      <p:pic>
        <p:nvPicPr>
          <p:cNvPr id="20"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5" y="101600"/>
            <a:ext cx="121957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8690865" y="26123"/>
            <a:ext cx="2778325" cy="461665"/>
          </a:xfrm>
          <a:prstGeom prst="rect">
            <a:avLst/>
          </a:prstGeom>
          <a:noFill/>
        </p:spPr>
        <p:txBody>
          <a:bodyPr wrap="none" rtlCol="0">
            <a:spAutoFit/>
          </a:bodyPr>
          <a:lstStyle/>
          <a:p>
            <a:r>
              <a:rPr lang="en-US" sz="2400" b="1" i="0" u="none" dirty="0" smtClean="0">
                <a:solidFill>
                  <a:schemeClr val="accent2">
                    <a:lumMod val="60000"/>
                    <a:lumOff val="40000"/>
                  </a:schemeClr>
                </a:solidFill>
                <a:latin typeface="Comic Sans MS" pitchFamily="66" charset="0"/>
              </a:rPr>
              <a:t>INTRODUCTION</a:t>
            </a:r>
            <a:endParaRPr lang="en-US" sz="2400" b="1" i="0" u="none" dirty="0">
              <a:solidFill>
                <a:schemeClr val="accent2">
                  <a:lumMod val="60000"/>
                  <a:lumOff val="40000"/>
                </a:schemeClr>
              </a:solidFill>
              <a:latin typeface="Comic Sans MS" pitchFamily="66"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44630">
            <a:off x="10232631" y="795100"/>
            <a:ext cx="1734719" cy="1608762"/>
          </a:xfrm>
          <a:prstGeom prst="rect">
            <a:avLst/>
          </a:prstGeom>
          <a:noFill/>
          <a:ln>
            <a:noFill/>
          </a:ln>
          <a:effectLst>
            <a:glow rad="139700">
              <a:schemeClr val="accent4">
                <a:satMod val="175000"/>
                <a:alpha val="40000"/>
              </a:schemeClr>
            </a:glow>
            <a:outerShdw blurRad="50800" dist="38100" dir="13500000" algn="br" rotWithShape="0">
              <a:prstClr val="black">
                <a:alpha val="40000"/>
              </a:prstClr>
            </a:outerShdw>
            <a:reflection blurRad="6350" stA="50000" endA="275" endPos="40000" dist="101600" dir="5400000" sy="-100000" algn="bl" rotWithShape="0"/>
          </a:effectLst>
          <a:scene3d>
            <a:camera prst="orthographicFront"/>
            <a:lightRig rig="threePt" dir="t"/>
          </a:scene3d>
          <a:sp3d>
            <a:bevelB prst="relaxedInse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7417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09600" y="1797909"/>
            <a:ext cx="10972800" cy="3700463"/>
          </a:xfrm>
        </p:spPr>
        <p:txBody>
          <a:bodyPr/>
          <a:lstStyle/>
          <a:p>
            <a:pPr algn="just">
              <a:buFont typeface="Wingdings" pitchFamily="2" charset="2"/>
              <a:buChar char="Ø"/>
            </a:pPr>
            <a:r>
              <a:rPr lang="en-IN" sz="2400" dirty="0">
                <a:solidFill>
                  <a:schemeClr val="bg1"/>
                </a:solidFill>
                <a:latin typeface="Comic Sans MS" pitchFamily="66" charset="0"/>
              </a:rPr>
              <a:t>The package.json file — a key metadata file in an Angular application — contains the details of the application and its dependent packages. </a:t>
            </a:r>
            <a:endParaRPr lang="en-IN" sz="2400" dirty="0" smtClean="0">
              <a:solidFill>
                <a:schemeClr val="bg1"/>
              </a:solidFill>
              <a:latin typeface="Comic Sans MS" pitchFamily="66" charset="0"/>
            </a:endParaRPr>
          </a:p>
          <a:p>
            <a:pPr algn="just">
              <a:buFont typeface="Wingdings" pitchFamily="2" charset="2"/>
              <a:buChar char="Ø"/>
            </a:pPr>
            <a:r>
              <a:rPr lang="en-IN" sz="2400" dirty="0" smtClean="0">
                <a:solidFill>
                  <a:schemeClr val="bg1"/>
                </a:solidFill>
                <a:latin typeface="Comic Sans MS" pitchFamily="66" charset="0"/>
              </a:rPr>
              <a:t>This </a:t>
            </a:r>
            <a:r>
              <a:rPr lang="en-IN" sz="2400" dirty="0">
                <a:solidFill>
                  <a:schemeClr val="bg1"/>
                </a:solidFill>
                <a:latin typeface="Comic Sans MS" pitchFamily="66" charset="0"/>
              </a:rPr>
              <a:t>file is the most important one in an Angular application, especially when you move your code from one computer to another, and </a:t>
            </a:r>
            <a:r>
              <a:rPr lang="en-IN" sz="2400" dirty="0" smtClean="0">
                <a:solidFill>
                  <a:schemeClr val="bg1"/>
                </a:solidFill>
                <a:latin typeface="Comic Sans MS" pitchFamily="66" charset="0"/>
              </a:rPr>
              <a:t>during upgrades.</a:t>
            </a:r>
          </a:p>
          <a:p>
            <a:pPr algn="just">
              <a:buFont typeface="Wingdings" pitchFamily="2" charset="2"/>
              <a:buChar char="Ø"/>
            </a:pPr>
            <a:r>
              <a:rPr lang="en-IN" sz="2400" dirty="0" smtClean="0">
                <a:solidFill>
                  <a:schemeClr val="bg1"/>
                </a:solidFill>
                <a:latin typeface="Comic Sans MS" pitchFamily="66" charset="0"/>
              </a:rPr>
              <a:t>The </a:t>
            </a:r>
            <a:r>
              <a:rPr lang="en-IN" sz="2400" dirty="0">
                <a:solidFill>
                  <a:schemeClr val="bg1"/>
                </a:solidFill>
                <a:latin typeface="Comic Sans MS" pitchFamily="66" charset="0"/>
              </a:rPr>
              <a:t>package.json file controls the version of the packages that need to be installed.</a:t>
            </a:r>
            <a:endParaRPr lang="en-IN" sz="2400" dirty="0"/>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40</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701589" y="65311"/>
            <a:ext cx="5268705" cy="461665"/>
          </a:xfrm>
          <a:prstGeom prst="rect">
            <a:avLst/>
          </a:prstGeom>
          <a:noFill/>
        </p:spPr>
        <p:txBody>
          <a:bodyPr wrap="square" rtlCol="0">
            <a:spAutoFit/>
          </a:bodyPr>
          <a:lstStyle/>
          <a:p>
            <a:r>
              <a:rPr lang="en-IN" sz="2400" b="1" i="0" u="none" dirty="0" smtClean="0">
                <a:latin typeface="Comic Sans MS" pitchFamily="66" charset="0"/>
              </a:rPr>
              <a:t>THE PACKAGE.JSON FILE</a:t>
            </a:r>
            <a:endParaRPr lang="en-IN" sz="2400" b="1" i="0" u="none" dirty="0">
              <a:latin typeface="Comic Sans MS" pitchFamily="66" charset="0"/>
            </a:endParaRPr>
          </a:p>
        </p:txBody>
      </p:sp>
    </p:spTree>
    <p:extLst>
      <p:ext uri="{BB962C8B-B14F-4D97-AF65-F5344CB8AC3E}">
        <p14:creationId xmlns:p14="http://schemas.microsoft.com/office/powerpoint/2010/main" val="753361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711200" y="685799"/>
            <a:ext cx="10972800" cy="3700463"/>
          </a:xfrm>
        </p:spPr>
        <p:txBody>
          <a:bodyPr/>
          <a:lstStyle/>
          <a:p>
            <a:pPr marL="0" indent="0" algn="just">
              <a:buNone/>
            </a:pPr>
            <a:r>
              <a:rPr lang="en-IN" sz="2400" dirty="0">
                <a:latin typeface="Comic Sans MS" pitchFamily="66" charset="0"/>
              </a:rPr>
              <a:t>Here are some valid statements from a package.json file:</a:t>
            </a:r>
            <a:endParaRPr lang="en-IN" sz="2400" dirty="0" smtClean="0">
              <a:solidFill>
                <a:schemeClr val="bg1"/>
              </a:solidFill>
              <a:latin typeface="Comic Sans MS" pitchFamily="66" charset="0"/>
            </a:endParaRPr>
          </a:p>
          <a:p>
            <a:pPr marL="0" indent="0" algn="just">
              <a:buNone/>
            </a:pPr>
            <a:endParaRPr lang="en-IN" sz="2000" dirty="0">
              <a:solidFill>
                <a:schemeClr val="bg1"/>
              </a:solidFill>
              <a:latin typeface="Comic Sans MS" pitchFamily="66" charset="0"/>
            </a:endParaRPr>
          </a:p>
          <a:p>
            <a:pPr marL="0" indent="0" algn="just">
              <a:buNone/>
            </a:pPr>
            <a:r>
              <a:rPr lang="en-IN" sz="2000" dirty="0" smtClean="0">
                <a:solidFill>
                  <a:schemeClr val="bg1"/>
                </a:solidFill>
                <a:latin typeface="Comic Sans MS" pitchFamily="66" charset="0"/>
              </a:rPr>
              <a:t>{ </a:t>
            </a:r>
            <a:r>
              <a:rPr lang="en-IN" sz="2000" dirty="0">
                <a:solidFill>
                  <a:schemeClr val="bg1"/>
                </a:solidFill>
                <a:latin typeface="Comic Sans MS" pitchFamily="66" charset="0"/>
              </a:rPr>
              <a:t>"dependencies" :</a:t>
            </a:r>
          </a:p>
          <a:p>
            <a:pPr marL="0" indent="0" algn="just">
              <a:buNone/>
            </a:pPr>
            <a:r>
              <a:rPr lang="en-IN" sz="2000" dirty="0">
                <a:solidFill>
                  <a:schemeClr val="bg1"/>
                </a:solidFill>
                <a:latin typeface="Comic Sans MS" pitchFamily="66" charset="0"/>
              </a:rPr>
              <a:t>  { "foo" : "1.0.0 - 2.9999.9999"</a:t>
            </a:r>
          </a:p>
          <a:p>
            <a:pPr marL="0" indent="0" algn="just">
              <a:buNone/>
            </a:pPr>
            <a:r>
              <a:rPr lang="en-IN" sz="2000" dirty="0">
                <a:solidFill>
                  <a:schemeClr val="bg1"/>
                </a:solidFill>
                <a:latin typeface="Comic Sans MS" pitchFamily="66" charset="0"/>
              </a:rPr>
              <a:t>  , "bar" : "&gt;=1.0.2 &lt;2.1.2"</a:t>
            </a:r>
          </a:p>
          <a:p>
            <a:pPr marL="0" indent="0" algn="just">
              <a:buNone/>
            </a:pPr>
            <a:r>
              <a:rPr lang="en-IN" sz="2000" dirty="0">
                <a:solidFill>
                  <a:schemeClr val="bg1"/>
                </a:solidFill>
                <a:latin typeface="Comic Sans MS" pitchFamily="66" charset="0"/>
              </a:rPr>
              <a:t>  , "baz" : "&gt;1.0.2 &lt;=2.3.4"</a:t>
            </a:r>
          </a:p>
          <a:p>
            <a:pPr marL="0" indent="0" algn="just">
              <a:buNone/>
            </a:pPr>
            <a:r>
              <a:rPr lang="en-IN" sz="2000" dirty="0">
                <a:solidFill>
                  <a:schemeClr val="bg1"/>
                </a:solidFill>
                <a:latin typeface="Comic Sans MS" pitchFamily="66" charset="0"/>
              </a:rPr>
              <a:t>  , "boo" : "2.0.1"</a:t>
            </a:r>
          </a:p>
          <a:p>
            <a:pPr marL="0" indent="0" algn="just">
              <a:buNone/>
            </a:pPr>
            <a:r>
              <a:rPr lang="en-IN" sz="2000" dirty="0">
                <a:solidFill>
                  <a:schemeClr val="bg1"/>
                </a:solidFill>
                <a:latin typeface="Comic Sans MS" pitchFamily="66" charset="0"/>
              </a:rPr>
              <a:t>  , "qux" : "&lt;1.0.0 || &gt;=2.3.1 &lt;2.4.5 || &gt;=2.5.2 &lt;3.0.0"</a:t>
            </a:r>
          </a:p>
          <a:p>
            <a:pPr marL="0" indent="0" algn="just">
              <a:buNone/>
            </a:pPr>
            <a:r>
              <a:rPr lang="en-IN" sz="2000" dirty="0">
                <a:solidFill>
                  <a:schemeClr val="bg1"/>
                </a:solidFill>
                <a:latin typeface="Comic Sans MS" pitchFamily="66" charset="0"/>
              </a:rPr>
              <a:t>  , "til" : "^1.2"</a:t>
            </a:r>
          </a:p>
          <a:p>
            <a:pPr marL="0" indent="0" algn="just">
              <a:buNone/>
            </a:pPr>
            <a:r>
              <a:rPr lang="en-IN" sz="2000" dirty="0">
                <a:solidFill>
                  <a:schemeClr val="bg1"/>
                </a:solidFill>
                <a:latin typeface="Comic Sans MS" pitchFamily="66" charset="0"/>
              </a:rPr>
              <a:t>  , "elf" : "~1.2.3"</a:t>
            </a:r>
          </a:p>
          <a:p>
            <a:pPr marL="0" indent="0" algn="just">
              <a:buNone/>
            </a:pPr>
            <a:r>
              <a:rPr lang="en-IN" sz="2000" dirty="0">
                <a:solidFill>
                  <a:schemeClr val="bg1"/>
                </a:solidFill>
                <a:latin typeface="Comic Sans MS" pitchFamily="66" charset="0"/>
              </a:rPr>
              <a:t>  , "two" : "2.x"</a:t>
            </a:r>
          </a:p>
          <a:p>
            <a:pPr marL="0" indent="0" algn="just">
              <a:buNone/>
            </a:pPr>
            <a:r>
              <a:rPr lang="en-IN" sz="2000" dirty="0">
                <a:solidFill>
                  <a:schemeClr val="bg1"/>
                </a:solidFill>
                <a:latin typeface="Comic Sans MS" pitchFamily="66" charset="0"/>
              </a:rPr>
              <a:t>  , "thr" : "3.3.x"</a:t>
            </a:r>
          </a:p>
          <a:p>
            <a:pPr marL="0" indent="0" algn="just">
              <a:buNone/>
            </a:pPr>
            <a:r>
              <a:rPr lang="en-IN" sz="2000" dirty="0">
                <a:solidFill>
                  <a:schemeClr val="bg1"/>
                </a:solidFill>
                <a:latin typeface="Comic Sans MS" pitchFamily="66" charset="0"/>
              </a:rPr>
              <a:t>  , "lat" : "latest"</a:t>
            </a:r>
          </a:p>
          <a:p>
            <a:pPr marL="0" indent="0" algn="just">
              <a:buNone/>
            </a:pPr>
            <a:r>
              <a:rPr lang="en-IN" sz="2000" dirty="0">
                <a:solidFill>
                  <a:schemeClr val="bg1"/>
                </a:solidFill>
                <a:latin typeface="Comic Sans MS" pitchFamily="66" charset="0"/>
              </a:rPr>
              <a:t>  }</a:t>
            </a:r>
          </a:p>
          <a:p>
            <a:pPr marL="0" indent="0" algn="just">
              <a:buNone/>
            </a:pPr>
            <a:r>
              <a:rPr lang="en-IN" sz="2000" dirty="0">
                <a:solidFill>
                  <a:schemeClr val="bg1"/>
                </a:solidFill>
                <a:latin typeface="Comic Sans MS" pitchFamily="66" charset="0"/>
              </a:rPr>
              <a:t>}</a:t>
            </a: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41</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701589" y="65311"/>
            <a:ext cx="5268705" cy="461665"/>
          </a:xfrm>
          <a:prstGeom prst="rect">
            <a:avLst/>
          </a:prstGeom>
          <a:noFill/>
        </p:spPr>
        <p:txBody>
          <a:bodyPr wrap="square" rtlCol="0">
            <a:spAutoFit/>
          </a:bodyPr>
          <a:lstStyle/>
          <a:p>
            <a:r>
              <a:rPr lang="en-IN" sz="2400" b="1" i="0" u="none" dirty="0" smtClean="0">
                <a:latin typeface="Comic Sans MS" pitchFamily="66" charset="0"/>
              </a:rPr>
              <a:t>THE PACKAGE.JSON FILE</a:t>
            </a:r>
            <a:endParaRPr lang="en-IN" sz="2400" b="1" i="0" u="none" dirty="0">
              <a:latin typeface="Comic Sans MS" pitchFamily="66" charset="0"/>
            </a:endParaRPr>
          </a:p>
        </p:txBody>
      </p:sp>
    </p:spTree>
    <p:extLst>
      <p:ext uri="{BB962C8B-B14F-4D97-AF65-F5344CB8AC3E}">
        <p14:creationId xmlns:p14="http://schemas.microsoft.com/office/powerpoint/2010/main" val="16810446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711200" y="685799"/>
            <a:ext cx="10972800" cy="3700463"/>
          </a:xfrm>
        </p:spPr>
        <p:txBody>
          <a:bodyPr/>
          <a:lstStyle/>
          <a:p>
            <a:pPr marL="0" indent="0" algn="just">
              <a:buNone/>
            </a:pPr>
            <a:r>
              <a:rPr lang="en-IN" sz="2400" dirty="0">
                <a:latin typeface="Comic Sans MS" pitchFamily="66" charset="0"/>
              </a:rPr>
              <a:t>Here are some valid statements from a package.json file:</a:t>
            </a:r>
            <a:endParaRPr lang="en-IN" sz="2400" dirty="0" smtClean="0">
              <a:solidFill>
                <a:schemeClr val="bg1"/>
              </a:solidFill>
              <a:latin typeface="Comic Sans MS" pitchFamily="66" charset="0"/>
            </a:endParaRPr>
          </a:p>
          <a:p>
            <a:pPr marL="0" indent="0" algn="just">
              <a:buNone/>
            </a:pPr>
            <a:endParaRPr lang="en-IN" sz="2000" dirty="0">
              <a:solidFill>
                <a:schemeClr val="bg1"/>
              </a:solidFill>
              <a:latin typeface="Comic Sans MS" pitchFamily="66" charset="0"/>
            </a:endParaRPr>
          </a:p>
          <a:p>
            <a:pPr marL="0" indent="0" algn="just">
              <a:buNone/>
            </a:pPr>
            <a:r>
              <a:rPr lang="en-IN" sz="2000" dirty="0" smtClean="0">
                <a:solidFill>
                  <a:schemeClr val="bg1"/>
                </a:solidFill>
                <a:latin typeface="Comic Sans MS" pitchFamily="66" charset="0"/>
              </a:rPr>
              <a:t>{ </a:t>
            </a:r>
            <a:r>
              <a:rPr lang="en-IN" sz="2000" dirty="0">
                <a:solidFill>
                  <a:schemeClr val="bg1"/>
                </a:solidFill>
                <a:latin typeface="Comic Sans MS" pitchFamily="66" charset="0"/>
              </a:rPr>
              <a:t>"dependencies" :</a:t>
            </a:r>
          </a:p>
          <a:p>
            <a:pPr marL="0" indent="0" algn="just">
              <a:buNone/>
            </a:pPr>
            <a:r>
              <a:rPr lang="en-IN" sz="2000" dirty="0">
                <a:solidFill>
                  <a:schemeClr val="bg1"/>
                </a:solidFill>
                <a:latin typeface="Comic Sans MS" pitchFamily="66" charset="0"/>
              </a:rPr>
              <a:t>  { "foo" : "1.0.0 - 2.9999.9999"</a:t>
            </a:r>
          </a:p>
          <a:p>
            <a:pPr marL="0" indent="0" algn="just">
              <a:buNone/>
            </a:pPr>
            <a:r>
              <a:rPr lang="en-IN" sz="2000" dirty="0">
                <a:solidFill>
                  <a:schemeClr val="bg1"/>
                </a:solidFill>
                <a:latin typeface="Comic Sans MS" pitchFamily="66" charset="0"/>
              </a:rPr>
              <a:t>  , "bar" : "&gt;=1.0.2 &lt;2.1.2"</a:t>
            </a:r>
          </a:p>
          <a:p>
            <a:pPr marL="0" indent="0" algn="just">
              <a:buNone/>
            </a:pPr>
            <a:r>
              <a:rPr lang="en-IN" sz="2000" dirty="0">
                <a:solidFill>
                  <a:schemeClr val="bg1"/>
                </a:solidFill>
                <a:latin typeface="Comic Sans MS" pitchFamily="66" charset="0"/>
              </a:rPr>
              <a:t>  , "baz" : "&gt;1.0.2 &lt;=2.3.4"</a:t>
            </a:r>
          </a:p>
          <a:p>
            <a:pPr marL="0" indent="0" algn="just">
              <a:buNone/>
            </a:pPr>
            <a:r>
              <a:rPr lang="en-IN" sz="2000" dirty="0">
                <a:solidFill>
                  <a:schemeClr val="bg1"/>
                </a:solidFill>
                <a:latin typeface="Comic Sans MS" pitchFamily="66" charset="0"/>
              </a:rPr>
              <a:t>  , "boo" : "2.0.1"</a:t>
            </a:r>
          </a:p>
          <a:p>
            <a:pPr marL="0" indent="0" algn="just">
              <a:buNone/>
            </a:pPr>
            <a:r>
              <a:rPr lang="en-IN" sz="2000" dirty="0">
                <a:solidFill>
                  <a:schemeClr val="bg1"/>
                </a:solidFill>
                <a:latin typeface="Comic Sans MS" pitchFamily="66" charset="0"/>
              </a:rPr>
              <a:t>  , "qux" : "&lt;1.0.0 || &gt;=2.3.1 &lt;2.4.5 || &gt;=2.5.2 &lt;3.0.0"</a:t>
            </a:r>
          </a:p>
          <a:p>
            <a:pPr marL="0" indent="0" algn="just">
              <a:buNone/>
            </a:pPr>
            <a:r>
              <a:rPr lang="en-IN" sz="2000" dirty="0">
                <a:solidFill>
                  <a:schemeClr val="bg1"/>
                </a:solidFill>
                <a:latin typeface="Comic Sans MS" pitchFamily="66" charset="0"/>
              </a:rPr>
              <a:t>  , "til" : "^1.2"</a:t>
            </a:r>
          </a:p>
          <a:p>
            <a:pPr marL="0" indent="0" algn="just">
              <a:buNone/>
            </a:pPr>
            <a:r>
              <a:rPr lang="en-IN" sz="2000" dirty="0">
                <a:solidFill>
                  <a:schemeClr val="bg1"/>
                </a:solidFill>
                <a:latin typeface="Comic Sans MS" pitchFamily="66" charset="0"/>
              </a:rPr>
              <a:t>  , "elf" : "~1.2.3"</a:t>
            </a:r>
          </a:p>
          <a:p>
            <a:pPr marL="0" indent="0" algn="just">
              <a:buNone/>
            </a:pPr>
            <a:r>
              <a:rPr lang="en-IN" sz="2000" dirty="0">
                <a:solidFill>
                  <a:schemeClr val="bg1"/>
                </a:solidFill>
                <a:latin typeface="Comic Sans MS" pitchFamily="66" charset="0"/>
              </a:rPr>
              <a:t>  , "two" : "2.x"</a:t>
            </a:r>
          </a:p>
          <a:p>
            <a:pPr marL="0" indent="0" algn="just">
              <a:buNone/>
            </a:pPr>
            <a:r>
              <a:rPr lang="en-IN" sz="2000" dirty="0">
                <a:solidFill>
                  <a:schemeClr val="bg1"/>
                </a:solidFill>
                <a:latin typeface="Comic Sans MS" pitchFamily="66" charset="0"/>
              </a:rPr>
              <a:t>  , "thr" : "3.3.x"</a:t>
            </a:r>
          </a:p>
          <a:p>
            <a:pPr marL="0" indent="0" algn="just">
              <a:buNone/>
            </a:pPr>
            <a:r>
              <a:rPr lang="en-IN" sz="2000" dirty="0">
                <a:solidFill>
                  <a:schemeClr val="bg1"/>
                </a:solidFill>
                <a:latin typeface="Comic Sans MS" pitchFamily="66" charset="0"/>
              </a:rPr>
              <a:t>  , "lat" : "latest"</a:t>
            </a:r>
          </a:p>
          <a:p>
            <a:pPr marL="0" indent="0" algn="just">
              <a:buNone/>
            </a:pPr>
            <a:r>
              <a:rPr lang="en-IN" sz="2000" dirty="0">
                <a:solidFill>
                  <a:schemeClr val="bg1"/>
                </a:solidFill>
                <a:latin typeface="Comic Sans MS" pitchFamily="66" charset="0"/>
              </a:rPr>
              <a:t>  }</a:t>
            </a:r>
          </a:p>
          <a:p>
            <a:pPr marL="0" indent="0" algn="just">
              <a:buNone/>
            </a:pPr>
            <a:r>
              <a:rPr lang="en-IN" sz="2000" dirty="0">
                <a:solidFill>
                  <a:schemeClr val="bg1"/>
                </a:solidFill>
                <a:latin typeface="Comic Sans MS" pitchFamily="66" charset="0"/>
              </a:rPr>
              <a:t>}</a:t>
            </a: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42</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659"/>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313695" y="21650"/>
            <a:ext cx="5268705" cy="461665"/>
          </a:xfrm>
          <a:prstGeom prst="rect">
            <a:avLst/>
          </a:prstGeom>
          <a:noFill/>
        </p:spPr>
        <p:txBody>
          <a:bodyPr wrap="square" rtlCol="0">
            <a:spAutoFit/>
          </a:bodyPr>
          <a:lstStyle/>
          <a:p>
            <a:r>
              <a:rPr lang="en-IN" sz="2400" b="1" i="0" u="none" dirty="0" smtClean="0">
                <a:latin typeface="Comic Sans MS" pitchFamily="66" charset="0"/>
              </a:rPr>
              <a:t>THE PACKAGE.JSON FILE</a:t>
            </a:r>
            <a:endParaRPr lang="en-IN" sz="2400" b="1" i="0" u="none" dirty="0">
              <a:latin typeface="Comic Sans MS" pitchFamily="66" charset="0"/>
            </a:endParaRPr>
          </a:p>
        </p:txBody>
      </p:sp>
    </p:spTree>
    <p:extLst>
      <p:ext uri="{BB962C8B-B14F-4D97-AF65-F5344CB8AC3E}">
        <p14:creationId xmlns:p14="http://schemas.microsoft.com/office/powerpoint/2010/main" val="2296593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711200" y="932934"/>
            <a:ext cx="10972800" cy="3700463"/>
          </a:xfrm>
        </p:spPr>
        <p:txBody>
          <a:bodyPr/>
          <a:lstStyle/>
          <a:p>
            <a:pPr marL="0" indent="0" algn="just">
              <a:buNone/>
            </a:pPr>
            <a:r>
              <a:rPr lang="en-IN" sz="2400" dirty="0" smtClean="0">
                <a:solidFill>
                  <a:schemeClr val="bg1"/>
                </a:solidFill>
                <a:latin typeface="Comic Sans MS" pitchFamily="66" charset="0"/>
              </a:rPr>
              <a:t>To create package.json file:</a:t>
            </a:r>
          </a:p>
          <a:p>
            <a:pPr algn="just">
              <a:buFont typeface="Wingdings" pitchFamily="2" charset="2"/>
              <a:buChar char="Ø"/>
            </a:pPr>
            <a:r>
              <a:rPr lang="en-US" sz="2400" dirty="0" smtClean="0">
                <a:solidFill>
                  <a:schemeClr val="bg1"/>
                </a:solidFill>
                <a:latin typeface="Comic Sans MS" pitchFamily="66" charset="0"/>
              </a:rPr>
              <a:t>hit npm init on command prompt</a:t>
            </a:r>
          </a:p>
          <a:p>
            <a:pPr algn="just">
              <a:buFont typeface="Wingdings" pitchFamily="2" charset="2"/>
              <a:buChar char="Ø"/>
            </a:pPr>
            <a:r>
              <a:rPr lang="en-US" sz="2400" dirty="0" smtClean="0">
                <a:solidFill>
                  <a:schemeClr val="bg1"/>
                </a:solidFill>
                <a:latin typeface="Comic Sans MS" pitchFamily="66" charset="0"/>
              </a:rPr>
              <a:t>Then it will ask some documentation fields like-</a:t>
            </a:r>
          </a:p>
          <a:p>
            <a:pPr marL="0" indent="0" algn="just">
              <a:buNone/>
            </a:pPr>
            <a:r>
              <a:rPr lang="en-US" sz="2400" dirty="0" smtClean="0">
                <a:solidFill>
                  <a:schemeClr val="bg1"/>
                </a:solidFill>
                <a:latin typeface="Comic Sans MS" pitchFamily="66" charset="0"/>
              </a:rPr>
              <a:t>  </a:t>
            </a: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43</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313695" y="21650"/>
            <a:ext cx="5268705" cy="461665"/>
          </a:xfrm>
          <a:prstGeom prst="rect">
            <a:avLst/>
          </a:prstGeom>
          <a:noFill/>
        </p:spPr>
        <p:txBody>
          <a:bodyPr wrap="square" rtlCol="0">
            <a:spAutoFit/>
          </a:bodyPr>
          <a:lstStyle/>
          <a:p>
            <a:r>
              <a:rPr lang="en-IN" sz="2400" b="1" i="0" u="none" dirty="0" smtClean="0">
                <a:latin typeface="Comic Sans MS" pitchFamily="66" charset="0"/>
              </a:rPr>
              <a:t>THE PACKAGE.JSON FILE</a:t>
            </a:r>
            <a:endParaRPr lang="en-IN" sz="2400" b="1" i="0" u="none" dirty="0">
              <a:latin typeface="Comic Sans MS" pitchFamily="66"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951" y="2507263"/>
            <a:ext cx="528586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809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1173893"/>
            <a:ext cx="11016735" cy="3706640"/>
          </a:xfrm>
        </p:spPr>
        <p:txBody>
          <a:bodyPr/>
          <a:lstStyle/>
          <a:p>
            <a:pPr marL="0" indent="0" algn="just">
              <a:buNone/>
            </a:pPr>
            <a:r>
              <a:rPr lang="en-IN" sz="2400" dirty="0">
                <a:solidFill>
                  <a:schemeClr val="bg1"/>
                </a:solidFill>
                <a:latin typeface="Comic Sans MS" pitchFamily="66" charset="0"/>
              </a:rPr>
              <a:t>The sample project consists of an out-of-the-box Angular application and a custom application that you'll develop on top of the out-of-the-box application. When you're finished, you'll have an Angular application consisting of three mini applications with features that use three web service APIs</a:t>
            </a:r>
            <a:r>
              <a:rPr lang="en-IN" sz="2400" dirty="0" smtClean="0">
                <a:solidFill>
                  <a:schemeClr val="bg1"/>
                </a:solidFill>
                <a:latin typeface="Comic Sans MS" pitchFamily="66" charset="0"/>
              </a:rPr>
              <a:t>:</a:t>
            </a:r>
          </a:p>
          <a:p>
            <a:pPr algn="just"/>
            <a:r>
              <a:rPr lang="en-IN" sz="2400" dirty="0">
                <a:solidFill>
                  <a:schemeClr val="bg1"/>
                </a:solidFill>
                <a:latin typeface="Comic Sans MS" pitchFamily="66" charset="0"/>
              </a:rPr>
              <a:t>Weather from </a:t>
            </a:r>
            <a:r>
              <a:rPr lang="en-IN" sz="2400" dirty="0" smtClean="0">
                <a:solidFill>
                  <a:schemeClr val="bg1"/>
                </a:solidFill>
                <a:latin typeface="Comic Sans MS" pitchFamily="66" charset="0"/>
              </a:rPr>
              <a:t>Yahoo!</a:t>
            </a:r>
            <a:endParaRPr lang="en-IN" sz="2400" dirty="0">
              <a:solidFill>
                <a:schemeClr val="bg1"/>
              </a:solidFill>
              <a:latin typeface="Comic Sans MS" pitchFamily="66" charset="0"/>
            </a:endParaRPr>
          </a:p>
          <a:p>
            <a:pPr algn="just"/>
            <a:r>
              <a:rPr lang="en-IN" sz="2400" dirty="0">
                <a:solidFill>
                  <a:schemeClr val="bg1"/>
                </a:solidFill>
                <a:latin typeface="Comic Sans MS" pitchFamily="66" charset="0"/>
              </a:rPr>
              <a:t>Currency exchange</a:t>
            </a:r>
          </a:p>
          <a:p>
            <a:pPr algn="just"/>
            <a:r>
              <a:rPr lang="en-IN" sz="2400" dirty="0">
                <a:solidFill>
                  <a:schemeClr val="bg1"/>
                </a:solidFill>
                <a:latin typeface="Comic Sans MS" pitchFamily="66" charset="0"/>
              </a:rPr>
              <a:t>Movie details</a:t>
            </a:r>
          </a:p>
          <a:p>
            <a:pPr marL="0" indent="0" algn="just">
              <a:buNone/>
            </a:pPr>
            <a:r>
              <a:rPr lang="en-IN" sz="2400" dirty="0">
                <a:solidFill>
                  <a:schemeClr val="bg1"/>
                </a:solidFill>
                <a:latin typeface="Comic Sans MS" pitchFamily="66" charset="0"/>
              </a:rPr>
              <a:t>All of the application logic will run in your browser. The server is needed only when the browser needs new data. In fact, you can shut down the server process and still work in your application because it's a SPA.</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44</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313695" y="21650"/>
            <a:ext cx="5268705" cy="461665"/>
          </a:xfrm>
          <a:prstGeom prst="rect">
            <a:avLst/>
          </a:prstGeom>
          <a:noFill/>
        </p:spPr>
        <p:txBody>
          <a:bodyPr wrap="square" rtlCol="0">
            <a:spAutoFit/>
          </a:bodyPr>
          <a:lstStyle/>
          <a:p>
            <a:r>
              <a:rPr lang="en-IN" sz="2400" b="1" i="0" u="none" dirty="0" smtClean="0">
                <a:latin typeface="Comic Sans MS" pitchFamily="66" charset="0"/>
              </a:rPr>
              <a:t>SAMPLE PROJECT OVERVIEW</a:t>
            </a:r>
            <a:endParaRPr lang="en-IN" sz="2400" b="1" i="0" u="none" dirty="0">
              <a:latin typeface="Comic Sans MS" pitchFamily="66" charset="0"/>
            </a:endParaRPr>
          </a:p>
        </p:txBody>
      </p:sp>
    </p:spTree>
    <p:extLst>
      <p:ext uri="{BB962C8B-B14F-4D97-AF65-F5344CB8AC3E}">
        <p14:creationId xmlns:p14="http://schemas.microsoft.com/office/powerpoint/2010/main" val="16079006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1173893"/>
            <a:ext cx="11016735" cy="3706640"/>
          </a:xfrm>
        </p:spPr>
        <p:txBody>
          <a:bodyPr/>
          <a:lstStyle/>
          <a:p>
            <a:pPr marL="0" indent="0" algn="just">
              <a:buNone/>
            </a:pPr>
            <a:r>
              <a:rPr lang="en-IN" sz="2400" dirty="0">
                <a:latin typeface="Comic Sans MS" pitchFamily="66" charset="0"/>
              </a:rPr>
              <a:t>This diagram shows the application topology</a:t>
            </a:r>
            <a:r>
              <a:rPr lang="en-IN" sz="2400" dirty="0" smtClean="0">
                <a:latin typeface="Comic Sans MS" pitchFamily="66" charset="0"/>
              </a:rPr>
              <a:t>:</a:t>
            </a:r>
          </a:p>
          <a:p>
            <a:pPr marL="0" indent="0" algn="just">
              <a:buNone/>
            </a:pP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45</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21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313695" y="21650"/>
            <a:ext cx="5268705" cy="461665"/>
          </a:xfrm>
          <a:prstGeom prst="rect">
            <a:avLst/>
          </a:prstGeom>
          <a:noFill/>
        </p:spPr>
        <p:txBody>
          <a:bodyPr wrap="square" rtlCol="0">
            <a:spAutoFit/>
          </a:bodyPr>
          <a:lstStyle/>
          <a:p>
            <a:r>
              <a:rPr lang="en-IN" sz="2400" b="1" i="0" u="none" dirty="0" smtClean="0">
                <a:latin typeface="Comic Sans MS" pitchFamily="66" charset="0"/>
              </a:rPr>
              <a:t>SAMPLE PROJECT OVERVIEW</a:t>
            </a:r>
            <a:endParaRPr lang="en-IN" sz="2400" b="1" i="0" u="none" dirty="0">
              <a:latin typeface="Comic Sans MS" pitchFamily="66" charset="0"/>
            </a:endParaRPr>
          </a:p>
        </p:txBody>
      </p:sp>
      <p:sp>
        <p:nvSpPr>
          <p:cNvPr id="5" name="Rectangle 4"/>
          <p:cNvSpPr/>
          <p:nvPr/>
        </p:nvSpPr>
        <p:spPr>
          <a:xfrm>
            <a:off x="2522533" y="1989436"/>
            <a:ext cx="6203092" cy="3744097"/>
          </a:xfrm>
          <a:prstGeom prst="rect">
            <a:avLst/>
          </a:prstGeom>
          <a:solidFill>
            <a:schemeClr val="tx2">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2893236" y="2312409"/>
            <a:ext cx="5461686" cy="3101546"/>
          </a:xfrm>
          <a:prstGeom prst="rect">
            <a:avLst/>
          </a:prstGeom>
          <a:solidFill>
            <a:schemeClr val="bg1">
              <a:lumMod val="8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ound Same Side Corner Rectangle 9"/>
          <p:cNvSpPr/>
          <p:nvPr/>
        </p:nvSpPr>
        <p:spPr>
          <a:xfrm>
            <a:off x="2120938" y="5681319"/>
            <a:ext cx="7006281" cy="605483"/>
          </a:xfrm>
          <a:prstGeom prst="round2SameRect">
            <a:avLst/>
          </a:prstGeom>
          <a:solidFill>
            <a:schemeClr val="tx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ounded Rectangle 10"/>
          <p:cNvSpPr/>
          <p:nvPr/>
        </p:nvSpPr>
        <p:spPr>
          <a:xfrm>
            <a:off x="2937361" y="3616047"/>
            <a:ext cx="856163" cy="49427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0" u="none" dirty="0" smtClean="0">
                <a:solidFill>
                  <a:schemeClr val="bg1"/>
                </a:solidFill>
                <a:latin typeface="Comic Sans MS" pitchFamily="66" charset="0"/>
              </a:rPr>
              <a:t>AppModule</a:t>
            </a:r>
            <a:endParaRPr lang="en-IN" sz="900" i="0" u="none" dirty="0">
              <a:solidFill>
                <a:schemeClr val="bg1"/>
              </a:solidFill>
              <a:latin typeface="Comic Sans MS" pitchFamily="66" charset="0"/>
            </a:endParaRPr>
          </a:p>
        </p:txBody>
      </p:sp>
      <p:sp>
        <p:nvSpPr>
          <p:cNvPr id="14" name="Rounded Rectangle 13"/>
          <p:cNvSpPr/>
          <p:nvPr/>
        </p:nvSpPr>
        <p:spPr>
          <a:xfrm>
            <a:off x="3946092" y="3616047"/>
            <a:ext cx="1048772" cy="494270"/>
          </a:xfrm>
          <a:prstGeom prst="round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0" u="none" dirty="0" smtClean="0">
                <a:latin typeface="Comic Sans MS" pitchFamily="66" charset="0"/>
              </a:rPr>
              <a:t>AppComponent</a:t>
            </a:r>
            <a:endParaRPr lang="en-IN" sz="900" i="0" u="none" dirty="0">
              <a:latin typeface="Comic Sans MS" pitchFamily="66" charset="0"/>
            </a:endParaRPr>
          </a:p>
        </p:txBody>
      </p:sp>
      <p:sp>
        <p:nvSpPr>
          <p:cNvPr id="15" name="Rounded Rectangle 14"/>
          <p:cNvSpPr/>
          <p:nvPr/>
        </p:nvSpPr>
        <p:spPr>
          <a:xfrm>
            <a:off x="5912978" y="4390040"/>
            <a:ext cx="801434" cy="494270"/>
          </a:xfrm>
          <a:prstGeom prst="round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0" u="none" dirty="0" smtClean="0">
                <a:latin typeface="Comic Sans MS" pitchFamily="66" charset="0"/>
              </a:rPr>
              <a:t>Currency app</a:t>
            </a:r>
            <a:endParaRPr lang="en-IN" sz="1000" i="0" u="none" dirty="0">
              <a:latin typeface="Comic Sans MS" pitchFamily="66" charset="0"/>
            </a:endParaRPr>
          </a:p>
        </p:txBody>
      </p:sp>
      <p:sp>
        <p:nvSpPr>
          <p:cNvPr id="16" name="Rounded Rectangle 15"/>
          <p:cNvSpPr/>
          <p:nvPr/>
        </p:nvSpPr>
        <p:spPr>
          <a:xfrm>
            <a:off x="5912978" y="2922517"/>
            <a:ext cx="801434" cy="494270"/>
          </a:xfrm>
          <a:prstGeom prst="round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0" u="none" dirty="0" smtClean="0">
                <a:latin typeface="Comic Sans MS" pitchFamily="66" charset="0"/>
              </a:rPr>
              <a:t>Weather app</a:t>
            </a:r>
            <a:endParaRPr lang="en-IN" sz="1000" i="0" u="none" dirty="0">
              <a:latin typeface="Comic Sans MS" pitchFamily="66" charset="0"/>
            </a:endParaRPr>
          </a:p>
        </p:txBody>
      </p:sp>
      <p:sp>
        <p:nvSpPr>
          <p:cNvPr id="19" name="Rounded Rectangle 18"/>
          <p:cNvSpPr/>
          <p:nvPr/>
        </p:nvSpPr>
        <p:spPr>
          <a:xfrm>
            <a:off x="5152767" y="3616047"/>
            <a:ext cx="570165" cy="494270"/>
          </a:xfrm>
          <a:prstGeom prst="round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0" u="none" dirty="0" smtClean="0">
                <a:latin typeface="Comic Sans MS" pitchFamily="66" charset="0"/>
              </a:rPr>
              <a:t>menu</a:t>
            </a:r>
            <a:endParaRPr lang="en-IN" sz="1000" i="0" u="none" dirty="0">
              <a:latin typeface="Comic Sans MS" pitchFamily="66" charset="0"/>
            </a:endParaRPr>
          </a:p>
        </p:txBody>
      </p:sp>
      <p:sp>
        <p:nvSpPr>
          <p:cNvPr id="20" name="Rounded Rectangle 19"/>
          <p:cNvSpPr/>
          <p:nvPr/>
        </p:nvSpPr>
        <p:spPr>
          <a:xfrm>
            <a:off x="5912978" y="3616047"/>
            <a:ext cx="801434" cy="494270"/>
          </a:xfrm>
          <a:prstGeom prst="round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i="0" u="none" dirty="0" smtClean="0">
                <a:latin typeface="Comic Sans MS" pitchFamily="66" charset="0"/>
              </a:rPr>
              <a:t>Movie app</a:t>
            </a:r>
            <a:endParaRPr lang="en-IN" sz="1000" i="0" u="none" dirty="0">
              <a:latin typeface="Comic Sans MS" pitchFamily="66" charset="0"/>
            </a:endParaRPr>
          </a:p>
        </p:txBody>
      </p:sp>
      <p:sp>
        <p:nvSpPr>
          <p:cNvPr id="21" name="Rounded Rectangle 20"/>
          <p:cNvSpPr/>
          <p:nvPr/>
        </p:nvSpPr>
        <p:spPr>
          <a:xfrm>
            <a:off x="7130422" y="2922516"/>
            <a:ext cx="801434" cy="1871905"/>
          </a:xfrm>
          <a:prstGeom prst="roundRect">
            <a:avLst/>
          </a:prstGeom>
          <a:solidFill>
            <a:srgbClr val="10BC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i="0" u="none" dirty="0" smtClean="0">
                <a:latin typeface="Comic Sans MS" pitchFamily="66" charset="0"/>
              </a:rPr>
              <a:t>Services</a:t>
            </a:r>
            <a:endParaRPr lang="en-IN" sz="1050" i="0" u="none" dirty="0">
              <a:latin typeface="Comic Sans MS" pitchFamily="66" charset="0"/>
            </a:endParaRPr>
          </a:p>
        </p:txBody>
      </p:sp>
      <p:sp>
        <p:nvSpPr>
          <p:cNvPr id="12" name="Lightning Bolt 11"/>
          <p:cNvSpPr/>
          <p:nvPr/>
        </p:nvSpPr>
        <p:spPr>
          <a:xfrm>
            <a:off x="7931856" y="3697831"/>
            <a:ext cx="2051222" cy="562089"/>
          </a:xfrm>
          <a:prstGeom prst="lightningBolt">
            <a:avLst/>
          </a:prstGeom>
          <a:solidFill>
            <a:schemeClr val="tx2">
              <a:lumMod val="65000"/>
            </a:schemeClr>
          </a:solidFill>
          <a:ln>
            <a:solidFill>
              <a:schemeClr val="tx2">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Cloud 12"/>
          <p:cNvSpPr/>
          <p:nvPr/>
        </p:nvSpPr>
        <p:spPr>
          <a:xfrm>
            <a:off x="9983078" y="3476846"/>
            <a:ext cx="1704473" cy="1004058"/>
          </a:xfrm>
          <a:prstGeom prst="cloud">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0" u="none" dirty="0" smtClean="0">
                <a:latin typeface="Comic Sans MS" pitchFamily="66" charset="0"/>
              </a:rPr>
              <a:t>internet</a:t>
            </a:r>
            <a:endParaRPr lang="en-IN" sz="1400" i="0" u="none" dirty="0">
              <a:latin typeface="Comic Sans MS" pitchFamily="66" charset="0"/>
            </a:endParaRPr>
          </a:p>
        </p:txBody>
      </p:sp>
      <p:cxnSp>
        <p:nvCxnSpPr>
          <p:cNvPr id="25" name="Straight Connector 24"/>
          <p:cNvCxnSpPr>
            <a:stCxn id="11" idx="3"/>
          </p:cNvCxnSpPr>
          <p:nvPr/>
        </p:nvCxnSpPr>
        <p:spPr>
          <a:xfrm>
            <a:off x="3793524" y="3863182"/>
            <a:ext cx="15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36961" y="3858468"/>
            <a:ext cx="3158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3"/>
            <a:endCxn id="20" idx="1"/>
          </p:cNvCxnSpPr>
          <p:nvPr/>
        </p:nvCxnSpPr>
        <p:spPr>
          <a:xfrm>
            <a:off x="5722932" y="3863182"/>
            <a:ext cx="1900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9" idx="3"/>
          </p:cNvCxnSpPr>
          <p:nvPr/>
        </p:nvCxnSpPr>
        <p:spPr>
          <a:xfrm flipV="1">
            <a:off x="5722932" y="3416787"/>
            <a:ext cx="190046" cy="446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3"/>
          </p:cNvCxnSpPr>
          <p:nvPr/>
        </p:nvCxnSpPr>
        <p:spPr>
          <a:xfrm>
            <a:off x="5722932" y="3863182"/>
            <a:ext cx="190046" cy="617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0" idx="3"/>
          </p:cNvCxnSpPr>
          <p:nvPr/>
        </p:nvCxnSpPr>
        <p:spPr>
          <a:xfrm flipV="1">
            <a:off x="6714412" y="3858468"/>
            <a:ext cx="416010" cy="4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1" idx="1"/>
          </p:cNvCxnSpPr>
          <p:nvPr/>
        </p:nvCxnSpPr>
        <p:spPr>
          <a:xfrm flipH="1" flipV="1">
            <a:off x="6714412" y="3169652"/>
            <a:ext cx="416010" cy="688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1" idx="1"/>
          </p:cNvCxnSpPr>
          <p:nvPr/>
        </p:nvCxnSpPr>
        <p:spPr>
          <a:xfrm flipH="1">
            <a:off x="6714412" y="3858469"/>
            <a:ext cx="416010" cy="7787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8530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1173893"/>
            <a:ext cx="11016735" cy="3706640"/>
          </a:xfrm>
        </p:spPr>
        <p:txBody>
          <a:bodyPr/>
          <a:lstStyle/>
          <a:p>
            <a:pPr marL="0" indent="0" algn="just">
              <a:buNone/>
            </a:pPr>
            <a:r>
              <a:rPr lang="en-IN" sz="2400" dirty="0">
                <a:solidFill>
                  <a:schemeClr val="bg1"/>
                </a:solidFill>
                <a:latin typeface="Comic Sans MS" pitchFamily="66" charset="0"/>
              </a:rPr>
              <a:t>Start at your OS command line at a location where you want to put your project directory</a:t>
            </a:r>
            <a:r>
              <a:rPr lang="en-IN" sz="2400" dirty="0" smtClean="0">
                <a:solidFill>
                  <a:schemeClr val="bg1"/>
                </a:solidFill>
                <a:latin typeface="Comic Sans MS" pitchFamily="66" charset="0"/>
              </a:rPr>
              <a:t>.</a:t>
            </a:r>
          </a:p>
          <a:p>
            <a:r>
              <a:rPr lang="en-IN" sz="2400" dirty="0">
                <a:solidFill>
                  <a:schemeClr val="bg1"/>
                </a:solidFill>
                <a:latin typeface="Comic Sans MS" pitchFamily="66" charset="0"/>
              </a:rPr>
              <a:t>Creating an Angular project</a:t>
            </a:r>
          </a:p>
          <a:p>
            <a:r>
              <a:rPr lang="en-IN" sz="2400" dirty="0">
                <a:solidFill>
                  <a:schemeClr val="bg1"/>
                </a:solidFill>
                <a:latin typeface="Comic Sans MS" pitchFamily="66" charset="0"/>
              </a:rPr>
              <a:t>Generate a new Angular project by running the following command (where dw_ng2_app is the project name):</a:t>
            </a:r>
          </a:p>
          <a:p>
            <a:pPr marL="0" indent="0" algn="just">
              <a:buNone/>
            </a:pP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46</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6"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478505" y="21650"/>
            <a:ext cx="9103895" cy="461665"/>
          </a:xfrm>
          <a:prstGeom prst="rect">
            <a:avLst/>
          </a:prstGeom>
          <a:noFill/>
        </p:spPr>
        <p:txBody>
          <a:bodyPr wrap="square" rtlCol="0">
            <a:spAutoFit/>
          </a:bodyPr>
          <a:lstStyle/>
          <a:p>
            <a:r>
              <a:rPr lang="en-IN" sz="2400" b="1" i="0" u="none" dirty="0" smtClean="0">
                <a:latin typeface="Comic Sans MS" pitchFamily="66" charset="0"/>
              </a:rPr>
              <a:t>CREATING THE BASE APPLICATION AND MODULE</a:t>
            </a:r>
            <a:endParaRPr lang="en-IN" sz="2400" b="1" i="0" u="none" dirty="0">
              <a:latin typeface="Comic Sans MS" pitchFamily="66" charset="0"/>
            </a:endParaRPr>
          </a:p>
        </p:txBody>
      </p:sp>
      <p:sp>
        <p:nvSpPr>
          <p:cNvPr id="3" name="Rectangle 2"/>
          <p:cNvSpPr/>
          <p:nvPr/>
        </p:nvSpPr>
        <p:spPr>
          <a:xfrm>
            <a:off x="4201983" y="3863182"/>
            <a:ext cx="3991233" cy="716692"/>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IN" i="0" u="none" dirty="0">
                <a:latin typeface="Comic Sans MS" pitchFamily="66" charset="0"/>
              </a:rPr>
              <a:t>ng new dw_ng2_app --skip-git</a:t>
            </a:r>
            <a:endParaRPr lang="en-IN" u="none" dirty="0">
              <a:latin typeface="Comic Sans MS" pitchFamily="66" charset="0"/>
            </a:endParaRPr>
          </a:p>
        </p:txBody>
      </p:sp>
    </p:spTree>
    <p:extLst>
      <p:ext uri="{BB962C8B-B14F-4D97-AF65-F5344CB8AC3E}">
        <p14:creationId xmlns:p14="http://schemas.microsoft.com/office/powerpoint/2010/main" val="22949378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1173893"/>
            <a:ext cx="11016735" cy="3706640"/>
          </a:xfrm>
        </p:spPr>
        <p:txBody>
          <a:bodyPr/>
          <a:lstStyle/>
          <a:p>
            <a:pPr marL="0" indent="0" algn="just">
              <a:buNone/>
            </a:pPr>
            <a:r>
              <a:rPr lang="en-IN" sz="2400" dirty="0">
                <a:solidFill>
                  <a:schemeClr val="bg1"/>
                </a:solidFill>
                <a:latin typeface="Comic Sans MS" pitchFamily="66" charset="0"/>
              </a:rPr>
              <a:t>After all the required packages and the Angular base application are installed (which takes about 10 minutes), you're back at your OS command prompt. If you then list the /dw_ng2_app directory, you can see the project structure:</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47</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863515" y="21650"/>
            <a:ext cx="9103895" cy="461665"/>
          </a:xfrm>
          <a:prstGeom prst="rect">
            <a:avLst/>
          </a:prstGeom>
          <a:noFill/>
        </p:spPr>
        <p:txBody>
          <a:bodyPr wrap="square" rtlCol="0">
            <a:spAutoFit/>
          </a:bodyPr>
          <a:lstStyle/>
          <a:p>
            <a:r>
              <a:rPr lang="en-IN" sz="2400" b="1" i="0" u="none" dirty="0" smtClean="0">
                <a:latin typeface="Comic Sans MS" pitchFamily="66" charset="0"/>
              </a:rPr>
              <a:t>CREATING THE BASE APPLICATION AND MODULE</a:t>
            </a:r>
            <a:endParaRPr lang="en-IN" sz="2400" b="1" i="0" u="none" dirty="0">
              <a:latin typeface="Comic Sans MS" pitchFamily="66" charset="0"/>
            </a:endParaRPr>
          </a:p>
        </p:txBody>
      </p:sp>
      <p:sp>
        <p:nvSpPr>
          <p:cNvPr id="3" name="Rectangle 2"/>
          <p:cNvSpPr/>
          <p:nvPr/>
        </p:nvSpPr>
        <p:spPr>
          <a:xfrm>
            <a:off x="4597401" y="2570205"/>
            <a:ext cx="2483022" cy="313861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i="0" u="none" dirty="0">
                <a:latin typeface="Comic Sans MS" pitchFamily="66" charset="0"/>
              </a:rPr>
              <a:t>|— e2e</a:t>
            </a:r>
          </a:p>
          <a:p>
            <a:pPr algn="l"/>
            <a:r>
              <a:rPr lang="en-IN" i="0" u="none" dirty="0">
                <a:latin typeface="Comic Sans MS" pitchFamily="66" charset="0"/>
              </a:rPr>
              <a:t>|— node_modules</a:t>
            </a:r>
          </a:p>
          <a:p>
            <a:pPr algn="l"/>
            <a:r>
              <a:rPr lang="en-IN" i="0" u="none" dirty="0">
                <a:latin typeface="Comic Sans MS" pitchFamily="66" charset="0"/>
              </a:rPr>
              <a:t>|— src</a:t>
            </a:r>
          </a:p>
          <a:p>
            <a:pPr algn="l"/>
            <a:r>
              <a:rPr lang="en-IN" i="0" u="none" dirty="0">
                <a:latin typeface="Comic Sans MS" pitchFamily="66" charset="0"/>
              </a:rPr>
              <a:t>angular-cli.json</a:t>
            </a:r>
          </a:p>
          <a:p>
            <a:pPr algn="l"/>
            <a:r>
              <a:rPr lang="en-IN" i="0" u="none" dirty="0">
                <a:latin typeface="Comic Sans MS" pitchFamily="66" charset="0"/>
              </a:rPr>
              <a:t>karma.conf.js</a:t>
            </a:r>
          </a:p>
          <a:p>
            <a:pPr algn="l"/>
            <a:r>
              <a:rPr lang="en-IN" i="0" u="none" dirty="0">
                <a:latin typeface="Comic Sans MS" pitchFamily="66" charset="0"/>
              </a:rPr>
              <a:t>package.json</a:t>
            </a:r>
          </a:p>
          <a:p>
            <a:pPr algn="l"/>
            <a:r>
              <a:rPr lang="en-IN" i="0" u="none" dirty="0">
                <a:latin typeface="Comic Sans MS" pitchFamily="66" charset="0"/>
              </a:rPr>
              <a:t>protractor.conf.js</a:t>
            </a:r>
          </a:p>
          <a:p>
            <a:pPr algn="l"/>
            <a:r>
              <a:rPr lang="en-IN" i="0" u="none" dirty="0">
                <a:latin typeface="Comic Sans MS" pitchFamily="66" charset="0"/>
              </a:rPr>
              <a:t>README.md</a:t>
            </a:r>
          </a:p>
          <a:p>
            <a:pPr algn="l"/>
            <a:r>
              <a:rPr lang="en-IN" i="0" u="none" dirty="0">
                <a:latin typeface="Comic Sans MS" pitchFamily="66" charset="0"/>
              </a:rPr>
              <a:t>tslint.json</a:t>
            </a:r>
          </a:p>
        </p:txBody>
      </p:sp>
    </p:spTree>
    <p:extLst>
      <p:ext uri="{BB962C8B-B14F-4D97-AF65-F5344CB8AC3E}">
        <p14:creationId xmlns:p14="http://schemas.microsoft.com/office/powerpoint/2010/main" val="1083658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1173893"/>
            <a:ext cx="11016735" cy="3706640"/>
          </a:xfrm>
        </p:spPr>
        <p:txBody>
          <a:bodyPr/>
          <a:lstStyle/>
          <a:p>
            <a:pPr marL="0" indent="0" algn="just">
              <a:buNone/>
            </a:pPr>
            <a:r>
              <a:rPr lang="en-IN" sz="2400" dirty="0">
                <a:latin typeface="Comic Sans MS" pitchFamily="66" charset="0"/>
              </a:rPr>
              <a:t>The ../dw_ng2_app/src directory's contents are:</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48</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24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863515" y="21650"/>
            <a:ext cx="9103895" cy="461665"/>
          </a:xfrm>
          <a:prstGeom prst="rect">
            <a:avLst/>
          </a:prstGeom>
          <a:noFill/>
        </p:spPr>
        <p:txBody>
          <a:bodyPr wrap="square" rtlCol="0">
            <a:spAutoFit/>
          </a:bodyPr>
          <a:lstStyle/>
          <a:p>
            <a:r>
              <a:rPr lang="en-IN" sz="2400" b="1" i="0" u="none" dirty="0" smtClean="0">
                <a:latin typeface="Comic Sans MS" pitchFamily="66" charset="0"/>
              </a:rPr>
              <a:t>CREATING THE BASE APPLICATION AND MODULE</a:t>
            </a:r>
            <a:endParaRPr lang="en-IN" sz="2400" b="1" i="0" u="none" dirty="0">
              <a:latin typeface="Comic Sans MS" pitchFamily="66" charset="0"/>
            </a:endParaRPr>
          </a:p>
        </p:txBody>
      </p:sp>
      <p:sp>
        <p:nvSpPr>
          <p:cNvPr id="3" name="Rectangle 2"/>
          <p:cNvSpPr/>
          <p:nvPr/>
        </p:nvSpPr>
        <p:spPr>
          <a:xfrm>
            <a:off x="4597401" y="1984955"/>
            <a:ext cx="2483022" cy="313861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i="0" u="none" dirty="0">
                <a:latin typeface="Comic Sans MS" pitchFamily="66" charset="0"/>
              </a:rPr>
              <a:t>|— app</a:t>
            </a:r>
          </a:p>
          <a:p>
            <a:pPr algn="l"/>
            <a:r>
              <a:rPr lang="en-IN" i="0" u="none" dirty="0">
                <a:latin typeface="Comic Sans MS" pitchFamily="66" charset="0"/>
              </a:rPr>
              <a:t>|— assets</a:t>
            </a:r>
          </a:p>
          <a:p>
            <a:pPr algn="l"/>
            <a:r>
              <a:rPr lang="en-IN" i="0" u="none" dirty="0">
                <a:latin typeface="Comic Sans MS" pitchFamily="66" charset="0"/>
              </a:rPr>
              <a:t>|— environments</a:t>
            </a:r>
          </a:p>
          <a:p>
            <a:pPr algn="l"/>
            <a:r>
              <a:rPr lang="en-IN" i="0" u="none" dirty="0">
                <a:latin typeface="Comic Sans MS" pitchFamily="66" charset="0"/>
              </a:rPr>
              <a:t>favicon.ico</a:t>
            </a:r>
          </a:p>
          <a:p>
            <a:pPr algn="l"/>
            <a:r>
              <a:rPr lang="en-IN" i="0" u="none" dirty="0">
                <a:latin typeface="Comic Sans MS" pitchFamily="66" charset="0"/>
              </a:rPr>
              <a:t>index.html</a:t>
            </a:r>
          </a:p>
          <a:p>
            <a:pPr algn="l"/>
            <a:r>
              <a:rPr lang="en-IN" i="0" u="none" dirty="0">
                <a:latin typeface="Comic Sans MS" pitchFamily="66" charset="0"/>
              </a:rPr>
              <a:t>main.ts</a:t>
            </a:r>
          </a:p>
          <a:p>
            <a:pPr algn="l"/>
            <a:r>
              <a:rPr lang="en-IN" i="0" u="none" dirty="0">
                <a:latin typeface="Comic Sans MS" pitchFamily="66" charset="0"/>
              </a:rPr>
              <a:t>polyfills.ts</a:t>
            </a:r>
          </a:p>
          <a:p>
            <a:pPr algn="l"/>
            <a:r>
              <a:rPr lang="en-IN" i="0" u="none" dirty="0">
                <a:latin typeface="Comic Sans MS" pitchFamily="66" charset="0"/>
              </a:rPr>
              <a:t>styles.css</a:t>
            </a:r>
          </a:p>
          <a:p>
            <a:pPr algn="l"/>
            <a:r>
              <a:rPr lang="en-IN" i="0" u="none" dirty="0">
                <a:latin typeface="Comic Sans MS" pitchFamily="66" charset="0"/>
              </a:rPr>
              <a:t>test.ts</a:t>
            </a:r>
          </a:p>
          <a:p>
            <a:pPr algn="l"/>
            <a:r>
              <a:rPr lang="en-IN" i="0" u="none" dirty="0">
                <a:latin typeface="Comic Sans MS" pitchFamily="66" charset="0"/>
              </a:rPr>
              <a:t>tsconfig.json</a:t>
            </a:r>
          </a:p>
          <a:p>
            <a:pPr algn="l"/>
            <a:r>
              <a:rPr lang="en-IN" i="0" u="none" dirty="0">
                <a:latin typeface="Comic Sans MS" pitchFamily="66" charset="0"/>
              </a:rPr>
              <a:t>typings.d.ts</a:t>
            </a:r>
          </a:p>
        </p:txBody>
      </p:sp>
    </p:spTree>
    <p:extLst>
      <p:ext uri="{BB962C8B-B14F-4D97-AF65-F5344CB8AC3E}">
        <p14:creationId xmlns:p14="http://schemas.microsoft.com/office/powerpoint/2010/main" val="4063055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1173893"/>
            <a:ext cx="11016735" cy="3706640"/>
          </a:xfrm>
        </p:spPr>
        <p:txBody>
          <a:bodyPr/>
          <a:lstStyle/>
          <a:p>
            <a:pPr marL="0" indent="0" algn="just">
              <a:buNone/>
            </a:pPr>
            <a:r>
              <a:rPr lang="en-IN" sz="2400" dirty="0">
                <a:latin typeface="Comic Sans MS" pitchFamily="66" charset="0"/>
              </a:rPr>
              <a:t>And the ../dw_ng2_app/src/app directory (the </a:t>
            </a:r>
            <a:r>
              <a:rPr lang="en-IN" sz="2400" i="1" dirty="0">
                <a:latin typeface="Comic Sans MS" pitchFamily="66" charset="0"/>
              </a:rPr>
              <a:t>root module folder</a:t>
            </a:r>
            <a:r>
              <a:rPr lang="en-IN" sz="2400" dirty="0">
                <a:latin typeface="Comic Sans MS" pitchFamily="66" charset="0"/>
              </a:rPr>
              <a:t>) contains the following files:</a:t>
            </a: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49</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837393" y="21650"/>
            <a:ext cx="9103895" cy="461665"/>
          </a:xfrm>
          <a:prstGeom prst="rect">
            <a:avLst/>
          </a:prstGeom>
          <a:noFill/>
        </p:spPr>
        <p:txBody>
          <a:bodyPr wrap="square" rtlCol="0">
            <a:spAutoFit/>
          </a:bodyPr>
          <a:lstStyle/>
          <a:p>
            <a:r>
              <a:rPr lang="en-IN" sz="2400" b="1" i="0" u="none" dirty="0" smtClean="0">
                <a:latin typeface="Comic Sans MS" pitchFamily="66" charset="0"/>
              </a:rPr>
              <a:t>CREATING THE BASE APPLICATION AND MODULE</a:t>
            </a:r>
            <a:endParaRPr lang="en-IN" sz="2400" b="1" i="0" u="none" dirty="0">
              <a:latin typeface="Comic Sans MS" pitchFamily="66" charset="0"/>
            </a:endParaRPr>
          </a:p>
        </p:txBody>
      </p:sp>
      <p:sp>
        <p:nvSpPr>
          <p:cNvPr id="3" name="Rectangle 2"/>
          <p:cNvSpPr/>
          <p:nvPr/>
        </p:nvSpPr>
        <p:spPr>
          <a:xfrm>
            <a:off x="4597401" y="2157949"/>
            <a:ext cx="2791940" cy="313861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i="0" u="none" dirty="0">
                <a:latin typeface="Comic Sans MS" pitchFamily="66" charset="0"/>
              </a:rPr>
              <a:t>app.component.css</a:t>
            </a:r>
          </a:p>
          <a:p>
            <a:pPr algn="l"/>
            <a:r>
              <a:rPr lang="en-IN" i="0" u="none" dirty="0">
                <a:latin typeface="Comic Sans MS" pitchFamily="66" charset="0"/>
              </a:rPr>
              <a:t>app.component.html</a:t>
            </a:r>
          </a:p>
          <a:p>
            <a:pPr algn="l"/>
            <a:r>
              <a:rPr lang="en-IN" i="0" u="none" dirty="0">
                <a:latin typeface="Comic Sans MS" pitchFamily="66" charset="0"/>
              </a:rPr>
              <a:t>app.component.spec.ts</a:t>
            </a:r>
          </a:p>
          <a:p>
            <a:pPr algn="l"/>
            <a:r>
              <a:rPr lang="en-IN" i="0" u="none" dirty="0">
                <a:latin typeface="Comic Sans MS" pitchFamily="66" charset="0"/>
              </a:rPr>
              <a:t>app.component.ts</a:t>
            </a:r>
          </a:p>
          <a:p>
            <a:pPr algn="l"/>
            <a:r>
              <a:rPr lang="en-IN" i="0" u="none" dirty="0">
                <a:latin typeface="Comic Sans MS" pitchFamily="66" charset="0"/>
              </a:rPr>
              <a:t>app.module.ts</a:t>
            </a:r>
          </a:p>
          <a:p>
            <a:pPr algn="l"/>
            <a:r>
              <a:rPr lang="en-IN" i="0" u="none" dirty="0">
                <a:latin typeface="Comic Sans MS" pitchFamily="66" charset="0"/>
              </a:rPr>
              <a:t>index.ts</a:t>
            </a:r>
          </a:p>
        </p:txBody>
      </p:sp>
    </p:spTree>
    <p:extLst>
      <p:ext uri="{BB962C8B-B14F-4D97-AF65-F5344CB8AC3E}">
        <p14:creationId xmlns:p14="http://schemas.microsoft.com/office/powerpoint/2010/main" val="2683277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61852" y="1561013"/>
            <a:ext cx="7659189" cy="3700463"/>
          </a:xfrm>
        </p:spPr>
        <p:txBody>
          <a:bodyPr/>
          <a:lstStyle/>
          <a:p>
            <a:pPr>
              <a:lnSpc>
                <a:spcPct val="150000"/>
              </a:lnSpc>
              <a:buFont typeface="Wingdings" pitchFamily="2" charset="2"/>
              <a:buChar char="Ø"/>
            </a:pPr>
            <a:r>
              <a:rPr lang="en-US" sz="2400" dirty="0" smtClean="0">
                <a:ln w="12700">
                  <a:solidFill>
                    <a:schemeClr val="tx2"/>
                  </a:solidFill>
                  <a:prstDash val="solid"/>
                </a:ln>
                <a:solidFill>
                  <a:schemeClr val="tx2"/>
                </a:solidFill>
                <a:latin typeface="Comic Sans MS" pitchFamily="66" charset="0"/>
                <a:cs typeface="Times New Roman" panose="02020603050405020304" pitchFamily="18" charset="0"/>
              </a:rPr>
              <a:t>Started in 2009.</a:t>
            </a:r>
          </a:p>
          <a:p>
            <a:pPr>
              <a:lnSpc>
                <a:spcPct val="150000"/>
              </a:lnSpc>
              <a:buFont typeface="Wingdings" pitchFamily="2" charset="2"/>
              <a:buChar char="Ø"/>
            </a:pPr>
            <a:r>
              <a:rPr lang="en-US" sz="2400" dirty="0" smtClean="0">
                <a:ln w="12700">
                  <a:solidFill>
                    <a:schemeClr val="tx2"/>
                  </a:solidFill>
                  <a:prstDash val="solid"/>
                </a:ln>
                <a:solidFill>
                  <a:schemeClr val="tx2"/>
                </a:solidFill>
                <a:latin typeface="Comic Sans MS" pitchFamily="66" charset="0"/>
                <a:cs typeface="Times New Roman" panose="02020603050405020304" pitchFamily="18" charset="0"/>
              </a:rPr>
              <a:t>By misko hevery and adams abrons.</a:t>
            </a:r>
          </a:p>
          <a:p>
            <a:pPr>
              <a:lnSpc>
                <a:spcPct val="150000"/>
              </a:lnSpc>
              <a:buFont typeface="Wingdings" pitchFamily="2" charset="2"/>
              <a:buChar char="Ø"/>
            </a:pPr>
            <a:r>
              <a:rPr lang="en-US" sz="2400" dirty="0" smtClean="0">
                <a:ln w="12700">
                  <a:solidFill>
                    <a:schemeClr val="tx2"/>
                  </a:solidFill>
                  <a:prstDash val="solid"/>
                </a:ln>
                <a:solidFill>
                  <a:schemeClr val="tx2"/>
                </a:solidFill>
                <a:latin typeface="Comic Sans MS" pitchFamily="66" charset="0"/>
                <a:cs typeface="Times New Roman" panose="02020603050405020304" pitchFamily="18" charset="0"/>
              </a:rPr>
              <a:t>Sponsored by Google.</a:t>
            </a:r>
          </a:p>
          <a:p>
            <a:pPr>
              <a:lnSpc>
                <a:spcPct val="150000"/>
              </a:lnSpc>
              <a:buFont typeface="Wingdings" pitchFamily="2" charset="2"/>
              <a:buChar char="Ø"/>
            </a:pPr>
            <a:r>
              <a:rPr lang="en-US" sz="2400" dirty="0" smtClean="0">
                <a:ln w="12700">
                  <a:solidFill>
                    <a:schemeClr val="tx2"/>
                  </a:solidFill>
                  <a:prstDash val="solid"/>
                </a:ln>
                <a:solidFill>
                  <a:schemeClr val="tx2"/>
                </a:solidFill>
                <a:latin typeface="Comic Sans MS" pitchFamily="66" charset="0"/>
                <a:cs typeface="Times New Roman" panose="02020603050405020304" pitchFamily="18" charset="0"/>
              </a:rPr>
              <a:t>Open to community.</a:t>
            </a:r>
          </a:p>
          <a:p>
            <a:pPr>
              <a:lnSpc>
                <a:spcPct val="150000"/>
              </a:lnSpc>
              <a:buFont typeface="Wingdings" pitchFamily="2" charset="2"/>
              <a:buChar char="Ø"/>
            </a:pPr>
            <a:r>
              <a:rPr lang="en-US" sz="2400" dirty="0" smtClean="0">
                <a:ln w="12700">
                  <a:solidFill>
                    <a:schemeClr val="tx2"/>
                  </a:solidFill>
                  <a:prstDash val="solid"/>
                </a:ln>
                <a:solidFill>
                  <a:schemeClr val="tx2"/>
                </a:solidFill>
                <a:latin typeface="Comic Sans MS" pitchFamily="66" charset="0"/>
                <a:cs typeface="Times New Roman" panose="02020603050405020304" pitchFamily="18" charset="0"/>
              </a:rPr>
              <a:t>Very attractive to back-enders.</a:t>
            </a:r>
            <a:endParaRPr lang="en-US" sz="2400" dirty="0">
              <a:ln w="12700">
                <a:solidFill>
                  <a:schemeClr val="tx2"/>
                </a:solidFill>
                <a:prstDash val="solid"/>
              </a:ln>
              <a:solidFill>
                <a:schemeClr val="tx2"/>
              </a:solidFill>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smtClean="0"/>
              <a:t>12/01/2017</a:t>
            </a:r>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5</a:t>
            </a:fld>
            <a:endParaRPr lang="en-US" dirty="0"/>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8377"/>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9261566" y="-13063"/>
            <a:ext cx="2320834" cy="461665"/>
          </a:xfrm>
          <a:prstGeom prst="rect">
            <a:avLst/>
          </a:prstGeom>
          <a:noFill/>
        </p:spPr>
        <p:txBody>
          <a:bodyPr wrap="square" rtlCol="0">
            <a:spAutoFit/>
          </a:bodyPr>
          <a:lstStyle/>
          <a:p>
            <a:pPr algn="ctr"/>
            <a:r>
              <a:rPr lang="en-US" sz="2400" b="1" i="0" u="none" dirty="0" smtClean="0">
                <a:solidFill>
                  <a:schemeClr val="accent2">
                    <a:lumMod val="60000"/>
                    <a:lumOff val="40000"/>
                  </a:schemeClr>
                </a:solidFill>
                <a:latin typeface="Comic Sans MS" pitchFamily="66" charset="0"/>
                <a:cs typeface="Times New Roman" panose="02020603050405020304" pitchFamily="18" charset="0"/>
              </a:rPr>
              <a:t> </a:t>
            </a:r>
            <a:r>
              <a:rPr lang="en-US" sz="2400" b="1" i="0" u="none" dirty="0">
                <a:solidFill>
                  <a:schemeClr val="accent2">
                    <a:lumMod val="60000"/>
                    <a:lumOff val="40000"/>
                  </a:schemeClr>
                </a:solidFill>
                <a:latin typeface="Comic Sans MS" pitchFamily="66" charset="0"/>
                <a:cs typeface="Times New Roman" panose="02020603050405020304" pitchFamily="18" charset="0"/>
              </a:rPr>
              <a:t>HISTORY</a:t>
            </a:r>
          </a:p>
        </p:txBody>
      </p:sp>
      <p:pic>
        <p:nvPicPr>
          <p:cNvPr id="1027" name="Picture 3" descr="C:\Users\ARUN\Desktop\angularjs2 ppt\images\angularfound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83852">
            <a:off x="7679295" y="1104901"/>
            <a:ext cx="3327400" cy="3784600"/>
          </a:xfrm>
          <a:prstGeom prst="rect">
            <a:avLst/>
          </a:prstGeom>
          <a:noFill/>
          <a:effectLst>
            <a:glow rad="228600">
              <a:schemeClr val="accent2">
                <a:satMod val="175000"/>
                <a:alpha val="40000"/>
              </a:schemeClr>
            </a:glow>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8710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1223320"/>
            <a:ext cx="11016735" cy="3706640"/>
          </a:xfrm>
        </p:spPr>
        <p:txBody>
          <a:bodyPr/>
          <a:lstStyle/>
          <a:p>
            <a:pPr marL="0" indent="0" algn="just">
              <a:buNone/>
            </a:pPr>
            <a:r>
              <a:rPr lang="en-IN" sz="2400" dirty="0">
                <a:solidFill>
                  <a:schemeClr val="tx1">
                    <a:lumMod val="60000"/>
                    <a:lumOff val="40000"/>
                  </a:schemeClr>
                </a:solidFill>
                <a:latin typeface="Comic Sans MS" pitchFamily="66" charset="0"/>
              </a:rPr>
              <a:t>Running the out-of-the-box Angular </a:t>
            </a:r>
            <a:r>
              <a:rPr lang="en-IN" sz="2400" dirty="0" smtClean="0">
                <a:solidFill>
                  <a:schemeClr val="tx1">
                    <a:lumMod val="60000"/>
                    <a:lumOff val="40000"/>
                  </a:schemeClr>
                </a:solidFill>
                <a:latin typeface="Comic Sans MS" pitchFamily="66" charset="0"/>
              </a:rPr>
              <a:t>application</a:t>
            </a:r>
          </a:p>
          <a:p>
            <a:pPr algn="just"/>
            <a:r>
              <a:rPr lang="en-IN" sz="2400" dirty="0">
                <a:solidFill>
                  <a:schemeClr val="bg1"/>
                </a:solidFill>
                <a:latin typeface="Comic Sans MS" pitchFamily="66" charset="0"/>
              </a:rPr>
              <a:t>Change to the project directory and run ng serve to start the out-of-the box Angular application.</a:t>
            </a:r>
          </a:p>
          <a:p>
            <a:pPr algn="just"/>
            <a:r>
              <a:rPr lang="en-IN" sz="2400" dirty="0">
                <a:solidFill>
                  <a:schemeClr val="bg1"/>
                </a:solidFill>
                <a:latin typeface="Comic Sans MS" pitchFamily="66" charset="0"/>
              </a:rPr>
              <a:t>By default, the process starts in port number 4200. If the value of your port system environment variable is other than 4200, the process will start in that port number. Optionally, you can override the default port number by running the ng serve --port 4200 command.</a:t>
            </a:r>
          </a:p>
          <a:p>
            <a:pPr algn="just"/>
            <a:r>
              <a:rPr lang="en-IN" sz="2400" dirty="0">
                <a:solidFill>
                  <a:schemeClr val="bg1"/>
                </a:solidFill>
                <a:latin typeface="Comic Sans MS" pitchFamily="66" charset="0"/>
              </a:rPr>
              <a:t>Open your browser and enter the URL http://localhost:4200/. Your Angular application displays </a:t>
            </a:r>
            <a:r>
              <a:rPr lang="en-IN" sz="2400" b="1" dirty="0">
                <a:solidFill>
                  <a:schemeClr val="bg1"/>
                </a:solidFill>
                <a:latin typeface="Comic Sans MS" pitchFamily="66" charset="0"/>
              </a:rPr>
              <a:t>app works!</a:t>
            </a:r>
            <a:r>
              <a:rPr lang="en-IN" sz="2400" dirty="0">
                <a:solidFill>
                  <a:schemeClr val="bg1"/>
                </a:solidFill>
                <a:latin typeface="Comic Sans MS" pitchFamily="66" charset="0"/>
              </a:rPr>
              <a:t> to indicate that the app is up, running, and ready:</a:t>
            </a:r>
          </a:p>
          <a:p>
            <a:pPr marL="0" indent="0" algn="just">
              <a:buNone/>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50</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626"/>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837393" y="21650"/>
            <a:ext cx="9103895" cy="461665"/>
          </a:xfrm>
          <a:prstGeom prst="rect">
            <a:avLst/>
          </a:prstGeom>
          <a:noFill/>
        </p:spPr>
        <p:txBody>
          <a:bodyPr wrap="square" rtlCol="0">
            <a:spAutoFit/>
          </a:bodyPr>
          <a:lstStyle/>
          <a:p>
            <a:r>
              <a:rPr lang="en-IN" sz="2400" b="1" i="0" u="none" dirty="0" smtClean="0">
                <a:latin typeface="Comic Sans MS" pitchFamily="66" charset="0"/>
              </a:rPr>
              <a:t>CREATING THE BASE APPLICATION AND MODULE</a:t>
            </a:r>
            <a:endParaRPr lang="en-IN" sz="2400" b="1" i="0" u="none" dirty="0">
              <a:latin typeface="Comic Sans MS" pitchFamily="66" charset="0"/>
            </a:endParaRPr>
          </a:p>
        </p:txBody>
      </p:sp>
    </p:spTree>
    <p:extLst>
      <p:ext uri="{BB962C8B-B14F-4D97-AF65-F5344CB8AC3E}">
        <p14:creationId xmlns:p14="http://schemas.microsoft.com/office/powerpoint/2010/main" val="10852865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1223320"/>
            <a:ext cx="11016735" cy="3706640"/>
          </a:xfrm>
        </p:spPr>
        <p:txBody>
          <a:bodyPr/>
          <a:lstStyle/>
          <a:p>
            <a:pPr marL="0" indent="0" algn="just">
              <a:buNone/>
            </a:pPr>
            <a:r>
              <a:rPr lang="en-IN" sz="2400" dirty="0">
                <a:solidFill>
                  <a:schemeClr val="bg1"/>
                </a:solidFill>
                <a:latin typeface="Comic Sans MS" pitchFamily="66" charset="0"/>
              </a:rPr>
              <a:t>Open your browser and enter the URL http://localhost:4200/. Your Angular application displays </a:t>
            </a:r>
            <a:r>
              <a:rPr lang="en-IN" sz="2400" b="1" dirty="0">
                <a:solidFill>
                  <a:schemeClr val="bg1"/>
                </a:solidFill>
                <a:latin typeface="Comic Sans MS" pitchFamily="66" charset="0"/>
              </a:rPr>
              <a:t>app works!</a:t>
            </a:r>
            <a:r>
              <a:rPr lang="en-IN" sz="2400" dirty="0">
                <a:solidFill>
                  <a:schemeClr val="bg1"/>
                </a:solidFill>
                <a:latin typeface="Comic Sans MS" pitchFamily="66" charset="0"/>
              </a:rPr>
              <a:t> to indicate that the app is up, running, and ready:</a:t>
            </a:r>
          </a:p>
          <a:p>
            <a:pPr marL="0" indent="0" algn="just">
              <a:buNone/>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51</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013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837393" y="21650"/>
            <a:ext cx="9103895" cy="461665"/>
          </a:xfrm>
          <a:prstGeom prst="rect">
            <a:avLst/>
          </a:prstGeom>
          <a:noFill/>
        </p:spPr>
        <p:txBody>
          <a:bodyPr wrap="square" rtlCol="0">
            <a:spAutoFit/>
          </a:bodyPr>
          <a:lstStyle/>
          <a:p>
            <a:r>
              <a:rPr lang="en-IN" sz="2400" b="1" i="0" u="none" dirty="0" smtClean="0">
                <a:latin typeface="Comic Sans MS" pitchFamily="66" charset="0"/>
              </a:rPr>
              <a:t>CREATING THE BASE APPLICATION AND MODULE</a:t>
            </a:r>
            <a:endParaRPr lang="en-IN" sz="2400" b="1" i="0" u="none" dirty="0">
              <a:latin typeface="Comic Sans MS" pitchFamily="66"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900" y="2264506"/>
            <a:ext cx="510540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7840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593125"/>
            <a:ext cx="11016735" cy="3706640"/>
          </a:xfrm>
        </p:spPr>
        <p:txBody>
          <a:bodyPr/>
          <a:lstStyle/>
          <a:p>
            <a:pPr marL="0" indent="0" algn="just">
              <a:buNone/>
            </a:pPr>
            <a:r>
              <a:rPr lang="en-IN" sz="2400" dirty="0" smtClean="0">
                <a:solidFill>
                  <a:schemeClr val="bg1"/>
                </a:solidFill>
                <a:latin typeface="Comic Sans MS" pitchFamily="66" charset="0"/>
              </a:rPr>
              <a:t>	If </a:t>
            </a:r>
            <a:r>
              <a:rPr lang="en-IN" sz="2400" dirty="0">
                <a:solidFill>
                  <a:schemeClr val="bg1"/>
                </a:solidFill>
                <a:latin typeface="Comic Sans MS" pitchFamily="66" charset="0"/>
              </a:rPr>
              <a:t>you make changes to the code while the application is running, Angular is smart enough to monitor and restart the application automatically. Try editing the app.component.ts file by changing the value of the title. You can see that your browser page reflects the change:</a:t>
            </a: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52</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837393" y="21650"/>
            <a:ext cx="9103895" cy="461665"/>
          </a:xfrm>
          <a:prstGeom prst="rect">
            <a:avLst/>
          </a:prstGeom>
          <a:noFill/>
        </p:spPr>
        <p:txBody>
          <a:bodyPr wrap="square" rtlCol="0">
            <a:spAutoFit/>
          </a:bodyPr>
          <a:lstStyle/>
          <a:p>
            <a:r>
              <a:rPr lang="en-IN" sz="2400" b="1" i="0" u="none" dirty="0" smtClean="0">
                <a:latin typeface="Comic Sans MS" pitchFamily="66" charset="0"/>
              </a:rPr>
              <a:t>CREATING THE BASE APPLICATION AND MODULE</a:t>
            </a:r>
            <a:endParaRPr lang="en-IN" sz="2400" b="1" i="0" u="none" dirty="0">
              <a:latin typeface="Comic Sans MS" pitchFamily="66"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473" y="2137719"/>
            <a:ext cx="5267325" cy="398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7180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593125"/>
            <a:ext cx="11016735" cy="3706640"/>
          </a:xfrm>
        </p:spPr>
        <p:txBody>
          <a:bodyPr/>
          <a:lstStyle/>
          <a:p>
            <a:pPr algn="just">
              <a:buFont typeface="Wingdings" pitchFamily="2" charset="2"/>
              <a:buChar char="Ø"/>
            </a:pPr>
            <a:r>
              <a:rPr lang="en-US" sz="2400" dirty="0" smtClean="0">
                <a:solidFill>
                  <a:schemeClr val="bg1"/>
                </a:solidFill>
                <a:latin typeface="Comic Sans MS" pitchFamily="66" charset="0"/>
              </a:rPr>
              <a:t>In the initial we need node js and npm</a:t>
            </a:r>
          </a:p>
          <a:p>
            <a:pPr algn="just">
              <a:buFont typeface="Wingdings" pitchFamily="2" charset="2"/>
              <a:buChar char="Ø"/>
            </a:pPr>
            <a:r>
              <a:rPr lang="en-IN" sz="2400" dirty="0">
                <a:solidFill>
                  <a:schemeClr val="bg1"/>
                </a:solidFill>
                <a:latin typeface="Comic Sans MS" pitchFamily="66" charset="0"/>
              </a:rPr>
              <a:t>You can check the version by running the below commands</a:t>
            </a:r>
            <a:r>
              <a:rPr lang="en-IN" sz="2400" dirty="0" smtClean="0">
                <a:solidFill>
                  <a:schemeClr val="bg1"/>
                </a:solidFill>
                <a:latin typeface="Comic Sans MS" pitchFamily="66" charset="0"/>
              </a:rPr>
              <a:t>.</a:t>
            </a:r>
          </a:p>
          <a:p>
            <a:pPr algn="just">
              <a:buFont typeface="Wingdings" pitchFamily="2" charset="2"/>
              <a:buChar char="Ø"/>
            </a:pPr>
            <a:endParaRPr lang="en-US" sz="2400" dirty="0">
              <a:solidFill>
                <a:schemeClr val="bg1"/>
              </a:solidFill>
              <a:latin typeface="Comic Sans MS" pitchFamily="66" charset="0"/>
            </a:endParaRPr>
          </a:p>
          <a:p>
            <a:pPr algn="just">
              <a:buFont typeface="Wingdings" pitchFamily="2" charset="2"/>
              <a:buChar char="Ø"/>
            </a:pPr>
            <a:endParaRPr lang="en-US" sz="2400" dirty="0" smtClean="0">
              <a:solidFill>
                <a:schemeClr val="bg1"/>
              </a:solidFill>
              <a:latin typeface="Comic Sans MS" pitchFamily="66" charset="0"/>
            </a:endParaRPr>
          </a:p>
          <a:p>
            <a:pPr algn="just">
              <a:buFont typeface="Wingdings" pitchFamily="2" charset="2"/>
              <a:buChar char="Ø"/>
            </a:pPr>
            <a:endParaRPr lang="en-US" sz="2400" dirty="0">
              <a:solidFill>
                <a:schemeClr val="bg1"/>
              </a:solidFill>
              <a:latin typeface="Comic Sans MS" pitchFamily="66" charset="0"/>
            </a:endParaRPr>
          </a:p>
          <a:p>
            <a:pPr algn="just">
              <a:buFont typeface="Wingdings" pitchFamily="2" charset="2"/>
              <a:buChar char="Ø"/>
            </a:pPr>
            <a:r>
              <a:rPr lang="en-IN" sz="2400" dirty="0">
                <a:solidFill>
                  <a:schemeClr val="bg1"/>
                </a:solidFill>
                <a:latin typeface="Comic Sans MS" pitchFamily="66" charset="0"/>
              </a:rPr>
              <a:t>Create a directory for our project.</a:t>
            </a:r>
          </a:p>
          <a:p>
            <a:pPr marL="0" indent="0" algn="just">
              <a:buNone/>
            </a:pPr>
            <a:endParaRPr lang="en-US" sz="2400" dirty="0" smtClean="0">
              <a:solidFill>
                <a:schemeClr val="bg1"/>
              </a:solidFill>
              <a:latin typeface="Comic Sans MS" pitchFamily="66" charset="0"/>
            </a:endParaRPr>
          </a:p>
          <a:p>
            <a:pPr marL="0" indent="0" algn="just">
              <a:buNone/>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53</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658447" y="-1"/>
            <a:ext cx="9103895"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3" name="Rectangle 2"/>
          <p:cNvSpPr/>
          <p:nvPr/>
        </p:nvSpPr>
        <p:spPr>
          <a:xfrm>
            <a:off x="4054207" y="1600201"/>
            <a:ext cx="4560983" cy="1167788"/>
          </a:xfrm>
          <a:prstGeom prst="rect">
            <a:avLst/>
          </a:prstGeom>
          <a:solidFill>
            <a:schemeClr val="tx2">
              <a:lumMod val="50000"/>
            </a:schemeClr>
          </a:soli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IN" i="0" u="none" dirty="0" smtClean="0">
                <a:latin typeface="Comic Sans MS" pitchFamily="66" charset="0"/>
              </a:rPr>
              <a:t>node -v</a:t>
            </a:r>
            <a:r>
              <a:rPr lang="en-IN" u="none" dirty="0" smtClean="0">
                <a:latin typeface="Comic Sans MS" pitchFamily="66" charset="0"/>
              </a:rPr>
              <a:t/>
            </a:r>
            <a:br>
              <a:rPr lang="en-IN" u="none" dirty="0" smtClean="0">
                <a:latin typeface="Comic Sans MS" pitchFamily="66" charset="0"/>
              </a:rPr>
            </a:br>
            <a:r>
              <a:rPr lang="en-IN" u="none" dirty="0" smtClean="0">
                <a:latin typeface="Comic Sans MS" pitchFamily="66" charset="0"/>
              </a:rPr>
              <a:t/>
            </a:r>
            <a:br>
              <a:rPr lang="en-IN" u="none" dirty="0" smtClean="0">
                <a:latin typeface="Comic Sans MS" pitchFamily="66" charset="0"/>
              </a:rPr>
            </a:br>
            <a:r>
              <a:rPr lang="en-IN" i="0" u="none" dirty="0" smtClean="0">
                <a:latin typeface="Comic Sans MS" pitchFamily="66" charset="0"/>
              </a:rPr>
              <a:t>npm -v</a:t>
            </a:r>
            <a:endParaRPr lang="en-IN" u="none" dirty="0">
              <a:latin typeface="Comic Sans MS" pitchFamily="66" charset="0"/>
            </a:endParaRPr>
          </a:p>
        </p:txBody>
      </p:sp>
      <p:sp>
        <p:nvSpPr>
          <p:cNvPr id="10" name="Rectangle 9"/>
          <p:cNvSpPr/>
          <p:nvPr/>
        </p:nvSpPr>
        <p:spPr>
          <a:xfrm>
            <a:off x="4054207" y="3680553"/>
            <a:ext cx="4560983" cy="1167788"/>
          </a:xfrm>
          <a:prstGeom prst="rect">
            <a:avLst/>
          </a:prstGeom>
          <a:solidFill>
            <a:schemeClr val="tx2">
              <a:lumMod val="50000"/>
            </a:schemeClr>
          </a:soli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IN" i="0" u="none" dirty="0">
                <a:latin typeface="Comic Sans MS" pitchFamily="66" charset="0"/>
              </a:rPr>
              <a:t>mkdir </a:t>
            </a:r>
            <a:r>
              <a:rPr lang="en-IN" i="0" u="none" dirty="0" smtClean="0">
                <a:latin typeface="Comic Sans MS" pitchFamily="66" charset="0"/>
              </a:rPr>
              <a:t>snipe-community</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cd snipe-community</a:t>
            </a:r>
            <a:endParaRPr lang="en-IN" u="none" dirty="0">
              <a:latin typeface="Comic Sans MS" pitchFamily="66" charset="0"/>
            </a:endParaRPr>
          </a:p>
        </p:txBody>
      </p:sp>
    </p:spTree>
    <p:extLst>
      <p:ext uri="{BB962C8B-B14F-4D97-AF65-F5344CB8AC3E}">
        <p14:creationId xmlns:p14="http://schemas.microsoft.com/office/powerpoint/2010/main" val="40318295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561339"/>
            <a:ext cx="11016735" cy="3706640"/>
          </a:xfrm>
        </p:spPr>
        <p:txBody>
          <a:bodyPr/>
          <a:lstStyle/>
          <a:p>
            <a:pPr algn="just">
              <a:buFont typeface="Wingdings" pitchFamily="2" charset="2"/>
              <a:buChar char="Ø"/>
            </a:pPr>
            <a:r>
              <a:rPr lang="en-IN" sz="2400" dirty="0">
                <a:solidFill>
                  <a:schemeClr val="bg1"/>
                </a:solidFill>
                <a:latin typeface="Comic Sans MS" pitchFamily="66" charset="0"/>
              </a:rPr>
              <a:t>Now add these files into your working directory</a:t>
            </a:r>
            <a:r>
              <a:rPr lang="en-IN" sz="2400" dirty="0" smtClean="0">
                <a:solidFill>
                  <a:schemeClr val="bg1"/>
                </a:solidFill>
                <a:latin typeface="Comic Sans MS" pitchFamily="66" charset="0"/>
              </a:rPr>
              <a:t>.</a:t>
            </a:r>
          </a:p>
          <a:p>
            <a:pPr algn="just">
              <a:buFont typeface="Wingdings" pitchFamily="2" charset="2"/>
              <a:buChar char="Ø"/>
            </a:pPr>
            <a:r>
              <a:rPr lang="en-IN" sz="1800" cap="all" dirty="0">
                <a:latin typeface="Comic Sans MS" pitchFamily="66" charset="0"/>
              </a:rPr>
              <a:t>PACKAGE.JSON</a:t>
            </a:r>
            <a:endParaRPr lang="en-IN" sz="18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54</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573397" y="-2"/>
            <a:ext cx="5306458"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3" name="Rectangle 2"/>
          <p:cNvSpPr/>
          <p:nvPr/>
        </p:nvSpPr>
        <p:spPr>
          <a:xfrm>
            <a:off x="4054207" y="1046601"/>
            <a:ext cx="4560983" cy="5167698"/>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400" i="0" u="none" dirty="0">
                <a:latin typeface="Comic Sans MS" pitchFamily="66" charset="0"/>
              </a:rPr>
              <a:t>{</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"name": "ciphertrick-spa-app",</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"version": "1.0.0",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"scripts":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"start": "tsc &amp;&amp; concurrently "npm run tsc:w" "npm run lite"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"lite": "lite-server",</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"postinstall": "typings install",</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"tsc": "tsc",</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"tsc:w": "tsc -w",</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"typings": "typings"</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"license": "ISC",</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"dependencies":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"@angular/common": "2.0.0",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"@angular/compiler": "2.0.0",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"@angular/core": "2.0.0",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"@angular/forms": "2.0.0",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"@angular/http": "2.0.0",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"@angular/platform-browser": "2.0.0",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"@angular/platform-browser-dynamic": "2.0.0",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"@angular/router": "3.0.0",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"@angular/upgrade": "2.0.0",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t>
            </a:r>
            <a:endParaRPr lang="en-IN" sz="1400" u="none" dirty="0">
              <a:latin typeface="Comic Sans MS" pitchFamily="66" charset="0"/>
            </a:endParaRPr>
          </a:p>
        </p:txBody>
      </p:sp>
    </p:spTree>
    <p:extLst>
      <p:ext uri="{BB962C8B-B14F-4D97-AF65-F5344CB8AC3E}">
        <p14:creationId xmlns:p14="http://schemas.microsoft.com/office/powerpoint/2010/main" val="24501382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561339"/>
            <a:ext cx="11016735" cy="3706640"/>
          </a:xfrm>
        </p:spPr>
        <p:txBody>
          <a:bodyPr/>
          <a:lstStyle/>
          <a:p>
            <a:pPr algn="just">
              <a:buFont typeface="Wingdings" pitchFamily="2" charset="2"/>
              <a:buChar char="Ø"/>
            </a:pPr>
            <a:r>
              <a:rPr lang="en-IN" sz="2400" dirty="0" smtClean="0">
                <a:solidFill>
                  <a:schemeClr val="bg1"/>
                </a:solidFill>
                <a:latin typeface="Comic Sans MS" pitchFamily="66" charset="0"/>
              </a:rPr>
              <a:t>Continued…</a:t>
            </a:r>
          </a:p>
          <a:p>
            <a:pPr algn="just">
              <a:buFont typeface="Wingdings" pitchFamily="2" charset="2"/>
              <a:buChar char="Ø"/>
            </a:pPr>
            <a:r>
              <a:rPr lang="en-IN" sz="1800" cap="all" dirty="0">
                <a:latin typeface="Comic Sans MS" pitchFamily="66" charset="0"/>
              </a:rPr>
              <a:t>PACKAGE.JSON</a:t>
            </a:r>
            <a:endParaRPr lang="en-IN" sz="18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55</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573397" y="-2"/>
            <a:ext cx="5306458"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3" name="Rectangle 2"/>
          <p:cNvSpPr/>
          <p:nvPr/>
        </p:nvSpPr>
        <p:spPr>
          <a:xfrm>
            <a:off x="4054206" y="1310641"/>
            <a:ext cx="4560983" cy="4614098"/>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400" i="0" u="none" dirty="0">
                <a:latin typeface="Comic Sans MS" pitchFamily="66" charset="0"/>
              </a:rPr>
              <a:t> "core-js": "^2.4.1",</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"reflect-metadata": "^0.1.3",</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"rxjs": "5.0.0-beta.12",</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"systemjs": "0.19.27",</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"zone.js": "^0.6.23",</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"angular2-in-memory-web-api": "0.0.20",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"bootstrap": "^3.3.6"</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"devDependencies":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"concurrently": "^2.2.0",</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"lite-server": "^2.2.2",</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"typescript": "^2.0.2",</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"typings":"^1.3.2"</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a:t>
            </a:r>
            <a:endParaRPr lang="en-IN" sz="1400" u="none" dirty="0">
              <a:latin typeface="Comic Sans MS" pitchFamily="66" charset="0"/>
            </a:endParaRPr>
          </a:p>
        </p:txBody>
      </p:sp>
    </p:spTree>
    <p:extLst>
      <p:ext uri="{BB962C8B-B14F-4D97-AF65-F5344CB8AC3E}">
        <p14:creationId xmlns:p14="http://schemas.microsoft.com/office/powerpoint/2010/main" val="22751364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561339"/>
            <a:ext cx="11016735" cy="3706640"/>
          </a:xfrm>
        </p:spPr>
        <p:txBody>
          <a:bodyPr/>
          <a:lstStyle/>
          <a:p>
            <a:pPr algn="just">
              <a:buFont typeface="Wingdings" pitchFamily="2" charset="2"/>
              <a:buChar char="Ø"/>
            </a:pPr>
            <a:r>
              <a:rPr lang="en-IN" sz="1800" cap="all" dirty="0">
                <a:latin typeface="Comic Sans MS" pitchFamily="66" charset="0"/>
              </a:rPr>
              <a:t>TSCONFIG.JSON</a:t>
            </a:r>
            <a:endParaRPr lang="en-IN" sz="18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56</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357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584414" y="32001"/>
            <a:ext cx="5306458"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3" name="Rectangle 2"/>
          <p:cNvSpPr/>
          <p:nvPr/>
        </p:nvSpPr>
        <p:spPr>
          <a:xfrm>
            <a:off x="4054206" y="1214611"/>
            <a:ext cx="4560983" cy="4172638"/>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i="0" u="none" dirty="0">
                <a:latin typeface="Comic Sans MS" pitchFamily="66" charset="0"/>
              </a:rPr>
              <a:t>{</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"compilerOptions": {</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"target": "es5",</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"module": "commonjs",</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"moduleResolution": "node",</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"outDir": "app/transpiled-js",</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"sourceMap": true,</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"emitDecoratorMetadata": true,</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"experimentalDecorators": true,</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"removeComments": false,</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"noImplicitAny": false</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a:t>
            </a:r>
            <a:endParaRPr lang="en-IN" u="none" dirty="0">
              <a:latin typeface="Comic Sans MS" pitchFamily="66" charset="0"/>
            </a:endParaRPr>
          </a:p>
        </p:txBody>
      </p:sp>
    </p:spTree>
    <p:extLst>
      <p:ext uri="{BB962C8B-B14F-4D97-AF65-F5344CB8AC3E}">
        <p14:creationId xmlns:p14="http://schemas.microsoft.com/office/powerpoint/2010/main" val="1512073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561339"/>
            <a:ext cx="11016735" cy="3706640"/>
          </a:xfrm>
        </p:spPr>
        <p:txBody>
          <a:bodyPr/>
          <a:lstStyle/>
          <a:p>
            <a:pPr algn="just">
              <a:buFont typeface="Wingdings" pitchFamily="2" charset="2"/>
              <a:buChar char="Ø"/>
            </a:pPr>
            <a:r>
              <a:rPr lang="en-IN" sz="1800" cap="all" dirty="0">
                <a:latin typeface="Comic Sans MS" pitchFamily="66" charset="0"/>
              </a:rPr>
              <a:t>TYPINGS.JSON</a:t>
            </a:r>
            <a:endParaRPr lang="en-IN" sz="18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57</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7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334697" y="0"/>
            <a:ext cx="5306458"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3" name="Rectangle 2"/>
          <p:cNvSpPr/>
          <p:nvPr/>
        </p:nvSpPr>
        <p:spPr>
          <a:xfrm>
            <a:off x="4054206" y="1696597"/>
            <a:ext cx="4560983" cy="3580483"/>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i="0" u="none" dirty="0">
                <a:latin typeface="Comic Sans MS" pitchFamily="66" charset="0"/>
              </a:rPr>
              <a:t>{</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"globalDependencies": {</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"core-js": "registry:dt/core-js#0.0.0+20160725163759",</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"jasmine": "registry:dt/jasmine#2.2.0+20160621224255",</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"node": "registry:dt/node#6.0.0+20160909174046"</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  }</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a:t>
            </a:r>
            <a:endParaRPr lang="en-IN" u="none" dirty="0">
              <a:latin typeface="Comic Sans MS" pitchFamily="66" charset="0"/>
            </a:endParaRPr>
          </a:p>
        </p:txBody>
      </p:sp>
    </p:spTree>
    <p:extLst>
      <p:ext uri="{BB962C8B-B14F-4D97-AF65-F5344CB8AC3E}">
        <p14:creationId xmlns:p14="http://schemas.microsoft.com/office/powerpoint/2010/main" val="21943984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561339"/>
            <a:ext cx="11016735" cy="3706640"/>
          </a:xfrm>
        </p:spPr>
        <p:txBody>
          <a:bodyPr/>
          <a:lstStyle/>
          <a:p>
            <a:pPr algn="just">
              <a:buFont typeface="Wingdings" pitchFamily="2" charset="2"/>
              <a:buChar char="Ø"/>
            </a:pPr>
            <a:r>
              <a:rPr lang="en-IN" sz="1800" cap="all" dirty="0">
                <a:latin typeface="Comic Sans MS" pitchFamily="66" charset="0"/>
              </a:rPr>
              <a:t>SYSTEMS.CONFIG.JS</a:t>
            </a:r>
            <a:endParaRPr lang="en-IN" sz="18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58</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488933" y="0"/>
            <a:ext cx="5306458"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3" name="Rectangle 2"/>
          <p:cNvSpPr/>
          <p:nvPr/>
        </p:nvSpPr>
        <p:spPr>
          <a:xfrm>
            <a:off x="4054206" y="699905"/>
            <a:ext cx="4560983" cy="528809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050" i="0" u="none" dirty="0">
                <a:latin typeface="Comic Sans MS" pitchFamily="66" charset="0"/>
              </a:rPr>
              <a:t>/**</a:t>
            </a:r>
            <a:br>
              <a:rPr lang="en-IN" sz="1050" i="0" u="none" dirty="0">
                <a:latin typeface="Comic Sans MS" pitchFamily="66" charset="0"/>
              </a:rPr>
            </a:br>
            <a:r>
              <a:rPr lang="en-IN" sz="1050" i="0" u="none" dirty="0">
                <a:latin typeface="Comic Sans MS" pitchFamily="66" charset="0"/>
              </a:rPr>
              <a:t> * System configuration for Angular samples</a:t>
            </a:r>
            <a:br>
              <a:rPr lang="en-IN" sz="1050" i="0" u="none" dirty="0">
                <a:latin typeface="Comic Sans MS" pitchFamily="66" charset="0"/>
              </a:rPr>
            </a:br>
            <a:r>
              <a:rPr lang="en-IN" sz="1050" i="0" u="none" dirty="0">
                <a:latin typeface="Comic Sans MS" pitchFamily="66" charset="0"/>
              </a:rPr>
              <a:t> * Adjust as necessary for your application needs.</a:t>
            </a:r>
            <a:br>
              <a:rPr lang="en-IN" sz="1050" i="0" u="none" dirty="0">
                <a:latin typeface="Comic Sans MS" pitchFamily="66" charset="0"/>
              </a:rPr>
            </a:br>
            <a:r>
              <a:rPr lang="en-IN" sz="1050" i="0" u="none" dirty="0">
                <a:latin typeface="Comic Sans MS" pitchFamily="66" charset="0"/>
              </a:rPr>
              <a:t> */</a:t>
            </a:r>
            <a:br>
              <a:rPr lang="en-IN" sz="1050" i="0" u="none" dirty="0">
                <a:latin typeface="Comic Sans MS" pitchFamily="66" charset="0"/>
              </a:rPr>
            </a:br>
            <a:r>
              <a:rPr lang="en-IN" sz="1050" i="0" u="none" dirty="0">
                <a:latin typeface="Comic Sans MS" pitchFamily="66" charset="0"/>
              </a:rPr>
              <a:t>(function (global) {</a:t>
            </a:r>
            <a:br>
              <a:rPr lang="en-IN" sz="1050" i="0" u="none" dirty="0">
                <a:latin typeface="Comic Sans MS" pitchFamily="66" charset="0"/>
              </a:rPr>
            </a:br>
            <a:r>
              <a:rPr lang="en-IN" sz="1050" i="0" u="none" dirty="0">
                <a:latin typeface="Comic Sans MS" pitchFamily="66" charset="0"/>
              </a:rPr>
              <a:t>  System.config({</a:t>
            </a:r>
            <a:br>
              <a:rPr lang="en-IN" sz="1050" i="0" u="none" dirty="0">
                <a:latin typeface="Comic Sans MS" pitchFamily="66" charset="0"/>
              </a:rPr>
            </a:br>
            <a:r>
              <a:rPr lang="en-IN" sz="1050" i="0" u="none" dirty="0">
                <a:latin typeface="Comic Sans MS" pitchFamily="66" charset="0"/>
              </a:rPr>
              <a:t>    paths: {</a:t>
            </a:r>
            <a:br>
              <a:rPr lang="en-IN" sz="1050" i="0" u="none" dirty="0">
                <a:latin typeface="Comic Sans MS" pitchFamily="66" charset="0"/>
              </a:rPr>
            </a:br>
            <a:r>
              <a:rPr lang="en-IN" sz="1050" i="0" u="none" dirty="0">
                <a:latin typeface="Comic Sans MS" pitchFamily="66" charset="0"/>
              </a:rPr>
              <a:t>      // paths serve as alias</a:t>
            </a:r>
            <a:br>
              <a:rPr lang="en-IN" sz="1050" i="0" u="none" dirty="0">
                <a:latin typeface="Comic Sans MS" pitchFamily="66" charset="0"/>
              </a:rPr>
            </a:br>
            <a:r>
              <a:rPr lang="en-IN" sz="1050" i="0" u="none" dirty="0">
                <a:latin typeface="Comic Sans MS" pitchFamily="66" charset="0"/>
              </a:rPr>
              <a:t>      'npm:': 'node_modules/'</a:t>
            </a:r>
            <a:br>
              <a:rPr lang="en-IN" sz="1050" i="0" u="none" dirty="0">
                <a:latin typeface="Comic Sans MS" pitchFamily="66" charset="0"/>
              </a:rPr>
            </a:br>
            <a:r>
              <a:rPr lang="en-IN" sz="1050" i="0" u="none" dirty="0">
                <a:latin typeface="Comic Sans MS" pitchFamily="66" charset="0"/>
              </a:rPr>
              <a:t>    },</a:t>
            </a:r>
            <a:br>
              <a:rPr lang="en-IN" sz="1050" i="0" u="none" dirty="0">
                <a:latin typeface="Comic Sans MS" pitchFamily="66" charset="0"/>
              </a:rPr>
            </a:br>
            <a:r>
              <a:rPr lang="en-IN" sz="1050" i="0" u="none" dirty="0">
                <a:latin typeface="Comic Sans MS" pitchFamily="66" charset="0"/>
              </a:rPr>
              <a:t>    // map tells the System loader where to look for things</a:t>
            </a:r>
            <a:br>
              <a:rPr lang="en-IN" sz="1050" i="0" u="none" dirty="0">
                <a:latin typeface="Comic Sans MS" pitchFamily="66" charset="0"/>
              </a:rPr>
            </a:br>
            <a:r>
              <a:rPr lang="en-IN" sz="1050" i="0" u="none" dirty="0">
                <a:latin typeface="Comic Sans MS" pitchFamily="66" charset="0"/>
              </a:rPr>
              <a:t>    map: {</a:t>
            </a:r>
            <a:br>
              <a:rPr lang="en-IN" sz="1050" i="0" u="none" dirty="0">
                <a:latin typeface="Comic Sans MS" pitchFamily="66" charset="0"/>
              </a:rPr>
            </a:br>
            <a:r>
              <a:rPr lang="en-IN" sz="1050" i="0" u="none" dirty="0">
                <a:latin typeface="Comic Sans MS" pitchFamily="66" charset="0"/>
              </a:rPr>
              <a:t>      // our app is within the app folder</a:t>
            </a:r>
            <a:br>
              <a:rPr lang="en-IN" sz="1050" i="0" u="none" dirty="0">
                <a:latin typeface="Comic Sans MS" pitchFamily="66" charset="0"/>
              </a:rPr>
            </a:br>
            <a:r>
              <a:rPr lang="en-IN" sz="1050" i="0" u="none" dirty="0">
                <a:latin typeface="Comic Sans MS" pitchFamily="66" charset="0"/>
              </a:rPr>
              <a:t>      app: 'app',</a:t>
            </a:r>
            <a:br>
              <a:rPr lang="en-IN" sz="1050" i="0" u="none" dirty="0">
                <a:latin typeface="Comic Sans MS" pitchFamily="66" charset="0"/>
              </a:rPr>
            </a:br>
            <a:r>
              <a:rPr lang="en-IN" sz="1050" i="0" u="none" dirty="0">
                <a:latin typeface="Comic Sans MS" pitchFamily="66" charset="0"/>
              </a:rPr>
              <a:t>      // angular bundles</a:t>
            </a:r>
            <a:br>
              <a:rPr lang="en-IN" sz="1050" i="0" u="none" dirty="0">
                <a:latin typeface="Comic Sans MS" pitchFamily="66" charset="0"/>
              </a:rPr>
            </a:br>
            <a:r>
              <a:rPr lang="en-IN" sz="1050" i="0" u="none" dirty="0">
                <a:latin typeface="Comic Sans MS" pitchFamily="66" charset="0"/>
              </a:rPr>
              <a:t>      '@angular/core': 'npm:@angular/core/bundles/core.umd.js',</a:t>
            </a:r>
            <a:br>
              <a:rPr lang="en-IN" sz="1050" i="0" u="none" dirty="0">
                <a:latin typeface="Comic Sans MS" pitchFamily="66" charset="0"/>
              </a:rPr>
            </a:br>
            <a:r>
              <a:rPr lang="en-IN" sz="1050" i="0" u="none" dirty="0">
                <a:latin typeface="Comic Sans MS" pitchFamily="66" charset="0"/>
              </a:rPr>
              <a:t>      '@angular/common': 'npm:@angular/common/bundles/common.umd.js',</a:t>
            </a:r>
            <a:br>
              <a:rPr lang="en-IN" sz="1050" i="0" u="none" dirty="0">
                <a:latin typeface="Comic Sans MS" pitchFamily="66" charset="0"/>
              </a:rPr>
            </a:br>
            <a:r>
              <a:rPr lang="en-IN" sz="1050" i="0" u="none" dirty="0">
                <a:latin typeface="Comic Sans MS" pitchFamily="66" charset="0"/>
              </a:rPr>
              <a:t>      '@angular/compiler': 'npm:@angular/compiler/bundles/compiler.umd.js',</a:t>
            </a:r>
            <a:br>
              <a:rPr lang="en-IN" sz="1050" i="0" u="none" dirty="0">
                <a:latin typeface="Comic Sans MS" pitchFamily="66" charset="0"/>
              </a:rPr>
            </a:br>
            <a:r>
              <a:rPr lang="en-IN" sz="1050" i="0" u="none" dirty="0">
                <a:latin typeface="Comic Sans MS" pitchFamily="66" charset="0"/>
              </a:rPr>
              <a:t>      '@angular/platform-browser': 'npm:@angular/platform-browser/bundles/platform-browser.umd.js',</a:t>
            </a:r>
            <a:br>
              <a:rPr lang="en-IN" sz="1050" i="0" u="none" dirty="0">
                <a:latin typeface="Comic Sans MS" pitchFamily="66" charset="0"/>
              </a:rPr>
            </a:br>
            <a:r>
              <a:rPr lang="en-IN" sz="1050" i="0" u="none" dirty="0">
                <a:latin typeface="Comic Sans MS" pitchFamily="66" charset="0"/>
              </a:rPr>
              <a:t>      '@angular/platform-browser-dynamic': 'npm:@angular/platform-browser-dynamic/bundles/platform-browser-dynamic.umd.js',</a:t>
            </a:r>
            <a:br>
              <a:rPr lang="en-IN" sz="1050" i="0" u="none" dirty="0">
                <a:latin typeface="Comic Sans MS" pitchFamily="66" charset="0"/>
              </a:rPr>
            </a:br>
            <a:r>
              <a:rPr lang="en-IN" sz="1050" i="0" u="none" dirty="0">
                <a:latin typeface="Comic Sans MS" pitchFamily="66" charset="0"/>
              </a:rPr>
              <a:t>      '@angular/http': 'npm:@angular/http/bundles/http.umd.js',</a:t>
            </a:r>
            <a:br>
              <a:rPr lang="en-IN" sz="1050" i="0" u="none" dirty="0">
                <a:latin typeface="Comic Sans MS" pitchFamily="66" charset="0"/>
              </a:rPr>
            </a:br>
            <a:r>
              <a:rPr lang="en-IN" sz="1050" i="0" u="none" dirty="0">
                <a:latin typeface="Comic Sans MS" pitchFamily="66" charset="0"/>
              </a:rPr>
              <a:t>      '@angular/router': 'npm:@angular/router/bundles/router.umd.js',</a:t>
            </a:r>
            <a:br>
              <a:rPr lang="en-IN" sz="1050" i="0" u="none" dirty="0">
                <a:latin typeface="Comic Sans MS" pitchFamily="66" charset="0"/>
              </a:rPr>
            </a:br>
            <a:r>
              <a:rPr lang="en-IN" sz="1050" i="0" u="none" dirty="0">
                <a:latin typeface="Comic Sans MS" pitchFamily="66" charset="0"/>
              </a:rPr>
              <a:t>      '@angular/forms': 'npm:@angular/forms/bundles/forms.umd.js',</a:t>
            </a:r>
            <a:br>
              <a:rPr lang="en-IN" sz="1050" i="0" u="none" dirty="0">
                <a:latin typeface="Comic Sans MS" pitchFamily="66" charset="0"/>
              </a:rPr>
            </a:br>
            <a:r>
              <a:rPr lang="en-IN" sz="1050" i="0" u="none" dirty="0">
                <a:latin typeface="Comic Sans MS" pitchFamily="66" charset="0"/>
              </a:rPr>
              <a:t>      // other libraries</a:t>
            </a:r>
            <a:br>
              <a:rPr lang="en-IN" sz="1050" i="0" u="none" dirty="0">
                <a:latin typeface="Comic Sans MS" pitchFamily="66" charset="0"/>
              </a:rPr>
            </a:br>
            <a:r>
              <a:rPr lang="en-IN" sz="1050" i="0" u="none" dirty="0">
                <a:latin typeface="Comic Sans MS" pitchFamily="66" charset="0"/>
              </a:rPr>
              <a:t>      'rxjs':                       'npm:rxjs',</a:t>
            </a:r>
            <a:br>
              <a:rPr lang="en-IN" sz="1050" i="0" u="none" dirty="0">
                <a:latin typeface="Comic Sans MS" pitchFamily="66" charset="0"/>
              </a:rPr>
            </a:br>
            <a:r>
              <a:rPr lang="en-IN" sz="1050" i="0" u="none" dirty="0">
                <a:latin typeface="Comic Sans MS" pitchFamily="66" charset="0"/>
              </a:rPr>
              <a:t>      'angular2-in-memory-web-api': 'npm:angular2-in-memory-web-api',</a:t>
            </a:r>
            <a:br>
              <a:rPr lang="en-IN" sz="1050" i="0" u="none" dirty="0">
                <a:latin typeface="Comic Sans MS" pitchFamily="66" charset="0"/>
              </a:rPr>
            </a:br>
            <a:r>
              <a:rPr lang="en-IN" sz="1050" i="0" u="none" dirty="0">
                <a:latin typeface="Comic Sans MS" pitchFamily="66" charset="0"/>
              </a:rPr>
              <a:t>    },</a:t>
            </a:r>
            <a:br>
              <a:rPr lang="en-IN" sz="1050" i="0" u="none" dirty="0">
                <a:latin typeface="Comic Sans MS" pitchFamily="66" charset="0"/>
              </a:rPr>
            </a:br>
            <a:r>
              <a:rPr lang="en-IN" sz="1050" i="0" u="none" dirty="0">
                <a:latin typeface="Comic Sans MS" pitchFamily="66" charset="0"/>
              </a:rPr>
              <a:t>  </a:t>
            </a:r>
          </a:p>
        </p:txBody>
      </p:sp>
    </p:spTree>
    <p:extLst>
      <p:ext uri="{BB962C8B-B14F-4D97-AF65-F5344CB8AC3E}">
        <p14:creationId xmlns:p14="http://schemas.microsoft.com/office/powerpoint/2010/main" val="24975400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561339"/>
            <a:ext cx="11016735" cy="3706640"/>
          </a:xfrm>
        </p:spPr>
        <p:txBody>
          <a:bodyPr/>
          <a:lstStyle/>
          <a:p>
            <a:pPr marL="0" indent="0" algn="just">
              <a:buNone/>
            </a:pPr>
            <a:r>
              <a:rPr lang="en-US" sz="1800" dirty="0" smtClean="0">
                <a:latin typeface="Comic Sans MS" pitchFamily="66" charset="0"/>
              </a:rPr>
              <a:t>Continued…</a:t>
            </a:r>
            <a:endParaRPr lang="en-IN" sz="1800" dirty="0" smtClean="0">
              <a:latin typeface="Comic Sans MS" pitchFamily="66" charset="0"/>
            </a:endParaRPr>
          </a:p>
          <a:p>
            <a:pPr algn="just">
              <a:buFont typeface="Wingdings" pitchFamily="2" charset="2"/>
              <a:buChar char="Ø"/>
            </a:pPr>
            <a:r>
              <a:rPr lang="en-IN" sz="1800" cap="all" dirty="0" smtClean="0">
                <a:latin typeface="Comic Sans MS" pitchFamily="66" charset="0"/>
              </a:rPr>
              <a:t>SYSTEMS.CONFIG.JS</a:t>
            </a:r>
            <a:endParaRPr lang="en-IN" sz="18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59</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6488933" y="0"/>
            <a:ext cx="5306458"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3" name="Rectangle 2"/>
          <p:cNvSpPr/>
          <p:nvPr/>
        </p:nvSpPr>
        <p:spPr>
          <a:xfrm>
            <a:off x="4054206" y="1520328"/>
            <a:ext cx="4560983" cy="448970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400" u="none" dirty="0">
                <a:latin typeface="Comic Sans MS" pitchFamily="66" charset="0"/>
              </a:rPr>
              <a:t>// packages tells the System loader how to load when no filename and/or no extension</a:t>
            </a:r>
            <a:br>
              <a:rPr lang="en-IN" sz="1400" u="none" dirty="0">
                <a:latin typeface="Comic Sans MS" pitchFamily="66" charset="0"/>
              </a:rPr>
            </a:br>
            <a:r>
              <a:rPr lang="en-IN" sz="1400" i="0" u="none" dirty="0">
                <a:latin typeface="Comic Sans MS" pitchFamily="66" charset="0"/>
              </a:rPr>
              <a:t>    packages: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app: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main: './transpiled-js/main.js', </a:t>
            </a:r>
            <a:r>
              <a:rPr lang="en-IN" sz="1400" u="none" dirty="0">
                <a:latin typeface="Comic Sans MS" pitchFamily="66" charset="0"/>
              </a:rPr>
              <a:t>//path to main.js</a:t>
            </a:r>
            <a:br>
              <a:rPr lang="en-IN" sz="1400" u="none" dirty="0">
                <a:latin typeface="Comic Sans MS" pitchFamily="66" charset="0"/>
              </a:rPr>
            </a:br>
            <a:r>
              <a:rPr lang="en-IN" sz="1400" i="0" u="none" dirty="0">
                <a:latin typeface="Comic Sans MS" pitchFamily="66" charset="0"/>
              </a:rPr>
              <a:t>        defaultExtension: 'js'</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rxjs: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defaultExtension: 'js'</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'angular2-in-memory-web-api':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main: './index.js',</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defaultExtension: 'js'</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  });</a:t>
            </a:r>
            <a:r>
              <a:rPr lang="en-IN" sz="1400" u="none" dirty="0">
                <a:latin typeface="Comic Sans MS" pitchFamily="66" charset="0"/>
              </a:rPr>
              <a:t/>
            </a:r>
            <a:br>
              <a:rPr lang="en-IN" sz="1400" u="none" dirty="0">
                <a:latin typeface="Comic Sans MS" pitchFamily="66" charset="0"/>
              </a:rPr>
            </a:br>
            <a:r>
              <a:rPr lang="en-IN" sz="1400" i="0" u="none" dirty="0">
                <a:latin typeface="Comic Sans MS" pitchFamily="66" charset="0"/>
              </a:rPr>
              <a:t>})(this);</a:t>
            </a:r>
          </a:p>
        </p:txBody>
      </p:sp>
    </p:spTree>
    <p:extLst>
      <p:ext uri="{BB962C8B-B14F-4D97-AF65-F5344CB8AC3E}">
        <p14:creationId xmlns:p14="http://schemas.microsoft.com/office/powerpoint/2010/main" val="607485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600" y="1274359"/>
            <a:ext cx="11309684" cy="7110230"/>
          </a:xfrm>
        </p:spPr>
        <p:txBody>
          <a:bodyPr/>
          <a:lstStyle/>
          <a:p>
            <a:pPr marL="0" indent="0" algn="just">
              <a:buNone/>
            </a:pPr>
            <a:r>
              <a:rPr lang="en-US" sz="2400" dirty="0" smtClean="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 </a:t>
            </a:r>
            <a:endPar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dirty="0" smtClean="0"/>
              <a:t>12/01/2017</a:t>
            </a:r>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6</a:t>
            </a:fld>
            <a:endParaRPr lang="en-US" dirty="0"/>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059"/>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8856617" y="13059"/>
            <a:ext cx="2638698" cy="461665"/>
          </a:xfrm>
          <a:prstGeom prst="rect">
            <a:avLst/>
          </a:prstGeom>
          <a:noFill/>
        </p:spPr>
        <p:txBody>
          <a:bodyPr wrap="square" rtlCol="0">
            <a:spAutoFit/>
          </a:bodyPr>
          <a:lstStyle/>
          <a:p>
            <a:r>
              <a:rPr lang="en-US" sz="2400" b="1" i="0" u="none" dirty="0" smtClean="0">
                <a:ln>
                  <a:solidFill>
                    <a:schemeClr val="accent6"/>
                  </a:solidFill>
                </a:ln>
                <a:solidFill>
                  <a:schemeClr val="accent2">
                    <a:lumMod val="60000"/>
                    <a:lumOff val="40000"/>
                  </a:schemeClr>
                </a:solidFill>
                <a:latin typeface="Comic Sans MS" pitchFamily="66" charset="0"/>
                <a:cs typeface="Times New Roman" panose="02020603050405020304" pitchFamily="18" charset="0"/>
              </a:rPr>
              <a:t>WHY ANGULAR</a:t>
            </a:r>
            <a:endParaRPr lang="en-US" sz="2400" b="1" i="0" u="none" dirty="0">
              <a:ln>
                <a:solidFill>
                  <a:schemeClr val="accent6"/>
                </a:solidFill>
              </a:ln>
              <a:solidFill>
                <a:schemeClr val="accent2">
                  <a:lumMod val="60000"/>
                  <a:lumOff val="40000"/>
                </a:schemeClr>
              </a:solidFill>
              <a:latin typeface="Comic Sans MS" pitchFamily="66"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4724"/>
            <a:ext cx="12191999" cy="574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00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689232" y="561339"/>
            <a:ext cx="11016735" cy="3706640"/>
          </a:xfrm>
        </p:spPr>
        <p:txBody>
          <a:bodyPr/>
          <a:lstStyle/>
          <a:p>
            <a:pPr algn="just">
              <a:buFont typeface="Wingdings" pitchFamily="2" charset="2"/>
              <a:buChar char="Ø"/>
            </a:pPr>
            <a:r>
              <a:rPr lang="en-IN" sz="1800" dirty="0">
                <a:solidFill>
                  <a:schemeClr val="bg1"/>
                </a:solidFill>
                <a:latin typeface="Comic Sans MS" pitchFamily="66" charset="0"/>
              </a:rPr>
              <a:t>Once this is done then the next step is to install all the dependencies</a:t>
            </a:r>
            <a:r>
              <a:rPr lang="en-IN" sz="1800" dirty="0" smtClean="0">
                <a:solidFill>
                  <a:schemeClr val="bg1"/>
                </a:solidFill>
                <a:latin typeface="Comic Sans MS" pitchFamily="66" charset="0"/>
              </a:rPr>
              <a:t>.</a:t>
            </a:r>
          </a:p>
          <a:p>
            <a:pPr algn="just">
              <a:buFont typeface="Wingdings" pitchFamily="2" charset="2"/>
              <a:buChar char="Ø"/>
            </a:pPr>
            <a:endParaRPr lang="en-US" sz="1800" dirty="0">
              <a:solidFill>
                <a:schemeClr val="bg1"/>
              </a:solidFill>
              <a:latin typeface="Comic Sans MS" pitchFamily="66" charset="0"/>
            </a:endParaRPr>
          </a:p>
          <a:p>
            <a:pPr algn="just">
              <a:buFont typeface="Wingdings" pitchFamily="2" charset="2"/>
              <a:buChar char="Ø"/>
            </a:pPr>
            <a:endParaRPr lang="en-US" sz="1800" dirty="0" smtClean="0">
              <a:solidFill>
                <a:schemeClr val="bg1"/>
              </a:solidFill>
              <a:latin typeface="Comic Sans MS" pitchFamily="66" charset="0"/>
            </a:endParaRPr>
          </a:p>
          <a:p>
            <a:pPr algn="just">
              <a:buFont typeface="Wingdings" pitchFamily="2" charset="2"/>
              <a:buChar char="Ø"/>
            </a:pPr>
            <a:endParaRPr lang="en-US" sz="1800" dirty="0">
              <a:solidFill>
                <a:schemeClr val="bg1"/>
              </a:solidFill>
              <a:latin typeface="Comic Sans MS" pitchFamily="66" charset="0"/>
            </a:endParaRPr>
          </a:p>
          <a:p>
            <a:pPr algn="just">
              <a:buFont typeface="Wingdings" pitchFamily="2" charset="2"/>
              <a:buChar char="Ø"/>
            </a:pPr>
            <a:endParaRPr lang="en-US" sz="1800" dirty="0" smtClean="0">
              <a:solidFill>
                <a:schemeClr val="bg1"/>
              </a:solidFill>
              <a:latin typeface="Comic Sans MS" pitchFamily="66" charset="0"/>
            </a:endParaRPr>
          </a:p>
          <a:p>
            <a:pPr algn="just">
              <a:buFont typeface="Wingdings" pitchFamily="2" charset="2"/>
              <a:buChar char="Ø"/>
            </a:pPr>
            <a:endParaRPr lang="en-US" sz="1800" dirty="0">
              <a:solidFill>
                <a:schemeClr val="bg1"/>
              </a:solidFill>
              <a:latin typeface="Comic Sans MS" pitchFamily="66" charset="0"/>
            </a:endParaRPr>
          </a:p>
          <a:p>
            <a:pPr algn="just">
              <a:buFont typeface="Wingdings" pitchFamily="2" charset="2"/>
              <a:buChar char="Ø"/>
            </a:pPr>
            <a:r>
              <a:rPr lang="en-IN" sz="1800" dirty="0">
                <a:solidFill>
                  <a:schemeClr val="bg1"/>
                </a:solidFill>
                <a:latin typeface="Comic Sans MS" pitchFamily="66" charset="0"/>
              </a:rPr>
              <a:t>Now that we are done with the dependencies and typescript setup, it’s time to start building our app. </a:t>
            </a:r>
            <a:r>
              <a:rPr lang="en-IN" sz="1800" b="1" dirty="0">
                <a:solidFill>
                  <a:schemeClr val="bg1"/>
                </a:solidFill>
                <a:latin typeface="Comic Sans MS" pitchFamily="66" charset="0"/>
              </a:rPr>
              <a:t>Create a folder named as</a:t>
            </a:r>
            <a:r>
              <a:rPr lang="en-IN" sz="1800" dirty="0">
                <a:solidFill>
                  <a:schemeClr val="bg1"/>
                </a:solidFill>
                <a:latin typeface="Comic Sans MS" pitchFamily="66" charset="0"/>
              </a:rPr>
              <a:t> app. This is where we will pace all our </a:t>
            </a:r>
            <a:r>
              <a:rPr lang="en-IN" sz="1800" b="1" dirty="0">
                <a:solidFill>
                  <a:schemeClr val="bg1"/>
                </a:solidFill>
                <a:latin typeface="Comic Sans MS" pitchFamily="66" charset="0"/>
              </a:rPr>
              <a:t>Angular 2 app code</a:t>
            </a:r>
            <a:r>
              <a:rPr lang="en-IN" sz="1800" dirty="0">
                <a:solidFill>
                  <a:schemeClr val="bg1"/>
                </a:solidFill>
                <a:latin typeface="Comic Sans MS" pitchFamily="66" charset="0"/>
              </a:rPr>
              <a:t>.</a:t>
            </a:r>
            <a:endParaRPr lang="en-IN" sz="1800" dirty="0" smtClean="0">
              <a:solidFill>
                <a:schemeClr val="bg1"/>
              </a:solidFill>
              <a:latin typeface="Comic Sans MS" pitchFamily="66" charset="0"/>
            </a:endParaRPr>
          </a:p>
          <a:p>
            <a:pPr algn="just">
              <a:buFont typeface="Wingdings" pitchFamily="2" charset="2"/>
              <a:buChar char="Ø"/>
            </a:pPr>
            <a:endParaRPr lang="en-US" sz="1800" dirty="0">
              <a:solidFill>
                <a:schemeClr val="bg1"/>
              </a:solidFill>
              <a:latin typeface="Comic Sans MS" pitchFamily="66" charset="0"/>
            </a:endParaRPr>
          </a:p>
          <a:p>
            <a:pPr algn="just">
              <a:buFont typeface="Wingdings" pitchFamily="2" charset="2"/>
              <a:buChar char="Ø"/>
            </a:pPr>
            <a:endParaRPr lang="en-US" sz="1800" dirty="0" smtClean="0">
              <a:solidFill>
                <a:schemeClr val="bg1"/>
              </a:solidFill>
              <a:latin typeface="Comic Sans MS" pitchFamily="66" charset="0"/>
            </a:endParaRPr>
          </a:p>
          <a:p>
            <a:pPr algn="just">
              <a:buFont typeface="Wingdings" pitchFamily="2" charset="2"/>
              <a:buChar char="Ø"/>
            </a:pPr>
            <a:endParaRPr lang="en-US" sz="1800" dirty="0">
              <a:solidFill>
                <a:schemeClr val="bg1"/>
              </a:solidFill>
              <a:latin typeface="Comic Sans MS" pitchFamily="66" charset="0"/>
            </a:endParaRPr>
          </a:p>
          <a:p>
            <a:pPr algn="just">
              <a:buFont typeface="Wingdings" pitchFamily="2" charset="2"/>
              <a:buChar char="Ø"/>
            </a:pPr>
            <a:endParaRPr lang="en-US" sz="1800" dirty="0" smtClean="0">
              <a:solidFill>
                <a:schemeClr val="bg1"/>
              </a:solidFill>
              <a:latin typeface="Comic Sans MS" pitchFamily="66" charset="0"/>
            </a:endParaRPr>
          </a:p>
          <a:p>
            <a:pPr algn="just">
              <a:buFont typeface="Wingdings" pitchFamily="2" charset="2"/>
              <a:buChar char="Ø"/>
            </a:pPr>
            <a:endParaRPr lang="en-US" sz="1800" dirty="0">
              <a:solidFill>
                <a:schemeClr val="bg1"/>
              </a:solidFill>
              <a:latin typeface="Comic Sans MS" pitchFamily="66" charset="0"/>
            </a:endParaRPr>
          </a:p>
          <a:p>
            <a:pPr algn="just">
              <a:buFont typeface="Wingdings" pitchFamily="2" charset="2"/>
              <a:buChar char="Ø"/>
            </a:pPr>
            <a:endParaRPr lang="en-IN" sz="18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60</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8196549" y="0"/>
            <a:ext cx="3731046"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10" name="Rectangle 9"/>
          <p:cNvSpPr/>
          <p:nvPr/>
        </p:nvSpPr>
        <p:spPr>
          <a:xfrm>
            <a:off x="4054207" y="1456982"/>
            <a:ext cx="4560983" cy="779442"/>
          </a:xfrm>
          <a:prstGeom prst="rect">
            <a:avLst/>
          </a:prstGeom>
          <a:solidFill>
            <a:schemeClr val="tx2">
              <a:lumMod val="50000"/>
            </a:schemeClr>
          </a:soli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IN" i="0" u="none" dirty="0">
                <a:latin typeface="Comic Sans MS" pitchFamily="66" charset="0"/>
              </a:rPr>
              <a:t>npm </a:t>
            </a:r>
            <a:r>
              <a:rPr lang="en-IN" i="0" u="none" dirty="0" smtClean="0">
                <a:latin typeface="Comic Sans MS" pitchFamily="66" charset="0"/>
              </a:rPr>
              <a:t>install</a:t>
            </a:r>
          </a:p>
          <a:p>
            <a:pPr algn="ctr"/>
            <a:endParaRPr lang="en-IN" i="0" u="none" dirty="0" smtClean="0">
              <a:latin typeface="Comic Sans MS" pitchFamily="66" charset="0"/>
            </a:endParaRPr>
          </a:p>
        </p:txBody>
      </p:sp>
      <p:sp>
        <p:nvSpPr>
          <p:cNvPr id="11" name="Rectangle 10"/>
          <p:cNvSpPr/>
          <p:nvPr/>
        </p:nvSpPr>
        <p:spPr>
          <a:xfrm>
            <a:off x="4054207" y="3698847"/>
            <a:ext cx="4560983" cy="779442"/>
          </a:xfrm>
          <a:prstGeom prst="rect">
            <a:avLst/>
          </a:prstGeom>
          <a:solidFill>
            <a:schemeClr val="tx2">
              <a:lumMod val="50000"/>
            </a:schemeClr>
          </a:soli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IN" i="0" u="none" dirty="0">
                <a:latin typeface="Comic Sans MS" pitchFamily="66" charset="0"/>
              </a:rPr>
              <a:t>mkdir app</a:t>
            </a:r>
            <a:r>
              <a:rPr lang="en-IN" u="none" dirty="0">
                <a:latin typeface="Comic Sans MS" pitchFamily="66" charset="0"/>
              </a:rPr>
              <a:t/>
            </a:r>
            <a:br>
              <a:rPr lang="en-IN" u="none" dirty="0">
                <a:latin typeface="Comic Sans MS" pitchFamily="66" charset="0"/>
              </a:rPr>
            </a:br>
            <a:r>
              <a:rPr lang="en-IN" i="0" u="none" dirty="0">
                <a:latin typeface="Comic Sans MS" pitchFamily="66" charset="0"/>
              </a:rPr>
              <a:t>cd app</a:t>
            </a:r>
            <a:endParaRPr lang="en-IN" i="0" u="none" dirty="0" smtClean="0">
              <a:latin typeface="Comic Sans MS" pitchFamily="66" charset="0"/>
            </a:endParaRPr>
          </a:p>
        </p:txBody>
      </p:sp>
    </p:spTree>
    <p:extLst>
      <p:ext uri="{BB962C8B-B14F-4D97-AF65-F5344CB8AC3E}">
        <p14:creationId xmlns:p14="http://schemas.microsoft.com/office/powerpoint/2010/main" val="25045739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347709" y="583372"/>
            <a:ext cx="11016735" cy="3706640"/>
          </a:xfrm>
        </p:spPr>
        <p:txBody>
          <a:bodyPr/>
          <a:lstStyle/>
          <a:p>
            <a:pPr algn="just">
              <a:buFont typeface="Wingdings" pitchFamily="2" charset="2"/>
              <a:buChar char="Ø"/>
            </a:pPr>
            <a:r>
              <a:rPr lang="en-IN" sz="1800" b="1" dirty="0">
                <a:solidFill>
                  <a:schemeClr val="tx1">
                    <a:lumMod val="60000"/>
                    <a:lumOff val="40000"/>
                  </a:schemeClr>
                </a:solidFill>
                <a:latin typeface="Comic Sans MS" pitchFamily="66" charset="0"/>
              </a:rPr>
              <a:t>Creating our first Angular 2 </a:t>
            </a:r>
            <a:r>
              <a:rPr lang="en-IN" sz="1800" b="1" dirty="0" smtClean="0">
                <a:solidFill>
                  <a:schemeClr val="tx1">
                    <a:lumMod val="60000"/>
                    <a:lumOff val="40000"/>
                  </a:schemeClr>
                </a:solidFill>
                <a:latin typeface="Comic Sans MS" pitchFamily="66" charset="0"/>
              </a:rPr>
              <a:t>Module</a:t>
            </a:r>
          </a:p>
          <a:p>
            <a:pPr algn="just">
              <a:buFont typeface="Wingdings" pitchFamily="2" charset="2"/>
              <a:buChar char="Ø"/>
            </a:pPr>
            <a:endParaRPr lang="en-US" sz="1800" b="1" dirty="0">
              <a:solidFill>
                <a:schemeClr val="bg1"/>
              </a:solidFill>
              <a:latin typeface="Comic Sans MS" pitchFamily="66" charset="0"/>
            </a:endParaRPr>
          </a:p>
          <a:p>
            <a:pPr algn="just">
              <a:buFont typeface="Wingdings" pitchFamily="2" charset="2"/>
              <a:buChar char="Ø"/>
            </a:pPr>
            <a:r>
              <a:rPr lang="en-IN" sz="1800" dirty="0">
                <a:solidFill>
                  <a:schemeClr val="bg1"/>
                </a:solidFill>
                <a:latin typeface="Comic Sans MS" pitchFamily="66" charset="0"/>
              </a:rPr>
              <a:t>n Angular 2 app comprises of a collection of modules and every app will have at least one module, which would be the </a:t>
            </a:r>
            <a:r>
              <a:rPr lang="en-IN" sz="1800" b="1" dirty="0">
                <a:solidFill>
                  <a:schemeClr val="bg1"/>
                </a:solidFill>
                <a:latin typeface="Comic Sans MS" pitchFamily="66" charset="0"/>
              </a:rPr>
              <a:t>root module</a:t>
            </a:r>
            <a:r>
              <a:rPr lang="en-IN" sz="1800" dirty="0">
                <a:solidFill>
                  <a:schemeClr val="bg1"/>
                </a:solidFill>
                <a:latin typeface="Comic Sans MS" pitchFamily="66" charset="0"/>
              </a:rPr>
              <a:t>.</a:t>
            </a:r>
          </a:p>
          <a:p>
            <a:pPr algn="just">
              <a:buFont typeface="Wingdings" pitchFamily="2" charset="2"/>
              <a:buChar char="Ø"/>
            </a:pPr>
            <a:r>
              <a:rPr lang="en-IN" sz="1800" dirty="0">
                <a:solidFill>
                  <a:schemeClr val="bg1"/>
                </a:solidFill>
                <a:latin typeface="Comic Sans MS" pitchFamily="66" charset="0"/>
              </a:rPr>
              <a:t>Create a file named app.module.ts inside the app folder</a:t>
            </a:r>
            <a:r>
              <a:rPr lang="en-IN" sz="1800" dirty="0" smtClean="0">
                <a:solidFill>
                  <a:schemeClr val="bg1"/>
                </a:solidFill>
                <a:latin typeface="Comic Sans MS" pitchFamily="66" charset="0"/>
              </a:rPr>
              <a:t>.</a:t>
            </a:r>
          </a:p>
          <a:p>
            <a:pPr algn="just">
              <a:buFont typeface="Wingdings" pitchFamily="2" charset="2"/>
              <a:buChar char="Ø"/>
            </a:pPr>
            <a:r>
              <a:rPr lang="en-IN" sz="1800" b="1" cap="all" dirty="0" smtClean="0">
                <a:solidFill>
                  <a:schemeClr val="tx1">
                    <a:lumMod val="60000"/>
                    <a:lumOff val="40000"/>
                  </a:schemeClr>
                </a:solidFill>
                <a:latin typeface="Comic Sans MS" pitchFamily="66" charset="0"/>
              </a:rPr>
              <a:t>APP/APP.MODULE.TS</a:t>
            </a:r>
          </a:p>
          <a:p>
            <a:pPr marL="0" indent="0">
              <a:buNone/>
            </a:pPr>
            <a:r>
              <a:rPr lang="en-US" sz="1800" b="1" cap="all" dirty="0" smtClean="0">
                <a:solidFill>
                  <a:schemeClr val="tx1">
                    <a:lumMod val="60000"/>
                    <a:lumOff val="40000"/>
                  </a:schemeClr>
                </a:solidFill>
                <a:latin typeface="Comic Sans MS" pitchFamily="66" charset="0"/>
              </a:rPr>
              <a:t>	</a:t>
            </a:r>
            <a:r>
              <a:rPr lang="en-IN" sz="1800" dirty="0" smtClean="0">
                <a:solidFill>
                  <a:schemeClr val="tx1">
                    <a:lumMod val="60000"/>
                    <a:lumOff val="40000"/>
                  </a:schemeClr>
                </a:solidFill>
                <a:latin typeface="Comic Sans MS" pitchFamily="66" charset="0"/>
              </a:rPr>
              <a:t>@NgModule</a:t>
            </a:r>
            <a:r>
              <a:rPr lang="en-IN" sz="1800" dirty="0" smtClean="0">
                <a:solidFill>
                  <a:schemeClr val="bg1"/>
                </a:solidFill>
                <a:latin typeface="Comic Sans MS" pitchFamily="66" charset="0"/>
              </a:rPr>
              <a:t>- decorator is </a:t>
            </a:r>
            <a:r>
              <a:rPr lang="en-IN" sz="1800" dirty="0">
                <a:solidFill>
                  <a:schemeClr val="bg1"/>
                </a:solidFill>
                <a:latin typeface="Comic Sans MS" pitchFamily="66" charset="0"/>
              </a:rPr>
              <a:t>used to define the metadata </a:t>
            </a:r>
            <a:endParaRPr lang="en-IN" sz="1800" dirty="0" smtClean="0">
              <a:solidFill>
                <a:schemeClr val="bg1"/>
              </a:solidFill>
              <a:latin typeface="Comic Sans MS" pitchFamily="66" charset="0"/>
            </a:endParaRPr>
          </a:p>
          <a:p>
            <a:pPr marL="0" indent="0">
              <a:buNone/>
            </a:pPr>
            <a:r>
              <a:rPr lang="en-IN" sz="1800" dirty="0" smtClean="0">
                <a:solidFill>
                  <a:schemeClr val="bg1"/>
                </a:solidFill>
                <a:latin typeface="Comic Sans MS" pitchFamily="66" charset="0"/>
              </a:rPr>
              <a:t>	for </a:t>
            </a:r>
            <a:r>
              <a:rPr lang="en-IN" sz="1800" dirty="0">
                <a:solidFill>
                  <a:schemeClr val="bg1"/>
                </a:solidFill>
                <a:latin typeface="Comic Sans MS" pitchFamily="66" charset="0"/>
              </a:rPr>
              <a:t>our module. </a:t>
            </a:r>
            <a:endParaRPr lang="en-IN" sz="1800" dirty="0" smtClean="0">
              <a:solidFill>
                <a:schemeClr val="bg1"/>
              </a:solidFill>
              <a:latin typeface="Comic Sans MS" pitchFamily="66" charset="0"/>
            </a:endParaRPr>
          </a:p>
          <a:p>
            <a:pPr marL="0" indent="0">
              <a:buNone/>
            </a:pPr>
            <a:r>
              <a:rPr lang="en-IN" sz="1800" dirty="0" smtClean="0">
                <a:solidFill>
                  <a:schemeClr val="bg1"/>
                </a:solidFill>
                <a:latin typeface="Comic Sans MS" pitchFamily="66" charset="0"/>
              </a:rPr>
              <a:t>	</a:t>
            </a:r>
            <a:r>
              <a:rPr lang="en-IN" sz="1800" dirty="0" smtClean="0">
                <a:solidFill>
                  <a:schemeClr val="tx1">
                    <a:lumMod val="60000"/>
                    <a:lumOff val="40000"/>
                  </a:schemeClr>
                </a:solidFill>
                <a:latin typeface="Comic Sans MS" pitchFamily="66" charset="0"/>
              </a:rPr>
              <a:t>BrowserModule</a:t>
            </a:r>
            <a:r>
              <a:rPr lang="en-IN" sz="1800" dirty="0">
                <a:solidFill>
                  <a:schemeClr val="bg1"/>
                </a:solidFill>
                <a:latin typeface="Comic Sans MS" pitchFamily="66" charset="0"/>
              </a:rPr>
              <a:t> from </a:t>
            </a:r>
            <a:r>
              <a:rPr lang="en-IN" sz="1800" dirty="0">
                <a:solidFill>
                  <a:schemeClr val="tx1">
                    <a:lumMod val="60000"/>
                    <a:lumOff val="40000"/>
                  </a:schemeClr>
                </a:solidFill>
                <a:latin typeface="Comic Sans MS" pitchFamily="66" charset="0"/>
              </a:rPr>
              <a:t>@angular/platform</a:t>
            </a:r>
            <a:r>
              <a:rPr lang="en-IN" sz="1800" dirty="0">
                <a:solidFill>
                  <a:schemeClr val="bg1"/>
                </a:solidFill>
                <a:latin typeface="Comic Sans MS" pitchFamily="66" charset="0"/>
              </a:rPr>
              <a:t>-browser is the </a:t>
            </a:r>
            <a:endParaRPr lang="en-IN" sz="1800" dirty="0" smtClean="0">
              <a:solidFill>
                <a:schemeClr val="bg1"/>
              </a:solidFill>
              <a:latin typeface="Comic Sans MS" pitchFamily="66" charset="0"/>
            </a:endParaRPr>
          </a:p>
          <a:p>
            <a:pPr marL="0" indent="0">
              <a:buNone/>
            </a:pPr>
            <a:r>
              <a:rPr lang="en-IN" sz="1800" dirty="0">
                <a:solidFill>
                  <a:schemeClr val="bg1"/>
                </a:solidFill>
                <a:latin typeface="Comic Sans MS" pitchFamily="66" charset="0"/>
              </a:rPr>
              <a:t>	</a:t>
            </a:r>
            <a:r>
              <a:rPr lang="en-IN" sz="1800" dirty="0" smtClean="0">
                <a:solidFill>
                  <a:schemeClr val="bg1"/>
                </a:solidFill>
                <a:latin typeface="Comic Sans MS" pitchFamily="66" charset="0"/>
              </a:rPr>
              <a:t>most </a:t>
            </a:r>
            <a:r>
              <a:rPr lang="en-IN" sz="1800" dirty="0">
                <a:solidFill>
                  <a:schemeClr val="bg1"/>
                </a:solidFill>
                <a:latin typeface="Comic Sans MS" pitchFamily="66" charset="0"/>
              </a:rPr>
              <a:t>important module which is required </a:t>
            </a:r>
            <a:r>
              <a:rPr lang="en-IN" sz="1800" dirty="0" smtClean="0">
                <a:solidFill>
                  <a:schemeClr val="bg1"/>
                </a:solidFill>
                <a:latin typeface="Comic Sans MS" pitchFamily="66" charset="0"/>
              </a:rPr>
              <a:t>	by </a:t>
            </a:r>
            <a:r>
              <a:rPr lang="en-IN" sz="1800" dirty="0">
                <a:solidFill>
                  <a:schemeClr val="bg1"/>
                </a:solidFill>
                <a:latin typeface="Comic Sans MS" pitchFamily="66" charset="0"/>
              </a:rPr>
              <a:t>the </a:t>
            </a:r>
            <a:r>
              <a:rPr lang="en-IN" sz="1800" dirty="0" smtClean="0">
                <a:solidFill>
                  <a:schemeClr val="bg1"/>
                </a:solidFill>
                <a:latin typeface="Comic Sans MS" pitchFamily="66" charset="0"/>
              </a:rPr>
              <a:t>app</a:t>
            </a:r>
          </a:p>
          <a:p>
            <a:pPr marL="0" indent="0">
              <a:buNone/>
            </a:pPr>
            <a:r>
              <a:rPr lang="en-IN" sz="1800" dirty="0">
                <a:solidFill>
                  <a:schemeClr val="bg1"/>
                </a:solidFill>
                <a:latin typeface="Comic Sans MS" pitchFamily="66" charset="0"/>
              </a:rPr>
              <a:t>	</a:t>
            </a:r>
            <a:r>
              <a:rPr lang="en-IN" sz="1800" dirty="0" smtClean="0">
                <a:solidFill>
                  <a:schemeClr val="bg1"/>
                </a:solidFill>
                <a:latin typeface="Comic Sans MS" pitchFamily="66" charset="0"/>
              </a:rPr>
              <a:t>that </a:t>
            </a:r>
            <a:r>
              <a:rPr lang="en-IN" sz="1800" dirty="0">
                <a:solidFill>
                  <a:schemeClr val="bg1"/>
                </a:solidFill>
                <a:latin typeface="Comic Sans MS" pitchFamily="66" charset="0"/>
              </a:rPr>
              <a:t>run in browser.</a:t>
            </a:r>
            <a:br>
              <a:rPr lang="en-IN" sz="1800" dirty="0">
                <a:solidFill>
                  <a:schemeClr val="bg1"/>
                </a:solidFill>
                <a:latin typeface="Comic Sans MS" pitchFamily="66" charset="0"/>
              </a:rPr>
            </a:br>
            <a:r>
              <a:rPr lang="en-IN" sz="1800" dirty="0" smtClean="0">
                <a:solidFill>
                  <a:schemeClr val="bg1"/>
                </a:solidFill>
                <a:latin typeface="Comic Sans MS" pitchFamily="66" charset="0"/>
              </a:rPr>
              <a:t>	The </a:t>
            </a:r>
            <a:r>
              <a:rPr lang="en-IN" sz="1800" dirty="0">
                <a:solidFill>
                  <a:schemeClr val="tx1">
                    <a:lumMod val="60000"/>
                    <a:lumOff val="40000"/>
                  </a:schemeClr>
                </a:solidFill>
                <a:latin typeface="Comic Sans MS" pitchFamily="66" charset="0"/>
              </a:rPr>
              <a:t>declarations and bootstrap</a:t>
            </a:r>
            <a:r>
              <a:rPr lang="en-IN" sz="1800" dirty="0">
                <a:solidFill>
                  <a:schemeClr val="bg1"/>
                </a:solidFill>
                <a:latin typeface="Comic Sans MS" pitchFamily="66" charset="0"/>
              </a:rPr>
              <a:t> are empty, we will add </a:t>
            </a:r>
            <a:endParaRPr lang="en-IN" sz="1800" dirty="0" smtClean="0">
              <a:solidFill>
                <a:schemeClr val="bg1"/>
              </a:solidFill>
              <a:latin typeface="Comic Sans MS" pitchFamily="66" charset="0"/>
            </a:endParaRPr>
          </a:p>
          <a:p>
            <a:pPr marL="0" indent="0">
              <a:buNone/>
            </a:pPr>
            <a:r>
              <a:rPr lang="en-IN" sz="1800" dirty="0">
                <a:solidFill>
                  <a:schemeClr val="bg1"/>
                </a:solidFill>
                <a:latin typeface="Comic Sans MS" pitchFamily="66" charset="0"/>
              </a:rPr>
              <a:t>	</a:t>
            </a:r>
            <a:r>
              <a:rPr lang="en-IN" sz="1800" dirty="0" smtClean="0">
                <a:solidFill>
                  <a:schemeClr val="bg1"/>
                </a:solidFill>
                <a:latin typeface="Comic Sans MS" pitchFamily="66" charset="0"/>
              </a:rPr>
              <a:t>our </a:t>
            </a:r>
            <a:r>
              <a:rPr lang="en-IN" sz="1800" dirty="0">
                <a:solidFill>
                  <a:schemeClr val="bg1"/>
                </a:solidFill>
                <a:latin typeface="Comic Sans MS" pitchFamily="66" charset="0"/>
              </a:rPr>
              <a:t>components there once we create one.</a:t>
            </a:r>
          </a:p>
          <a:p>
            <a:pPr>
              <a:buFont typeface="Wingdings" pitchFamily="2" charset="2"/>
              <a:buChar char="Ø"/>
            </a:pPr>
            <a:endParaRPr lang="en-IN" sz="1800" b="1"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61</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2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8196549" y="0"/>
            <a:ext cx="3731046"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12" name="Rectangle 11"/>
          <p:cNvSpPr/>
          <p:nvPr/>
        </p:nvSpPr>
        <p:spPr>
          <a:xfrm>
            <a:off x="7465764" y="2133534"/>
            <a:ext cx="4560983" cy="3459296"/>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600" i="0" u="none" dirty="0">
                <a:latin typeface="Comic Sans MS" pitchFamily="66" charset="0"/>
              </a:rPr>
              <a:t>import { NgModule }      from '@angular/core';</a:t>
            </a: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import { BrowserModule } from '@angular/platform-browser';</a:t>
            </a:r>
            <a:r>
              <a:rPr lang="en-IN" sz="1600" u="none" dirty="0">
                <a:latin typeface="Comic Sans MS" pitchFamily="66" charset="0"/>
              </a:rPr>
              <a:t/>
            </a:r>
            <a:br>
              <a:rPr lang="en-IN" sz="1600" u="none" dirty="0">
                <a:latin typeface="Comic Sans MS" pitchFamily="66" charset="0"/>
              </a:rPr>
            </a:b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@NgModule({</a:t>
            </a: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  imports:      [ BrowserModule ], </a:t>
            </a:r>
            <a:r>
              <a:rPr lang="en-IN" sz="1600" u="none" dirty="0">
                <a:latin typeface="Comic Sans MS" pitchFamily="66" charset="0"/>
              </a:rPr>
              <a:t>//other modules the app depends on</a:t>
            </a:r>
            <a:br>
              <a:rPr lang="en-IN" sz="1600" u="none" dirty="0">
                <a:latin typeface="Comic Sans MS" pitchFamily="66" charset="0"/>
              </a:rPr>
            </a:br>
            <a:r>
              <a:rPr lang="en-IN" sz="1600" i="0" u="none" dirty="0">
                <a:latin typeface="Comic Sans MS" pitchFamily="66" charset="0"/>
              </a:rPr>
              <a:t>  declarations: [], </a:t>
            </a:r>
            <a:r>
              <a:rPr lang="en-IN" sz="1600" u="none" dirty="0">
                <a:latin typeface="Comic Sans MS" pitchFamily="66" charset="0"/>
              </a:rPr>
              <a:t>// declare all derectives and components</a:t>
            </a:r>
            <a:br>
              <a:rPr lang="en-IN" sz="1600" u="none" dirty="0">
                <a:latin typeface="Comic Sans MS" pitchFamily="66" charset="0"/>
              </a:rPr>
            </a:br>
            <a:r>
              <a:rPr lang="en-IN" sz="1600" i="0" u="none" dirty="0">
                <a:latin typeface="Comic Sans MS" pitchFamily="66" charset="0"/>
              </a:rPr>
              <a:t>  bootstrap : [] </a:t>
            </a:r>
            <a:r>
              <a:rPr lang="en-IN" sz="1600" u="none" dirty="0">
                <a:latin typeface="Comic Sans MS" pitchFamily="66" charset="0"/>
              </a:rPr>
              <a:t>// root component to bootstarp</a:t>
            </a:r>
            <a:br>
              <a:rPr lang="en-IN" sz="1600" u="none" dirty="0">
                <a:latin typeface="Comic Sans MS" pitchFamily="66" charset="0"/>
              </a:rPr>
            </a:br>
            <a:r>
              <a:rPr lang="en-IN" sz="1600" i="0" u="none" dirty="0">
                <a:latin typeface="Comic Sans MS" pitchFamily="66" charset="0"/>
              </a:rPr>
              <a:t>})</a:t>
            </a: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export class AppModule { }</a:t>
            </a:r>
            <a:endParaRPr lang="en-IN" sz="1600" i="0" u="none" dirty="0" smtClean="0">
              <a:latin typeface="Comic Sans MS" pitchFamily="66" charset="0"/>
            </a:endParaRPr>
          </a:p>
        </p:txBody>
      </p:sp>
    </p:spTree>
    <p:extLst>
      <p:ext uri="{BB962C8B-B14F-4D97-AF65-F5344CB8AC3E}">
        <p14:creationId xmlns:p14="http://schemas.microsoft.com/office/powerpoint/2010/main" val="21944592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347709" y="583372"/>
            <a:ext cx="11016735" cy="3706640"/>
          </a:xfrm>
        </p:spPr>
        <p:txBody>
          <a:bodyPr/>
          <a:lstStyle/>
          <a:p>
            <a:pPr algn="just">
              <a:buFont typeface="Wingdings" pitchFamily="2" charset="2"/>
              <a:buChar char="Ø"/>
            </a:pPr>
            <a:r>
              <a:rPr lang="en-IN" sz="1800" b="1" dirty="0">
                <a:latin typeface="Comic Sans MS" pitchFamily="66" charset="0"/>
              </a:rPr>
              <a:t>Creating our root component</a:t>
            </a:r>
          </a:p>
          <a:p>
            <a:pPr algn="just">
              <a:buFont typeface="Wingdings" pitchFamily="2" charset="2"/>
              <a:buChar char="Ø"/>
            </a:pPr>
            <a:r>
              <a:rPr lang="en-IN" sz="1800" b="1" dirty="0">
                <a:solidFill>
                  <a:schemeClr val="bg1"/>
                </a:solidFill>
                <a:latin typeface="Comic Sans MS" pitchFamily="66" charset="0"/>
              </a:rPr>
              <a:t>Every Angular 2 app must have a root component</a:t>
            </a:r>
            <a:r>
              <a:rPr lang="en-IN" sz="1800" dirty="0">
                <a:solidFill>
                  <a:schemeClr val="bg1"/>
                </a:solidFill>
                <a:latin typeface="Comic Sans MS" pitchFamily="66" charset="0"/>
              </a:rPr>
              <a:t>, let’s create one. Create a file named </a:t>
            </a:r>
            <a:r>
              <a:rPr lang="en-IN" sz="1800" dirty="0">
                <a:solidFill>
                  <a:schemeClr val="tx1">
                    <a:lumMod val="60000"/>
                    <a:lumOff val="40000"/>
                  </a:schemeClr>
                </a:solidFill>
                <a:latin typeface="Comic Sans MS" pitchFamily="66" charset="0"/>
              </a:rPr>
              <a:t>app.component.ts</a:t>
            </a:r>
            <a:r>
              <a:rPr lang="en-IN" sz="1800" dirty="0">
                <a:solidFill>
                  <a:schemeClr val="bg1"/>
                </a:solidFill>
                <a:latin typeface="Comic Sans MS" pitchFamily="66" charset="0"/>
              </a:rPr>
              <a:t> and add the following code</a:t>
            </a:r>
            <a:r>
              <a:rPr lang="en-IN" sz="1800" dirty="0" smtClean="0">
                <a:solidFill>
                  <a:schemeClr val="bg1"/>
                </a:solidFill>
                <a:latin typeface="Comic Sans MS" pitchFamily="66" charset="0"/>
              </a:rPr>
              <a:t>.</a:t>
            </a:r>
          </a:p>
          <a:p>
            <a:pPr algn="just">
              <a:buFont typeface="Wingdings" pitchFamily="2" charset="2"/>
              <a:buChar char="Ø"/>
            </a:pPr>
            <a:r>
              <a:rPr lang="en-IN" sz="1800" b="1" dirty="0">
                <a:solidFill>
                  <a:schemeClr val="tx1">
                    <a:lumMod val="60000"/>
                    <a:lumOff val="40000"/>
                  </a:schemeClr>
                </a:solidFill>
                <a:latin typeface="Comic Sans MS" pitchFamily="66" charset="0"/>
              </a:rPr>
              <a:t>app.component.ts</a:t>
            </a:r>
            <a:endParaRPr lang="en-US" sz="1800" b="1" dirty="0">
              <a:solidFill>
                <a:schemeClr val="bg1"/>
              </a:solidFill>
              <a:latin typeface="Comic Sans MS" pitchFamily="66" charset="0"/>
            </a:endParaRPr>
          </a:p>
          <a:p>
            <a:pPr algn="just">
              <a:buFont typeface="Wingdings" pitchFamily="2" charset="2"/>
              <a:buChar char="Ø"/>
            </a:pPr>
            <a:endParaRPr lang="en-US" sz="1800" dirty="0" smtClean="0">
              <a:solidFill>
                <a:schemeClr val="bg1"/>
              </a:solidFill>
              <a:latin typeface="Comic Sans MS" pitchFamily="66" charset="0"/>
            </a:endParaRPr>
          </a:p>
          <a:p>
            <a:pPr algn="just">
              <a:buFont typeface="Wingdings" pitchFamily="2" charset="2"/>
              <a:buChar char="Ø"/>
            </a:pPr>
            <a:r>
              <a:rPr lang="en-IN" sz="1800" dirty="0">
                <a:solidFill>
                  <a:schemeClr val="bg1"/>
                </a:solidFill>
                <a:latin typeface="Comic Sans MS" pitchFamily="66" charset="0"/>
              </a:rPr>
              <a:t>Using the </a:t>
            </a:r>
            <a:r>
              <a:rPr lang="en-IN" sz="1800" dirty="0">
                <a:solidFill>
                  <a:schemeClr val="tx1">
                    <a:lumMod val="60000"/>
                    <a:lumOff val="40000"/>
                  </a:schemeClr>
                </a:solidFill>
                <a:latin typeface="Comic Sans MS" pitchFamily="66" charset="0"/>
              </a:rPr>
              <a:t>@Component</a:t>
            </a:r>
            <a:r>
              <a:rPr lang="en-IN" sz="1800" dirty="0">
                <a:solidFill>
                  <a:schemeClr val="bg1"/>
                </a:solidFill>
                <a:latin typeface="Comic Sans MS" pitchFamily="66" charset="0"/>
              </a:rPr>
              <a:t> decorator we are notifying </a:t>
            </a:r>
            <a:endParaRPr lang="en-IN" sz="1800" dirty="0" smtClean="0">
              <a:solidFill>
                <a:schemeClr val="bg1"/>
              </a:solidFill>
              <a:latin typeface="Comic Sans MS" pitchFamily="66" charset="0"/>
            </a:endParaRPr>
          </a:p>
          <a:p>
            <a:pPr marL="0" indent="0" algn="just">
              <a:buNone/>
            </a:pPr>
            <a:r>
              <a:rPr lang="en-IN" sz="1800" dirty="0" smtClean="0">
                <a:solidFill>
                  <a:schemeClr val="bg1"/>
                </a:solidFill>
                <a:latin typeface="Comic Sans MS" pitchFamily="66" charset="0"/>
              </a:rPr>
              <a:t>Angular </a:t>
            </a:r>
            <a:r>
              <a:rPr lang="en-IN" sz="1800" dirty="0">
                <a:solidFill>
                  <a:schemeClr val="bg1"/>
                </a:solidFill>
                <a:latin typeface="Comic Sans MS" pitchFamily="66" charset="0"/>
              </a:rPr>
              <a:t>to treat the </a:t>
            </a:r>
            <a:r>
              <a:rPr lang="en-IN" sz="1800" dirty="0">
                <a:solidFill>
                  <a:schemeClr val="tx1">
                    <a:lumMod val="60000"/>
                    <a:lumOff val="40000"/>
                  </a:schemeClr>
                </a:solidFill>
                <a:latin typeface="Comic Sans MS" pitchFamily="66" charset="0"/>
              </a:rPr>
              <a:t>AppComponent</a:t>
            </a:r>
            <a:r>
              <a:rPr lang="en-IN" sz="1800" dirty="0">
                <a:solidFill>
                  <a:schemeClr val="bg1"/>
                </a:solidFill>
                <a:latin typeface="Comic Sans MS" pitchFamily="66" charset="0"/>
              </a:rPr>
              <a:t> class as a component. </a:t>
            </a:r>
            <a:endParaRPr lang="en-IN" sz="1800" dirty="0" smtClean="0">
              <a:solidFill>
                <a:schemeClr val="bg1"/>
              </a:solidFill>
              <a:latin typeface="Comic Sans MS" pitchFamily="66" charset="0"/>
            </a:endParaRPr>
          </a:p>
          <a:p>
            <a:pPr marL="0" indent="0" algn="just">
              <a:buNone/>
            </a:pPr>
            <a:r>
              <a:rPr lang="en-IN" sz="1800" dirty="0" smtClean="0">
                <a:solidFill>
                  <a:schemeClr val="bg1"/>
                </a:solidFill>
                <a:latin typeface="Comic Sans MS" pitchFamily="66" charset="0"/>
              </a:rPr>
              <a:t>We </a:t>
            </a:r>
            <a:r>
              <a:rPr lang="en-IN" sz="1800" dirty="0">
                <a:solidFill>
                  <a:schemeClr val="bg1"/>
                </a:solidFill>
                <a:latin typeface="Comic Sans MS" pitchFamily="66" charset="0"/>
              </a:rPr>
              <a:t>have specified a selector and a templateUrl. </a:t>
            </a:r>
            <a:endParaRPr lang="en-IN" sz="1800" dirty="0" smtClean="0">
              <a:solidFill>
                <a:schemeClr val="bg1"/>
              </a:solidFill>
              <a:latin typeface="Comic Sans MS" pitchFamily="66" charset="0"/>
            </a:endParaRPr>
          </a:p>
          <a:p>
            <a:pPr marL="0" indent="0" algn="just">
              <a:buNone/>
            </a:pPr>
            <a:r>
              <a:rPr lang="en-IN" sz="1800" dirty="0" smtClean="0">
                <a:solidFill>
                  <a:schemeClr val="bg1"/>
                </a:solidFill>
                <a:latin typeface="Comic Sans MS" pitchFamily="66" charset="0"/>
              </a:rPr>
              <a:t>Components </a:t>
            </a:r>
            <a:r>
              <a:rPr lang="en-IN" sz="1800" dirty="0">
                <a:solidFill>
                  <a:schemeClr val="bg1"/>
                </a:solidFill>
                <a:latin typeface="Comic Sans MS" pitchFamily="66" charset="0"/>
              </a:rPr>
              <a:t>are nothing but Angular 2 directives with a template. </a:t>
            </a: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62</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49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8196549" y="0"/>
            <a:ext cx="3731046"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10" name="Rectangle 9"/>
          <p:cNvSpPr/>
          <p:nvPr/>
        </p:nvSpPr>
        <p:spPr>
          <a:xfrm>
            <a:off x="7454747" y="1600200"/>
            <a:ext cx="4472848" cy="2893697"/>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600" i="0" u="none" dirty="0">
                <a:solidFill>
                  <a:schemeClr val="bg1"/>
                </a:solidFill>
                <a:latin typeface="Comic Sans MS" pitchFamily="66" charset="0"/>
              </a:rPr>
              <a:t>import { Component } from '@angular/core';</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@Component({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selector: 'app-root',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templateUrl: './app/app.component.html',</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export class AppComponent { }</a:t>
            </a:r>
            <a:endParaRPr lang="en-IN" sz="1600" i="0" u="none" dirty="0" smtClean="0">
              <a:solidFill>
                <a:schemeClr val="bg1"/>
              </a:solidFill>
              <a:latin typeface="Comic Sans MS" pitchFamily="66" charset="0"/>
            </a:endParaRPr>
          </a:p>
        </p:txBody>
      </p:sp>
    </p:spTree>
    <p:extLst>
      <p:ext uri="{BB962C8B-B14F-4D97-AF65-F5344CB8AC3E}">
        <p14:creationId xmlns:p14="http://schemas.microsoft.com/office/powerpoint/2010/main" val="17241524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347709" y="583372"/>
            <a:ext cx="11016735" cy="3706640"/>
          </a:xfrm>
        </p:spPr>
        <p:txBody>
          <a:bodyPr/>
          <a:lstStyle/>
          <a:p>
            <a:pPr algn="just">
              <a:buFont typeface="Wingdings" pitchFamily="2" charset="2"/>
              <a:buChar char="Ø"/>
            </a:pPr>
            <a:r>
              <a:rPr lang="en-IN" sz="1800" dirty="0">
                <a:solidFill>
                  <a:schemeClr val="bg1"/>
                </a:solidFill>
                <a:latin typeface="Comic Sans MS" pitchFamily="66" charset="0"/>
              </a:rPr>
              <a:t>Create a file named </a:t>
            </a:r>
            <a:r>
              <a:rPr lang="en-IN" sz="1800" dirty="0">
                <a:solidFill>
                  <a:schemeClr val="tx1">
                    <a:lumMod val="60000"/>
                    <a:lumOff val="40000"/>
                  </a:schemeClr>
                </a:solidFill>
                <a:latin typeface="Comic Sans MS" pitchFamily="66" charset="0"/>
              </a:rPr>
              <a:t>app.component.html</a:t>
            </a:r>
            <a:r>
              <a:rPr lang="en-IN" sz="1800" dirty="0">
                <a:solidFill>
                  <a:schemeClr val="bg1"/>
                </a:solidFill>
                <a:latin typeface="Comic Sans MS" pitchFamily="66" charset="0"/>
              </a:rPr>
              <a:t> and add the following code.</a:t>
            </a: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63</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8196549" y="0"/>
            <a:ext cx="3731046"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10" name="Rectangle 9"/>
          <p:cNvSpPr/>
          <p:nvPr/>
        </p:nvSpPr>
        <p:spPr>
          <a:xfrm>
            <a:off x="3723701" y="1112705"/>
            <a:ext cx="4472848" cy="4472848"/>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600" i="0" u="none" dirty="0">
                <a:solidFill>
                  <a:schemeClr val="bg1"/>
                </a:solidFill>
                <a:latin typeface="Comic Sans MS" pitchFamily="66" charset="0"/>
              </a:rPr>
              <a:t>&lt;nav class="navbar navbar-default"&gt;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a:t>
            </a:r>
            <a:r>
              <a:rPr lang="en-IN" sz="1600" i="0" u="none" dirty="0" smtClean="0">
                <a:solidFill>
                  <a:schemeClr val="bg1"/>
                </a:solidFill>
                <a:latin typeface="Comic Sans MS" pitchFamily="66" charset="0"/>
              </a:rPr>
              <a:t>div</a:t>
            </a:r>
            <a:r>
              <a:rPr lang="en-IN" sz="1600" i="0" u="none" dirty="0">
                <a:solidFill>
                  <a:schemeClr val="bg1"/>
                </a:solidFill>
                <a:latin typeface="Comic Sans MS" pitchFamily="66" charset="0"/>
              </a:rPr>
              <a:t> </a:t>
            </a:r>
            <a:r>
              <a:rPr lang="en-IN" sz="1600" i="0" u="none" dirty="0" smtClean="0">
                <a:solidFill>
                  <a:schemeClr val="bg1"/>
                </a:solidFill>
                <a:latin typeface="Comic Sans MS" pitchFamily="66" charset="0"/>
              </a:rPr>
              <a:t>class</a:t>
            </a:r>
            <a:r>
              <a:rPr lang="en-IN" sz="1600" i="0" u="none" dirty="0">
                <a:solidFill>
                  <a:schemeClr val="bg1"/>
                </a:solidFill>
                <a:latin typeface="Comic Sans MS" pitchFamily="66" charset="0"/>
              </a:rPr>
              <a:t>="container-fluid"&gt;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&lt;div class="navbar-header"&gt;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&lt;div class="collapse navbar-collapse" id="bs-example-navbar-collapse-1"&gt;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&lt;ul class="nav navbar-nav"&gt;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&lt;li&gt;&lt;a&gt;Home&lt;/a&gt;&lt;/li&gt;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&lt;li&gt;&lt;a&gt;About&lt;/a</a:t>
            </a:r>
            <a:r>
              <a:rPr lang="en-IN" sz="1600" i="0" u="none" dirty="0" smtClean="0">
                <a:solidFill>
                  <a:schemeClr val="bg1"/>
                </a:solidFill>
                <a:latin typeface="Comic Sans MS" pitchFamily="66" charset="0"/>
              </a:rPr>
              <a:t>&gt;&lt;/li</a:t>
            </a:r>
            <a:r>
              <a:rPr lang="en-IN" sz="1600" i="0" u="none" dirty="0">
                <a:solidFill>
                  <a:schemeClr val="bg1"/>
                </a:solidFill>
                <a:latin typeface="Comic Sans MS" pitchFamily="66" charset="0"/>
              </a:rPr>
              <a:t>&gt;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&lt;/ul&gt;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&lt;/div&gt;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&lt;/div&gt;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&lt;/div&gt;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&lt;/nav&gt;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&lt;div class="container"&gt;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&lt;div class="row"&gt;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 routing here --&gt;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  &lt;/div&gt;</a:t>
            </a:r>
            <a:r>
              <a:rPr lang="en-IN" sz="1600" u="none" dirty="0">
                <a:solidFill>
                  <a:schemeClr val="bg1"/>
                </a:solidFill>
                <a:latin typeface="Comic Sans MS" pitchFamily="66" charset="0"/>
              </a:rPr>
              <a:t/>
            </a:r>
            <a:br>
              <a:rPr lang="en-IN" sz="1600" u="none" dirty="0">
                <a:solidFill>
                  <a:schemeClr val="bg1"/>
                </a:solidFill>
                <a:latin typeface="Comic Sans MS" pitchFamily="66" charset="0"/>
              </a:rPr>
            </a:br>
            <a:r>
              <a:rPr lang="en-IN" sz="1600" i="0" u="none" dirty="0">
                <a:solidFill>
                  <a:schemeClr val="bg1"/>
                </a:solidFill>
                <a:latin typeface="Comic Sans MS" pitchFamily="66" charset="0"/>
              </a:rPr>
              <a:t>&lt;/div&gt;</a:t>
            </a:r>
            <a:endParaRPr lang="en-IN" sz="1600" i="0" u="none" dirty="0" smtClean="0">
              <a:solidFill>
                <a:schemeClr val="bg1"/>
              </a:solidFill>
              <a:latin typeface="Comic Sans MS" pitchFamily="66" charset="0"/>
            </a:endParaRPr>
          </a:p>
        </p:txBody>
      </p:sp>
    </p:spTree>
    <p:extLst>
      <p:ext uri="{BB962C8B-B14F-4D97-AF65-F5344CB8AC3E}">
        <p14:creationId xmlns:p14="http://schemas.microsoft.com/office/powerpoint/2010/main" val="37855274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347709" y="583372"/>
            <a:ext cx="11016735" cy="3706640"/>
          </a:xfrm>
        </p:spPr>
        <p:txBody>
          <a:bodyPr/>
          <a:lstStyle/>
          <a:p>
            <a:pPr algn="just">
              <a:buFont typeface="Wingdings" pitchFamily="2" charset="2"/>
              <a:buChar char="Ø"/>
            </a:pPr>
            <a:r>
              <a:rPr lang="en-IN" sz="1800" dirty="0">
                <a:solidFill>
                  <a:schemeClr val="bg1"/>
                </a:solidFill>
                <a:latin typeface="Comic Sans MS" pitchFamily="66" charset="0"/>
              </a:rPr>
              <a:t>Now that our root component is ready, we have to add it to our app module</a:t>
            </a:r>
            <a:r>
              <a:rPr lang="en-IN" sz="1800" dirty="0" smtClean="0">
                <a:solidFill>
                  <a:schemeClr val="bg1"/>
                </a:solidFill>
                <a:latin typeface="Comic Sans MS" pitchFamily="66" charset="0"/>
              </a:rPr>
              <a:t>.</a:t>
            </a:r>
          </a:p>
          <a:p>
            <a:pPr algn="just">
              <a:buFont typeface="Wingdings" pitchFamily="2" charset="2"/>
              <a:buChar char="Ø"/>
            </a:pPr>
            <a:r>
              <a:rPr lang="en-IN" sz="1800" cap="all" dirty="0" smtClean="0">
                <a:solidFill>
                  <a:schemeClr val="tx1">
                    <a:lumMod val="60000"/>
                    <a:lumOff val="40000"/>
                  </a:schemeClr>
                </a:solidFill>
                <a:latin typeface="Comic Sans MS" pitchFamily="66" charset="0"/>
              </a:rPr>
              <a:t>APP/APP.MODULE.TS</a:t>
            </a:r>
          </a:p>
          <a:p>
            <a:pPr algn="just">
              <a:buFont typeface="Wingdings" pitchFamily="2" charset="2"/>
              <a:buChar char="Ø"/>
            </a:pPr>
            <a:endParaRPr lang="en-US" sz="1800" cap="all" dirty="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smtClean="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smtClean="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smtClean="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smtClean="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smtClean="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a:solidFill>
                <a:schemeClr val="tx1">
                  <a:lumMod val="60000"/>
                  <a:lumOff val="40000"/>
                </a:schemeClr>
              </a:solidFill>
              <a:latin typeface="Comic Sans MS" pitchFamily="66" charset="0"/>
            </a:endParaRPr>
          </a:p>
          <a:p>
            <a:pPr algn="just">
              <a:buFont typeface="Wingdings" pitchFamily="2" charset="2"/>
              <a:buChar char="Ø"/>
            </a:pPr>
            <a:endParaRPr lang="en-US" sz="1800" cap="all" dirty="0" smtClean="0">
              <a:solidFill>
                <a:schemeClr val="tx1">
                  <a:lumMod val="60000"/>
                  <a:lumOff val="40000"/>
                </a:schemeClr>
              </a:solidFill>
              <a:latin typeface="Comic Sans MS" pitchFamily="66" charset="0"/>
            </a:endParaRPr>
          </a:p>
          <a:p>
            <a:pPr marL="0" indent="0" algn="just">
              <a:buNone/>
            </a:pPr>
            <a:endParaRPr lang="en-IN" sz="1800" cap="all" dirty="0" smtClean="0">
              <a:solidFill>
                <a:schemeClr val="tx1">
                  <a:lumMod val="60000"/>
                  <a:lumOff val="40000"/>
                </a:schemeClr>
              </a:solidFill>
              <a:latin typeface="Comic Sans MS" pitchFamily="66" charset="0"/>
            </a:endParaRPr>
          </a:p>
          <a:p>
            <a:pPr algn="just">
              <a:buFont typeface="Wingdings" pitchFamily="2" charset="2"/>
              <a:buChar char="Ø"/>
            </a:pPr>
            <a:r>
              <a:rPr lang="en-IN" sz="1800" dirty="0">
                <a:solidFill>
                  <a:schemeClr val="bg1"/>
                </a:solidFill>
                <a:latin typeface="Comic Sans MS" pitchFamily="66" charset="0"/>
              </a:rPr>
              <a:t>We have first imported our </a:t>
            </a:r>
            <a:r>
              <a:rPr lang="en-IN" sz="1800" b="1" dirty="0">
                <a:solidFill>
                  <a:schemeClr val="bg1"/>
                </a:solidFill>
                <a:latin typeface="Comic Sans MS" pitchFamily="66" charset="0"/>
              </a:rPr>
              <a:t>AppComponent</a:t>
            </a:r>
            <a:r>
              <a:rPr lang="en-IN" sz="1800" dirty="0">
                <a:solidFill>
                  <a:schemeClr val="bg1"/>
                </a:solidFill>
                <a:latin typeface="Comic Sans MS" pitchFamily="66" charset="0"/>
              </a:rPr>
              <a:t> and added it to declarations and bootstrap.</a:t>
            </a: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64</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357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8196549" y="0"/>
            <a:ext cx="3731046"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10" name="Rectangle 9"/>
          <p:cNvSpPr/>
          <p:nvPr/>
        </p:nvSpPr>
        <p:spPr>
          <a:xfrm>
            <a:off x="2919469" y="1402751"/>
            <a:ext cx="7142601" cy="3985352"/>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600" i="0" u="none" dirty="0">
                <a:latin typeface="Comic Sans MS" pitchFamily="66" charset="0"/>
              </a:rPr>
              <a:t>import { NgModule }      from '@angular/core';</a:t>
            </a: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import { BrowserModule } from '@angular/platform-browser';</a:t>
            </a:r>
            <a:r>
              <a:rPr lang="en-IN" sz="1600" u="none" dirty="0">
                <a:latin typeface="Comic Sans MS" pitchFamily="66" charset="0"/>
              </a:rPr>
              <a:t/>
            </a:r>
            <a:br>
              <a:rPr lang="en-IN" sz="1600" u="none" dirty="0">
                <a:latin typeface="Comic Sans MS" pitchFamily="66" charset="0"/>
              </a:rPr>
            </a:b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import { AppComponent }   from './app.component';</a:t>
            </a:r>
            <a:r>
              <a:rPr lang="en-IN" sz="1600" u="none" dirty="0">
                <a:latin typeface="Comic Sans MS" pitchFamily="66" charset="0"/>
              </a:rPr>
              <a:t/>
            </a:r>
            <a:br>
              <a:rPr lang="en-IN" sz="1600" u="none" dirty="0">
                <a:latin typeface="Comic Sans MS" pitchFamily="66" charset="0"/>
              </a:rPr>
            </a:b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@NgModule({</a:t>
            </a: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  imports:      [ BrowserModule ], </a:t>
            </a:r>
            <a:r>
              <a:rPr lang="en-IN" sz="1600" u="none" dirty="0">
                <a:latin typeface="Comic Sans MS" pitchFamily="66" charset="0"/>
              </a:rPr>
              <a:t>//other modules the app depends on</a:t>
            </a:r>
            <a:br>
              <a:rPr lang="en-IN" sz="1600" u="none" dirty="0">
                <a:latin typeface="Comic Sans MS" pitchFamily="66" charset="0"/>
              </a:rPr>
            </a:br>
            <a:r>
              <a:rPr lang="en-IN" sz="1600" i="0" u="none" dirty="0">
                <a:latin typeface="Comic Sans MS" pitchFamily="66" charset="0"/>
              </a:rPr>
              <a:t>  declarations: [ AppComponent ], </a:t>
            </a:r>
            <a:r>
              <a:rPr lang="en-IN" sz="1600" u="none" dirty="0">
                <a:latin typeface="Comic Sans MS" pitchFamily="66" charset="0"/>
              </a:rPr>
              <a:t>// declare all derectives and components</a:t>
            </a:r>
            <a:br>
              <a:rPr lang="en-IN" sz="1600" u="none" dirty="0">
                <a:latin typeface="Comic Sans MS" pitchFamily="66" charset="0"/>
              </a:rPr>
            </a:br>
            <a:r>
              <a:rPr lang="en-IN" sz="1600" i="0" u="none" dirty="0">
                <a:latin typeface="Comic Sans MS" pitchFamily="66" charset="0"/>
              </a:rPr>
              <a:t>  bootstrap : [ AppComponent ] </a:t>
            </a:r>
            <a:r>
              <a:rPr lang="en-IN" sz="1600" u="none" dirty="0">
                <a:latin typeface="Comic Sans MS" pitchFamily="66" charset="0"/>
              </a:rPr>
              <a:t>// root component to bootstarp</a:t>
            </a:r>
            <a:br>
              <a:rPr lang="en-IN" sz="1600" u="none" dirty="0">
                <a:latin typeface="Comic Sans MS" pitchFamily="66" charset="0"/>
              </a:rPr>
            </a:br>
            <a:r>
              <a:rPr lang="en-IN" sz="1600" i="0" u="none" dirty="0">
                <a:latin typeface="Comic Sans MS" pitchFamily="66" charset="0"/>
              </a:rPr>
              <a:t>})</a:t>
            </a: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export class AppModule { }</a:t>
            </a:r>
            <a:endParaRPr lang="en-IN" sz="1600" i="0" u="none" dirty="0" smtClean="0">
              <a:solidFill>
                <a:schemeClr val="bg1"/>
              </a:solidFill>
              <a:latin typeface="Comic Sans MS" pitchFamily="66" charset="0"/>
            </a:endParaRPr>
          </a:p>
        </p:txBody>
      </p:sp>
    </p:spTree>
    <p:extLst>
      <p:ext uri="{BB962C8B-B14F-4D97-AF65-F5344CB8AC3E}">
        <p14:creationId xmlns:p14="http://schemas.microsoft.com/office/powerpoint/2010/main" val="13896938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347709" y="583372"/>
            <a:ext cx="11016735" cy="3706640"/>
          </a:xfrm>
        </p:spPr>
        <p:txBody>
          <a:bodyPr/>
          <a:lstStyle/>
          <a:p>
            <a:pPr>
              <a:buFont typeface="Wingdings" pitchFamily="2" charset="2"/>
              <a:buChar char="Ø"/>
            </a:pPr>
            <a:r>
              <a:rPr lang="en-IN" sz="1800" b="1" dirty="0" smtClean="0">
                <a:solidFill>
                  <a:schemeClr val="tx1">
                    <a:lumMod val="60000"/>
                    <a:lumOff val="40000"/>
                  </a:schemeClr>
                </a:solidFill>
                <a:latin typeface="Comic Sans MS" pitchFamily="66" charset="0"/>
              </a:rPr>
              <a:t>Bootstrapping </a:t>
            </a:r>
            <a:r>
              <a:rPr lang="en-IN" sz="1800" b="1" dirty="0">
                <a:solidFill>
                  <a:schemeClr val="tx1">
                    <a:lumMod val="60000"/>
                    <a:lumOff val="40000"/>
                  </a:schemeClr>
                </a:solidFill>
                <a:latin typeface="Comic Sans MS" pitchFamily="66" charset="0"/>
              </a:rPr>
              <a:t>our root Module</a:t>
            </a:r>
          </a:p>
          <a:p>
            <a:pPr>
              <a:buFont typeface="Wingdings" pitchFamily="2" charset="2"/>
              <a:buChar char="Ø"/>
            </a:pPr>
            <a:r>
              <a:rPr lang="en-IN" sz="1800" dirty="0">
                <a:solidFill>
                  <a:schemeClr val="bg1"/>
                </a:solidFill>
                <a:latin typeface="Comic Sans MS" pitchFamily="66" charset="0"/>
              </a:rPr>
              <a:t>One of the most important thing in an Angular 2 application is to bootstrap the root module. This by convention is done in a file named main.ts</a:t>
            </a:r>
            <a:r>
              <a:rPr lang="en-IN" sz="1800" dirty="0" smtClean="0">
                <a:solidFill>
                  <a:schemeClr val="bg1"/>
                </a:solidFill>
                <a:latin typeface="Comic Sans MS" pitchFamily="66" charset="0"/>
              </a:rPr>
              <a:t>.</a:t>
            </a:r>
          </a:p>
          <a:p>
            <a:pPr>
              <a:buFont typeface="Wingdings" pitchFamily="2" charset="2"/>
              <a:buChar char="Ø"/>
            </a:pPr>
            <a:r>
              <a:rPr lang="en-IN" sz="1800" dirty="0" smtClean="0">
                <a:solidFill>
                  <a:schemeClr val="tx1">
                    <a:lumMod val="60000"/>
                    <a:lumOff val="40000"/>
                  </a:schemeClr>
                </a:solidFill>
                <a:latin typeface="Comic Sans MS" pitchFamily="66" charset="0"/>
              </a:rPr>
              <a:t>main.ts</a:t>
            </a:r>
            <a:endParaRPr lang="en-IN" sz="1800" dirty="0">
              <a:solidFill>
                <a:schemeClr val="tx1">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65</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3573"/>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8196549" y="0"/>
            <a:ext cx="3731046"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10" name="Rectangle 9"/>
          <p:cNvSpPr/>
          <p:nvPr/>
        </p:nvSpPr>
        <p:spPr>
          <a:xfrm>
            <a:off x="2132375" y="2269475"/>
            <a:ext cx="8130449" cy="2038120"/>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600" i="0" u="none" dirty="0">
                <a:latin typeface="Comic Sans MS" pitchFamily="66" charset="0"/>
              </a:rPr>
              <a:t>import { platformBrowserDynamic } from '@angular/platform-browser-dynamic';</a:t>
            </a: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import { AppModule } from './app.module';</a:t>
            </a: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const platform = platformBrowserDynamic();</a:t>
            </a:r>
            <a:r>
              <a:rPr lang="en-IN" sz="1600" u="none" dirty="0">
                <a:latin typeface="Comic Sans MS" pitchFamily="66" charset="0"/>
              </a:rPr>
              <a:t/>
            </a:r>
            <a:br>
              <a:rPr lang="en-IN" sz="1600" u="none" dirty="0">
                <a:latin typeface="Comic Sans MS" pitchFamily="66" charset="0"/>
              </a:rPr>
            </a:br>
            <a:r>
              <a:rPr lang="en-IN" sz="1600" i="0" u="none" dirty="0">
                <a:latin typeface="Comic Sans MS" pitchFamily="66" charset="0"/>
              </a:rPr>
              <a:t>platform.bootstrapModule(AppModule);</a:t>
            </a:r>
            <a:endParaRPr lang="en-IN" sz="1600" i="0" u="none" dirty="0" smtClean="0">
              <a:solidFill>
                <a:schemeClr val="bg1"/>
              </a:solidFill>
              <a:latin typeface="Comic Sans MS" pitchFamily="66" charset="0"/>
            </a:endParaRPr>
          </a:p>
        </p:txBody>
      </p:sp>
    </p:spTree>
    <p:extLst>
      <p:ext uri="{BB962C8B-B14F-4D97-AF65-F5344CB8AC3E}">
        <p14:creationId xmlns:p14="http://schemas.microsoft.com/office/powerpoint/2010/main" val="1397925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347709" y="583372"/>
            <a:ext cx="11016735" cy="3706640"/>
          </a:xfrm>
        </p:spPr>
        <p:txBody>
          <a:bodyPr/>
          <a:lstStyle/>
          <a:p>
            <a:pPr algn="just">
              <a:buFont typeface="Wingdings" pitchFamily="2" charset="2"/>
              <a:buChar char="Ø"/>
            </a:pPr>
            <a:r>
              <a:rPr lang="en-IN" sz="1800" b="1" dirty="0">
                <a:solidFill>
                  <a:schemeClr val="tx1">
                    <a:lumMod val="60000"/>
                    <a:lumOff val="40000"/>
                  </a:schemeClr>
                </a:solidFill>
                <a:latin typeface="Comic Sans MS" pitchFamily="66" charset="0"/>
              </a:rPr>
              <a:t>Adding index.html to load our app</a:t>
            </a:r>
          </a:p>
          <a:p>
            <a:pPr algn="just">
              <a:buFont typeface="Wingdings" pitchFamily="2" charset="2"/>
              <a:buChar char="Ø"/>
            </a:pPr>
            <a:r>
              <a:rPr lang="en-IN" sz="1800" dirty="0">
                <a:solidFill>
                  <a:schemeClr val="bg1"/>
                </a:solidFill>
                <a:latin typeface="Comic Sans MS" pitchFamily="66" charset="0"/>
              </a:rPr>
              <a:t>Now that we have the backbone of our Angular 2 app ready, all we need is a web-page to load our app into the browser. Create a file named index.html just outside the app folder</a:t>
            </a:r>
            <a:r>
              <a:rPr lang="en-IN" sz="1800" dirty="0" smtClean="0">
                <a:solidFill>
                  <a:schemeClr val="bg1"/>
                </a:solidFill>
                <a:latin typeface="Comic Sans MS" pitchFamily="66" charset="0"/>
              </a:rPr>
              <a:t>.</a:t>
            </a:r>
          </a:p>
          <a:p>
            <a:pPr lvl="7" algn="just">
              <a:buFont typeface="Wingdings" pitchFamily="2" charset="2"/>
              <a:buChar char="Ø"/>
            </a:pPr>
            <a:r>
              <a:rPr lang="en-IN" sz="1800" dirty="0" smtClean="0">
                <a:solidFill>
                  <a:schemeClr val="tx1">
                    <a:lumMod val="60000"/>
                    <a:lumOff val="40000"/>
                  </a:schemeClr>
                </a:solidFill>
                <a:latin typeface="Comic Sans MS" pitchFamily="66" charset="0"/>
              </a:rPr>
              <a:t>index.html</a:t>
            </a:r>
          </a:p>
          <a:p>
            <a:pPr algn="just">
              <a:buFont typeface="Wingdings" pitchFamily="2" charset="2"/>
              <a:buChar char="Ø"/>
            </a:pPr>
            <a:r>
              <a:rPr lang="en-IN" sz="1800" dirty="0">
                <a:solidFill>
                  <a:schemeClr val="bg1"/>
                </a:solidFill>
                <a:latin typeface="Comic Sans MS" pitchFamily="66" charset="0"/>
              </a:rPr>
              <a:t>Here we are loading a few files </a:t>
            </a:r>
            <a:r>
              <a:rPr lang="en-IN" sz="1800" dirty="0" smtClean="0">
                <a:solidFill>
                  <a:schemeClr val="bg1"/>
                </a:solidFill>
                <a:latin typeface="Comic Sans MS" pitchFamily="66" charset="0"/>
              </a:rPr>
              <a:t>including</a:t>
            </a:r>
          </a:p>
          <a:p>
            <a:pPr marL="0" indent="0" algn="just">
              <a:buNone/>
            </a:pPr>
            <a:r>
              <a:rPr lang="en-IN" sz="1800" dirty="0" smtClean="0">
                <a:solidFill>
                  <a:schemeClr val="bg1"/>
                </a:solidFill>
                <a:latin typeface="Comic Sans MS" pitchFamily="66" charset="0"/>
              </a:rPr>
              <a:t> </a:t>
            </a:r>
            <a:r>
              <a:rPr lang="en-IN" sz="1800" dirty="0">
                <a:solidFill>
                  <a:schemeClr val="bg1"/>
                </a:solidFill>
                <a:latin typeface="Comic Sans MS" pitchFamily="66" charset="0"/>
              </a:rPr>
              <a:t>our </a:t>
            </a:r>
            <a:r>
              <a:rPr lang="en-IN" sz="1800" dirty="0">
                <a:solidFill>
                  <a:schemeClr val="tx1">
                    <a:lumMod val="60000"/>
                    <a:lumOff val="40000"/>
                  </a:schemeClr>
                </a:solidFill>
                <a:latin typeface="Comic Sans MS" pitchFamily="66" charset="0"/>
              </a:rPr>
              <a:t>systems.config.js.</a:t>
            </a:r>
            <a:r>
              <a:rPr lang="en-IN" sz="1800" dirty="0">
                <a:solidFill>
                  <a:schemeClr val="bg1"/>
                </a:solidFill>
                <a:latin typeface="Comic Sans MS" pitchFamily="66" charset="0"/>
              </a:rPr>
              <a:t> We have also </a:t>
            </a:r>
            <a:r>
              <a:rPr lang="en-IN" sz="1800" dirty="0" smtClean="0">
                <a:solidFill>
                  <a:schemeClr val="bg1"/>
                </a:solidFill>
                <a:latin typeface="Comic Sans MS" pitchFamily="66" charset="0"/>
              </a:rPr>
              <a:t>added</a:t>
            </a:r>
          </a:p>
          <a:p>
            <a:pPr marL="0" indent="0" algn="just">
              <a:buNone/>
            </a:pPr>
            <a:r>
              <a:rPr lang="en-IN" sz="1800" dirty="0" smtClean="0">
                <a:solidFill>
                  <a:schemeClr val="bg1"/>
                </a:solidFill>
                <a:latin typeface="Comic Sans MS" pitchFamily="66" charset="0"/>
              </a:rPr>
              <a:t> </a:t>
            </a:r>
            <a:r>
              <a:rPr lang="en-IN" sz="1800" dirty="0">
                <a:solidFill>
                  <a:schemeClr val="bg1"/>
                </a:solidFill>
                <a:latin typeface="Comic Sans MS" pitchFamily="66" charset="0"/>
              </a:rPr>
              <a:t>our root component selector </a:t>
            </a:r>
            <a:r>
              <a:rPr lang="en-IN" sz="1800" dirty="0">
                <a:solidFill>
                  <a:schemeClr val="tx1">
                    <a:lumMod val="60000"/>
                    <a:lumOff val="40000"/>
                  </a:schemeClr>
                </a:solidFill>
                <a:latin typeface="Comic Sans MS" pitchFamily="66" charset="0"/>
              </a:rPr>
              <a:t>app-root</a:t>
            </a:r>
            <a:r>
              <a:rPr lang="en-IN" sz="1800" dirty="0">
                <a:solidFill>
                  <a:schemeClr val="bg1"/>
                </a:solidFill>
                <a:latin typeface="Comic Sans MS" pitchFamily="66" charset="0"/>
              </a:rPr>
              <a:t>, </a:t>
            </a:r>
            <a:r>
              <a:rPr lang="en-IN" sz="1800" dirty="0" smtClean="0">
                <a:solidFill>
                  <a:schemeClr val="bg1"/>
                </a:solidFill>
                <a:latin typeface="Comic Sans MS" pitchFamily="66" charset="0"/>
              </a:rPr>
              <a:t>this</a:t>
            </a:r>
          </a:p>
          <a:p>
            <a:pPr marL="0" indent="0" algn="just">
              <a:buNone/>
            </a:pPr>
            <a:r>
              <a:rPr lang="en-IN" sz="1800" dirty="0" smtClean="0">
                <a:solidFill>
                  <a:schemeClr val="bg1"/>
                </a:solidFill>
                <a:latin typeface="Comic Sans MS" pitchFamily="66" charset="0"/>
              </a:rPr>
              <a:t> </a:t>
            </a:r>
            <a:r>
              <a:rPr lang="en-IN" sz="1800" dirty="0">
                <a:solidFill>
                  <a:schemeClr val="bg1"/>
                </a:solidFill>
                <a:latin typeface="Comic Sans MS" pitchFamily="66" charset="0"/>
              </a:rPr>
              <a:t>is where our app will load. Also, we have </a:t>
            </a:r>
            <a:endParaRPr lang="en-IN" sz="1800" dirty="0" smtClean="0">
              <a:solidFill>
                <a:schemeClr val="bg1"/>
              </a:solidFill>
              <a:latin typeface="Comic Sans MS" pitchFamily="66" charset="0"/>
            </a:endParaRPr>
          </a:p>
          <a:p>
            <a:pPr marL="0" indent="0" algn="just">
              <a:buNone/>
            </a:pPr>
            <a:r>
              <a:rPr lang="en-IN" sz="1800" dirty="0" smtClean="0">
                <a:solidFill>
                  <a:schemeClr val="bg1"/>
                </a:solidFill>
                <a:latin typeface="Comic Sans MS" pitchFamily="66" charset="0"/>
              </a:rPr>
              <a:t>added </a:t>
            </a:r>
            <a:r>
              <a:rPr lang="en-IN" sz="1800" dirty="0">
                <a:solidFill>
                  <a:schemeClr val="bg1"/>
                </a:solidFill>
                <a:latin typeface="Comic Sans MS" pitchFamily="66" charset="0"/>
              </a:rPr>
              <a:t>a bit of application-wide styles in </a:t>
            </a:r>
            <a:endParaRPr lang="en-IN" sz="1800" dirty="0" smtClean="0">
              <a:solidFill>
                <a:schemeClr val="bg1"/>
              </a:solidFill>
              <a:latin typeface="Comic Sans MS" pitchFamily="66" charset="0"/>
            </a:endParaRPr>
          </a:p>
          <a:p>
            <a:pPr marL="0" indent="0" algn="just">
              <a:buNone/>
            </a:pPr>
            <a:r>
              <a:rPr lang="en-IN" sz="1800" dirty="0" smtClean="0">
                <a:solidFill>
                  <a:schemeClr val="tx1">
                    <a:lumMod val="60000"/>
                    <a:lumOff val="40000"/>
                  </a:schemeClr>
                </a:solidFill>
                <a:latin typeface="Comic Sans MS" pitchFamily="66" charset="0"/>
              </a:rPr>
              <a:t>styles.css</a:t>
            </a:r>
            <a:r>
              <a:rPr lang="en-IN" sz="1800" dirty="0">
                <a:solidFill>
                  <a:schemeClr val="tx1">
                    <a:lumMod val="60000"/>
                    <a:lumOff val="40000"/>
                  </a:schemeClr>
                </a:solidFill>
                <a:latin typeface="Comic Sans MS" pitchFamily="66" charset="0"/>
              </a:rPr>
              <a:t>.</a:t>
            </a: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66</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8196549" y="20991"/>
            <a:ext cx="3731046"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10" name="Rectangle 9"/>
          <p:cNvSpPr/>
          <p:nvPr/>
        </p:nvSpPr>
        <p:spPr>
          <a:xfrm>
            <a:off x="5332165" y="1549640"/>
            <a:ext cx="6334698" cy="4627084"/>
          </a:xfrm>
          <a:prstGeom prst="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l"/>
            <a:r>
              <a:rPr lang="en-IN" sz="1200" i="0" u="none" dirty="0">
                <a:solidFill>
                  <a:schemeClr val="bg1"/>
                </a:solidFill>
                <a:latin typeface="Comic Sans MS" pitchFamily="66" charset="0"/>
              </a:rPr>
              <a:t>&lt;html&gt;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&lt;head&gt;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a:t>
            </a:r>
            <a:r>
              <a:rPr lang="en-IN" sz="1200" i="0" u="none" dirty="0" smtClean="0">
                <a:solidFill>
                  <a:schemeClr val="bg1"/>
                </a:solidFill>
                <a:latin typeface="Comic Sans MS" pitchFamily="66" charset="0"/>
              </a:rPr>
              <a:t>title&gt;Snipe community </a:t>
            </a:r>
            <a:r>
              <a:rPr lang="en-IN" sz="1200" i="0" u="none" dirty="0">
                <a:solidFill>
                  <a:schemeClr val="bg1"/>
                </a:solidFill>
                <a:latin typeface="Comic Sans MS" pitchFamily="66" charset="0"/>
              </a:rPr>
              <a:t>Application&lt;/title&gt;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&lt;meta charset="UTF-8"&gt;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&lt;meta name="viewport" content="width=device-width, initial-scale=1"&gt;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&lt;link rel="stylesheet" href="node_modules/bootstrap/dist/css/bootstrap.min.css"&gt;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&lt;link rel="stylesheet" href="styles.css"&gt;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&lt;!-- 1. Load libraries --&gt;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 Polyfill(s) for older browsers --&gt;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&lt;script src="node_modules/core-js/client/shim.min.js"&gt;&lt;/script&gt;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&lt;script src="node_modules/zone.js/dist/zone.js"&gt;&lt;/script&gt;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&lt;script src="node_modules/reflect-metadata/Reflect.js"&gt;&lt;/script&gt;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&lt;script src="node_modules/systemjs/dist/system.src.js"&gt;&lt;/script&gt;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&lt;!-- 2. Configure SystemJS --&gt;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&lt;script src="systemjs.config.js"&gt;&lt;/script&gt;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&lt;script&gt;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System.import('app').catch(function(err){ console.error(err); });</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&lt;/script&gt;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&lt;/head&gt;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&lt;!-- 3. Display the application --&gt;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&lt;body&gt;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&lt;app-root&gt;Loading...&lt;/app-root&gt;</a:t>
            </a:r>
            <a:r>
              <a:rPr lang="en-IN" sz="1200" u="none" dirty="0">
                <a:solidFill>
                  <a:schemeClr val="bg1"/>
                </a:solidFill>
                <a:latin typeface="Comic Sans MS" pitchFamily="66" charset="0"/>
              </a:rPr>
              <a:t/>
            </a:r>
            <a:br>
              <a:rPr lang="en-IN" sz="1200" u="none" dirty="0">
                <a:solidFill>
                  <a:schemeClr val="bg1"/>
                </a:solidFill>
                <a:latin typeface="Comic Sans MS" pitchFamily="66" charset="0"/>
              </a:rPr>
            </a:br>
            <a:r>
              <a:rPr lang="en-IN" sz="1200" i="0" u="none" dirty="0">
                <a:solidFill>
                  <a:schemeClr val="bg1"/>
                </a:solidFill>
                <a:latin typeface="Comic Sans MS" pitchFamily="66" charset="0"/>
              </a:rPr>
              <a:t>  &lt;/body&gt;</a:t>
            </a:r>
            <a:endParaRPr lang="en-IN" sz="1200" i="0" u="none" dirty="0" smtClean="0">
              <a:solidFill>
                <a:schemeClr val="bg1"/>
              </a:solidFill>
              <a:latin typeface="Comic Sans MS" pitchFamily="66" charset="0"/>
            </a:endParaRPr>
          </a:p>
        </p:txBody>
      </p:sp>
    </p:spTree>
    <p:extLst>
      <p:ext uri="{BB962C8B-B14F-4D97-AF65-F5344CB8AC3E}">
        <p14:creationId xmlns:p14="http://schemas.microsoft.com/office/powerpoint/2010/main" val="23945029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6197600" y="1600201"/>
            <a:ext cx="5384800" cy="4525963"/>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endParaRPr lang="zh-TW" altLang="en-US" i="0" u="none" kern="0" dirty="0" smtClean="0">
              <a:solidFill>
                <a:schemeClr val="bg1"/>
              </a:solidFill>
              <a:latin typeface="Comic Sans MS" panose="030F0702030302020204" pitchFamily="66" charset="0"/>
            </a:endParaRPr>
          </a:p>
        </p:txBody>
      </p:sp>
      <p:sp>
        <p:nvSpPr>
          <p:cNvPr id="4" name="Content Placeholder 3"/>
          <p:cNvSpPr>
            <a:spLocks noGrp="1"/>
          </p:cNvSpPr>
          <p:nvPr>
            <p:ph idx="1"/>
          </p:nvPr>
        </p:nvSpPr>
        <p:spPr>
          <a:xfrm>
            <a:off x="347709" y="583372"/>
            <a:ext cx="11016735" cy="3706640"/>
          </a:xfrm>
        </p:spPr>
        <p:txBody>
          <a:bodyPr/>
          <a:lstStyle/>
          <a:p>
            <a:pPr algn="just">
              <a:buFont typeface="Wingdings" pitchFamily="2" charset="2"/>
              <a:buChar char="Ø"/>
            </a:pPr>
            <a:r>
              <a:rPr lang="en-IN" sz="1800" b="1" dirty="0">
                <a:latin typeface="Comic Sans MS" pitchFamily="66" charset="0"/>
              </a:rPr>
              <a:t>Run Our Angular 2 Application</a:t>
            </a:r>
          </a:p>
          <a:p>
            <a:pPr algn="just">
              <a:buFont typeface="Wingdings" pitchFamily="2" charset="2"/>
              <a:buChar char="Ø"/>
            </a:pPr>
            <a:r>
              <a:rPr lang="en-IN" sz="1800" dirty="0">
                <a:solidFill>
                  <a:schemeClr val="bg1"/>
                </a:solidFill>
                <a:latin typeface="Comic Sans MS" pitchFamily="66" charset="0"/>
              </a:rPr>
              <a:t>To run the application hit the below command</a:t>
            </a:r>
            <a:r>
              <a:rPr lang="en-IN" sz="1800" dirty="0" smtClean="0">
                <a:solidFill>
                  <a:schemeClr val="bg1"/>
                </a:solidFill>
                <a:latin typeface="Comic Sans MS" pitchFamily="66" charset="0"/>
              </a:rPr>
              <a:t>.</a:t>
            </a:r>
          </a:p>
          <a:p>
            <a:pPr algn="just">
              <a:buFont typeface="Wingdings" pitchFamily="2" charset="2"/>
              <a:buChar char="Ø"/>
            </a:pPr>
            <a:endParaRPr lang="en-US" sz="1800" dirty="0">
              <a:solidFill>
                <a:schemeClr val="bg1"/>
              </a:solidFill>
              <a:latin typeface="Comic Sans MS" pitchFamily="66" charset="0"/>
            </a:endParaRPr>
          </a:p>
          <a:p>
            <a:pPr algn="just">
              <a:buFont typeface="Wingdings" pitchFamily="2" charset="2"/>
              <a:buChar char="Ø"/>
            </a:pPr>
            <a:endParaRPr lang="en-US" sz="1800" dirty="0">
              <a:solidFill>
                <a:schemeClr val="bg1"/>
              </a:solidFill>
              <a:latin typeface="Comic Sans MS" pitchFamily="66" charset="0"/>
            </a:endParaRPr>
          </a:p>
          <a:p>
            <a:pPr algn="just">
              <a:buFont typeface="Wingdings" pitchFamily="2" charset="2"/>
              <a:buChar char="Ø"/>
            </a:pPr>
            <a:endParaRPr lang="en-US" sz="1800" dirty="0" smtClean="0">
              <a:solidFill>
                <a:schemeClr val="bg1"/>
              </a:solidFill>
              <a:latin typeface="Comic Sans MS" pitchFamily="66" charset="0"/>
            </a:endParaRPr>
          </a:p>
          <a:p>
            <a:pPr algn="just">
              <a:buFont typeface="Wingdings" pitchFamily="2" charset="2"/>
              <a:buChar char="Ø"/>
            </a:pPr>
            <a:r>
              <a:rPr lang="en-IN" sz="1800" dirty="0">
                <a:solidFill>
                  <a:schemeClr val="bg1"/>
                </a:solidFill>
                <a:latin typeface="Comic Sans MS" pitchFamily="66" charset="0"/>
              </a:rPr>
              <a:t>If you have followed everything correctly, you should see a page with a navbar and two links running on </a:t>
            </a:r>
            <a:r>
              <a:rPr lang="en-IN" sz="1800" dirty="0">
                <a:solidFill>
                  <a:schemeClr val="tx1">
                    <a:lumMod val="60000"/>
                    <a:lumOff val="40000"/>
                  </a:schemeClr>
                </a:solidFill>
                <a:latin typeface="Comic Sans MS" pitchFamily="66" charset="0"/>
              </a:rPr>
              <a:t>http://localhost:3000.</a:t>
            </a:r>
            <a:r>
              <a:rPr lang="en-IN" sz="1800" dirty="0">
                <a:solidFill>
                  <a:schemeClr val="bg1"/>
                </a:solidFill>
                <a:latin typeface="Comic Sans MS" pitchFamily="66" charset="0"/>
              </a:rPr>
              <a:t> Just like it’s shown in the below image.</a:t>
            </a:r>
          </a:p>
          <a:p>
            <a:pPr algn="just">
              <a:buFont typeface="Wingdings" pitchFamily="2" charset="2"/>
              <a:buChar char="Ø"/>
            </a:pPr>
            <a:endParaRPr lang="en-IN" sz="1800" dirty="0">
              <a:latin typeface="Comic Sans MS" pitchFamily="66" charset="0"/>
            </a:endParaRPr>
          </a:p>
        </p:txBody>
      </p:sp>
      <p:sp>
        <p:nvSpPr>
          <p:cNvPr id="2" name="Date Placeholder 1"/>
          <p:cNvSpPr>
            <a:spLocks noGrp="1"/>
          </p:cNvSpPr>
          <p:nvPr>
            <p:ph type="dt" sz="half" idx="10"/>
          </p:nvPr>
        </p:nvSpPr>
        <p:spPr/>
        <p:txBody>
          <a:bodyPr/>
          <a:lstStyle/>
          <a:p>
            <a:r>
              <a:rPr lang="en-US" dirty="0" smtClean="0">
                <a:solidFill>
                  <a:schemeClr val="accent6"/>
                </a:solidFill>
              </a:rPr>
              <a:t>12/01/2017</a:t>
            </a:r>
            <a:endParaRPr lang="en-US" dirty="0">
              <a:solidFill>
                <a:schemeClr val="accent6"/>
              </a:solidFill>
            </a:endParaRPr>
          </a:p>
        </p:txBody>
      </p:sp>
      <p:sp>
        <p:nvSpPr>
          <p:cNvPr id="9" name="Slide Number Placeholder 6"/>
          <p:cNvSpPr>
            <a:spLocks noGrp="1"/>
          </p:cNvSpPr>
          <p:nvPr>
            <p:ph type="sldNum" sz="quarter" idx="12"/>
          </p:nvPr>
        </p:nvSpPr>
        <p:spPr/>
        <p:txBody>
          <a:bodyPr/>
          <a:lstStyle>
            <a:lvl1pPr>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fld id="{0C930B75-EEEA-4356-93A2-4291CDCD02A5}" type="slidenum">
              <a:rPr lang="zh-TW" altLang="en-US">
                <a:solidFill>
                  <a:schemeClr val="accent6"/>
                </a:solidFill>
              </a:rPr>
              <a:pPr/>
              <a:t>67</a:t>
            </a:fld>
            <a:endParaRPr lang="en-US" altLang="zh-TW" dirty="0">
              <a:solidFill>
                <a:schemeClr val="accent6"/>
              </a:solidFill>
            </a:endParaRPr>
          </a:p>
        </p:txBody>
      </p:sp>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8196549" y="20991"/>
            <a:ext cx="3731046" cy="461665"/>
          </a:xfrm>
          <a:prstGeom prst="rect">
            <a:avLst/>
          </a:prstGeom>
          <a:noFill/>
        </p:spPr>
        <p:txBody>
          <a:bodyPr wrap="square" rtlCol="0">
            <a:spAutoFit/>
          </a:bodyPr>
          <a:lstStyle/>
          <a:p>
            <a:r>
              <a:rPr lang="en-US" sz="2400" b="1" i="0" u="none" dirty="0" smtClean="0">
                <a:latin typeface="Comic Sans MS" pitchFamily="66" charset="0"/>
              </a:rPr>
              <a:t>ANGULAR APP</a:t>
            </a:r>
            <a:endParaRPr lang="en-IN" sz="2400" b="1" i="0" u="none" dirty="0">
              <a:latin typeface="Comic Sans MS" pitchFamily="66" charset="0"/>
            </a:endParaRPr>
          </a:p>
        </p:txBody>
      </p:sp>
      <p:sp>
        <p:nvSpPr>
          <p:cNvPr id="11" name="Rectangle 10"/>
          <p:cNvSpPr/>
          <p:nvPr/>
        </p:nvSpPr>
        <p:spPr>
          <a:xfrm>
            <a:off x="4054207" y="1335796"/>
            <a:ext cx="4560983" cy="779442"/>
          </a:xfrm>
          <a:prstGeom prst="rect">
            <a:avLst/>
          </a:prstGeom>
          <a:solidFill>
            <a:schemeClr val="tx2">
              <a:lumMod val="50000"/>
            </a:schemeClr>
          </a:solidFill>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IN" i="0" u="none" dirty="0">
                <a:latin typeface="Comic Sans MS" pitchFamily="66" charset="0"/>
              </a:rPr>
              <a:t>npm start</a:t>
            </a:r>
            <a:endParaRPr lang="en-IN" i="0" u="none" dirty="0" smtClean="0">
              <a:latin typeface="Comic Sans MS" pitchFamily="66"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410" y="2974555"/>
            <a:ext cx="6886575" cy="301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6890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0" y="618152"/>
            <a:ext cx="6686007" cy="5630248"/>
          </a:xfrm>
        </p:spPr>
        <p:style>
          <a:lnRef idx="0">
            <a:scrgbClr r="0" g="0" b="0"/>
          </a:lnRef>
          <a:fillRef idx="1003">
            <a:schemeClr val="lt2"/>
          </a:fillRef>
          <a:effectRef idx="0">
            <a:scrgbClr r="0" g="0" b="0"/>
          </a:effectRef>
          <a:fontRef idx="major"/>
        </p:style>
        <p:txBody>
          <a:bodyPr/>
          <a:lstStyle/>
          <a:p>
            <a:pPr marL="0" indent="0">
              <a:buNone/>
            </a:pPr>
            <a:r>
              <a:rPr lang="en-US" sz="1600" dirty="0">
                <a:solidFill>
                  <a:schemeClr val="bg1"/>
                </a:solidFill>
                <a:latin typeface="Comic Sans MS" pitchFamily="66" charset="0"/>
              </a:rPr>
              <a:t>	</a:t>
            </a:r>
            <a:r>
              <a:rPr lang="en-US" sz="1600" dirty="0" smtClean="0">
                <a:solidFill>
                  <a:schemeClr val="bg1"/>
                </a:solidFill>
                <a:latin typeface="Comic Sans MS" pitchFamily="66" charset="0"/>
              </a:rPr>
              <a:t>	app</a:t>
            </a:r>
          </a:p>
          <a:p>
            <a:pPr marL="0" indent="0">
              <a:buNone/>
            </a:pPr>
            <a:r>
              <a:rPr lang="en-US" sz="1600" dirty="0" smtClean="0">
                <a:solidFill>
                  <a:schemeClr val="bg1"/>
                </a:solidFill>
                <a:latin typeface="Comic Sans MS" pitchFamily="66" charset="0"/>
              </a:rPr>
              <a:t>     		     app.component.css</a:t>
            </a:r>
          </a:p>
          <a:p>
            <a:pPr marL="0" indent="0">
              <a:buNone/>
            </a:pPr>
            <a:r>
              <a:rPr lang="en-US" sz="1600" dirty="0" smtClean="0">
                <a:solidFill>
                  <a:schemeClr val="bg1"/>
                </a:solidFill>
                <a:latin typeface="Comic Sans MS" pitchFamily="66" charset="0"/>
              </a:rPr>
              <a:t>     		     app. component.html</a:t>
            </a:r>
          </a:p>
          <a:p>
            <a:pPr marL="0" indent="0">
              <a:buNone/>
            </a:pPr>
            <a:r>
              <a:rPr lang="en-US" sz="1600" dirty="0" smtClean="0">
                <a:solidFill>
                  <a:schemeClr val="bg1"/>
                </a:solidFill>
                <a:latin typeface="Comic Sans MS" pitchFamily="66" charset="0"/>
              </a:rPr>
              <a:t>     		     app. component.spec.ts</a:t>
            </a:r>
          </a:p>
          <a:p>
            <a:pPr marL="0" indent="0">
              <a:buNone/>
            </a:pPr>
            <a:r>
              <a:rPr lang="en-US" sz="1600" dirty="0" smtClean="0">
                <a:solidFill>
                  <a:schemeClr val="bg1"/>
                </a:solidFill>
                <a:latin typeface="Comic Sans MS" pitchFamily="66" charset="0"/>
              </a:rPr>
              <a:t>     		     app. component.ts</a:t>
            </a:r>
          </a:p>
          <a:p>
            <a:pPr marL="0" indent="0">
              <a:buNone/>
            </a:pPr>
            <a:r>
              <a:rPr lang="en-US" sz="1600" dirty="0" smtClean="0">
                <a:solidFill>
                  <a:schemeClr val="bg1"/>
                </a:solidFill>
                <a:latin typeface="Comic Sans MS" pitchFamily="66" charset="0"/>
              </a:rPr>
              <a:t>     		     app.module.ts</a:t>
            </a:r>
          </a:p>
          <a:p>
            <a:pPr marL="0" indent="0">
              <a:buNone/>
            </a:pPr>
            <a:r>
              <a:rPr lang="en-US" sz="1600" dirty="0" smtClean="0">
                <a:solidFill>
                  <a:schemeClr val="bg1"/>
                </a:solidFill>
                <a:latin typeface="Comic Sans MS" pitchFamily="66" charset="0"/>
              </a:rPr>
              <a:t>		assets</a:t>
            </a:r>
          </a:p>
          <a:p>
            <a:pPr marL="0" indent="0">
              <a:buNone/>
            </a:pPr>
            <a:r>
              <a:rPr lang="en-US" sz="1600" dirty="0" smtClean="0">
                <a:solidFill>
                  <a:schemeClr val="bg1"/>
                </a:solidFill>
                <a:latin typeface="Comic Sans MS" pitchFamily="66" charset="0"/>
              </a:rPr>
              <a:t>     		     gitkeep</a:t>
            </a:r>
          </a:p>
          <a:p>
            <a:pPr marL="0" indent="0">
              <a:buNone/>
            </a:pPr>
            <a:r>
              <a:rPr lang="en-US" sz="1600" dirty="0" smtClean="0">
                <a:solidFill>
                  <a:schemeClr val="bg1"/>
                </a:solidFill>
                <a:latin typeface="Comic Sans MS" pitchFamily="66" charset="0"/>
              </a:rPr>
              <a:t>		environments</a:t>
            </a:r>
          </a:p>
          <a:p>
            <a:pPr marL="0" indent="0">
              <a:buNone/>
            </a:pPr>
            <a:r>
              <a:rPr lang="en-US" sz="1600" dirty="0" smtClean="0">
                <a:solidFill>
                  <a:schemeClr val="bg1"/>
                </a:solidFill>
                <a:latin typeface="Comic Sans MS" pitchFamily="66" charset="0"/>
              </a:rPr>
              <a:t>     		     environment.prod.ts</a:t>
            </a:r>
          </a:p>
          <a:p>
            <a:pPr marL="0" indent="0">
              <a:buNone/>
            </a:pPr>
            <a:r>
              <a:rPr lang="en-US" sz="1600" dirty="0" smtClean="0">
                <a:solidFill>
                  <a:schemeClr val="bg1"/>
                </a:solidFill>
                <a:latin typeface="Comic Sans MS" pitchFamily="66" charset="0"/>
              </a:rPr>
              <a:t>     		     environment.ts</a:t>
            </a:r>
          </a:p>
          <a:p>
            <a:pPr marL="0" indent="0">
              <a:buNone/>
            </a:pPr>
            <a:r>
              <a:rPr lang="en-US" sz="1600" dirty="0" smtClean="0">
                <a:solidFill>
                  <a:schemeClr val="bg1"/>
                </a:solidFill>
                <a:latin typeface="Comic Sans MS" pitchFamily="66" charset="0"/>
              </a:rPr>
              <a:t>		favicpon.ico</a:t>
            </a:r>
          </a:p>
          <a:p>
            <a:pPr marL="0" indent="0">
              <a:buNone/>
            </a:pPr>
            <a:r>
              <a:rPr lang="en-US" sz="1600" dirty="0" smtClean="0">
                <a:solidFill>
                  <a:schemeClr val="bg1"/>
                </a:solidFill>
                <a:latin typeface="Comic Sans MS" pitchFamily="66" charset="0"/>
              </a:rPr>
              <a:t>		index.html</a:t>
            </a:r>
          </a:p>
          <a:p>
            <a:pPr marL="0" indent="0">
              <a:buNone/>
            </a:pPr>
            <a:r>
              <a:rPr lang="en-US" sz="1600" dirty="0" smtClean="0">
                <a:solidFill>
                  <a:schemeClr val="bg1"/>
                </a:solidFill>
                <a:latin typeface="Comic Sans MS" pitchFamily="66" charset="0"/>
              </a:rPr>
              <a:t>		main.ts</a:t>
            </a:r>
          </a:p>
          <a:p>
            <a:pPr marL="0" indent="0">
              <a:buNone/>
            </a:pPr>
            <a:r>
              <a:rPr lang="en-US" sz="1600" dirty="0" smtClean="0">
                <a:solidFill>
                  <a:schemeClr val="bg1"/>
                </a:solidFill>
                <a:latin typeface="Comic Sans MS" pitchFamily="66" charset="0"/>
              </a:rPr>
              <a:t>		polyfills.ts</a:t>
            </a:r>
          </a:p>
          <a:p>
            <a:pPr marL="0" indent="0">
              <a:buNone/>
            </a:pPr>
            <a:r>
              <a:rPr lang="en-US" sz="1600" dirty="0" smtClean="0">
                <a:solidFill>
                  <a:schemeClr val="bg1"/>
                </a:solidFill>
                <a:latin typeface="Comic Sans MS" pitchFamily="66" charset="0"/>
              </a:rPr>
              <a:t>		styles.css</a:t>
            </a:r>
          </a:p>
          <a:p>
            <a:pPr marL="0" indent="0">
              <a:buNone/>
            </a:pPr>
            <a:r>
              <a:rPr lang="en-US" sz="1600" dirty="0" smtClean="0">
                <a:solidFill>
                  <a:schemeClr val="bg1"/>
                </a:solidFill>
                <a:latin typeface="Comic Sans MS" pitchFamily="66" charset="0"/>
              </a:rPr>
              <a:t>		test.ts</a:t>
            </a:r>
          </a:p>
          <a:p>
            <a:pPr marL="0" indent="0">
              <a:buNone/>
            </a:pPr>
            <a:r>
              <a:rPr lang="en-US" sz="1600" dirty="0" smtClean="0">
                <a:solidFill>
                  <a:schemeClr val="bg1"/>
                </a:solidFill>
                <a:latin typeface="Comic Sans MS" pitchFamily="66" charset="0"/>
              </a:rPr>
              <a:t>		tconfig.app.json</a:t>
            </a:r>
          </a:p>
          <a:p>
            <a:pPr marL="0" indent="0">
              <a:buNone/>
            </a:pPr>
            <a:r>
              <a:rPr lang="en-US" sz="1600" dirty="0" smtClean="0">
                <a:solidFill>
                  <a:schemeClr val="bg1"/>
                </a:solidFill>
                <a:latin typeface="Comic Sans MS" pitchFamily="66" charset="0"/>
              </a:rPr>
              <a:t>		tscofig.spec.json</a:t>
            </a:r>
          </a:p>
          <a:p>
            <a:pPr marL="0" indent="0">
              <a:buNone/>
            </a:pPr>
            <a:endParaRPr lang="en-US" sz="1600" dirty="0" smtClean="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12/14/2017</a:t>
            </a:fld>
            <a:endParaRPr lang="en-US" dirty="0">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68</a:t>
            </a:fld>
            <a:endParaRPr lang="en-US" dirty="0">
              <a:solidFill>
                <a:schemeClr val="accent6"/>
              </a:solidFill>
            </a:endParaRPr>
          </a:p>
        </p:txBody>
      </p:sp>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32453" y="63418"/>
            <a:ext cx="8490857" cy="461665"/>
          </a:xfrm>
          <a:prstGeom prst="rect">
            <a:avLst/>
          </a:prstGeom>
          <a:noFill/>
        </p:spPr>
        <p:txBody>
          <a:bodyPr wrap="square" rtlCol="0">
            <a:spAutoFit/>
          </a:bodyPr>
          <a:lstStyle/>
          <a:p>
            <a:r>
              <a:rPr lang="en-IN" sz="2400" b="1" i="0" u="none" dirty="0">
                <a:latin typeface="Comic Sans MS" pitchFamily="66" charset="0"/>
              </a:rPr>
              <a:t>FOLDER STRUCTURE </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07450"/>
            <a:ext cx="9313818" cy="2896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05166" y="27366686"/>
            <a:ext cx="13102041" cy="994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a:xfrm>
            <a:off x="4656909" y="807720"/>
            <a:ext cx="0" cy="533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656909" y="807720"/>
            <a:ext cx="357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13960" y="960120"/>
            <a:ext cx="0" cy="1325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013960" y="3429000"/>
            <a:ext cx="0" cy="3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13960" y="109728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13960" y="141732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36820" y="169164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59680" y="199644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059680" y="224028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36820" y="2651760"/>
            <a:ext cx="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37" name="Straight Connector 14336"/>
          <p:cNvCxnSpPr/>
          <p:nvPr/>
        </p:nvCxnSpPr>
        <p:spPr>
          <a:xfrm>
            <a:off x="5059680" y="2819400"/>
            <a:ext cx="182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39" name="Straight Connector 14338"/>
          <p:cNvCxnSpPr/>
          <p:nvPr/>
        </p:nvCxnSpPr>
        <p:spPr>
          <a:xfrm>
            <a:off x="5036820" y="3429000"/>
            <a:ext cx="2514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43" name="Straight Connector 14342"/>
          <p:cNvCxnSpPr/>
          <p:nvPr/>
        </p:nvCxnSpPr>
        <p:spPr>
          <a:xfrm>
            <a:off x="5036820" y="376428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49" name="Straight Connector 14348"/>
          <p:cNvCxnSpPr/>
          <p:nvPr/>
        </p:nvCxnSpPr>
        <p:spPr>
          <a:xfrm>
            <a:off x="4656909" y="4023360"/>
            <a:ext cx="357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51" name="Straight Connector 14350"/>
          <p:cNvCxnSpPr/>
          <p:nvPr/>
        </p:nvCxnSpPr>
        <p:spPr>
          <a:xfrm>
            <a:off x="4656909" y="4328160"/>
            <a:ext cx="357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656909" y="4617720"/>
            <a:ext cx="357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630783" y="4907280"/>
            <a:ext cx="357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656909" y="5212080"/>
            <a:ext cx="357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30782" y="5486400"/>
            <a:ext cx="357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630781" y="5760720"/>
            <a:ext cx="357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656909" y="6111240"/>
            <a:ext cx="357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53" name="Straight Connector 14352"/>
          <p:cNvCxnSpPr/>
          <p:nvPr/>
        </p:nvCxnSpPr>
        <p:spPr>
          <a:xfrm>
            <a:off x="5036820" y="3215640"/>
            <a:ext cx="0" cy="213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9085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3" y="475065"/>
            <a:ext cx="10972800" cy="1143000"/>
          </a:xfrm>
        </p:spPr>
        <p:txBody>
          <a:bodyPr/>
          <a:lstStyle/>
          <a:p>
            <a:r>
              <a:rPr lang="en-US" sz="2800" dirty="0" smtClean="0">
                <a:solidFill>
                  <a:schemeClr val="tx1">
                    <a:lumMod val="60000"/>
                    <a:lumOff val="40000"/>
                  </a:schemeClr>
                </a:solidFill>
                <a:latin typeface="Comic Sans MS" pitchFamily="66" charset="0"/>
              </a:rPr>
              <a:t>Advantages:</a:t>
            </a:r>
            <a:endParaRPr lang="en-IN" sz="2800" dirty="0">
              <a:solidFill>
                <a:schemeClr val="tx1">
                  <a:lumMod val="60000"/>
                  <a:lumOff val="40000"/>
                </a:schemeClr>
              </a:solidFill>
              <a:latin typeface="Comic Sans MS" pitchFamily="66" charset="0"/>
            </a:endParaRPr>
          </a:p>
        </p:txBody>
      </p:sp>
      <p:sp>
        <p:nvSpPr>
          <p:cNvPr id="3" name="Content Placeholder 2"/>
          <p:cNvSpPr>
            <a:spLocks noGrp="1"/>
          </p:cNvSpPr>
          <p:nvPr>
            <p:ph idx="1"/>
          </p:nvPr>
        </p:nvSpPr>
        <p:spPr>
          <a:xfrm>
            <a:off x="439783" y="1286692"/>
            <a:ext cx="10972800" cy="3700463"/>
          </a:xfrm>
        </p:spPr>
        <p:txBody>
          <a:bodyPr/>
          <a:lstStyle/>
          <a:p>
            <a:pPr marL="0" indent="0">
              <a:buNone/>
            </a:pPr>
            <a:r>
              <a:rPr lang="en-IN" sz="2400" dirty="0" smtClean="0">
                <a:solidFill>
                  <a:schemeClr val="bg1"/>
                </a:solidFill>
                <a:latin typeface="Comic Sans MS" pitchFamily="66" charset="0"/>
              </a:rPr>
              <a:t>1. It </a:t>
            </a:r>
            <a:r>
              <a:rPr lang="en-IN" sz="2400" dirty="0">
                <a:solidFill>
                  <a:schemeClr val="bg1"/>
                </a:solidFill>
                <a:latin typeface="Comic Sans MS" pitchFamily="66" charset="0"/>
              </a:rPr>
              <a:t>gives the ability to make Single Page Application in a perfect and viable way.</a:t>
            </a:r>
            <a:br>
              <a:rPr lang="en-IN" sz="2400" dirty="0">
                <a:solidFill>
                  <a:schemeClr val="bg1"/>
                </a:solidFill>
                <a:latin typeface="Comic Sans MS" pitchFamily="66" charset="0"/>
              </a:rPr>
            </a:br>
            <a:r>
              <a:rPr lang="en-IN" sz="2400" dirty="0" smtClean="0">
                <a:solidFill>
                  <a:schemeClr val="bg1"/>
                </a:solidFill>
                <a:latin typeface="Comic Sans MS" pitchFamily="66" charset="0"/>
              </a:rPr>
              <a:t>2. It </a:t>
            </a:r>
            <a:r>
              <a:rPr lang="en-IN" sz="2400" dirty="0">
                <a:solidFill>
                  <a:schemeClr val="bg1"/>
                </a:solidFill>
                <a:latin typeface="Comic Sans MS" pitchFamily="66" charset="0"/>
              </a:rPr>
              <a:t>gives information restricting ability to HTML. In this manner, it gives client a rich and responsive experience.</a:t>
            </a:r>
            <a:br>
              <a:rPr lang="en-IN" sz="2400" dirty="0">
                <a:solidFill>
                  <a:schemeClr val="bg1"/>
                </a:solidFill>
                <a:latin typeface="Comic Sans MS" pitchFamily="66" charset="0"/>
              </a:rPr>
            </a:br>
            <a:r>
              <a:rPr lang="en-IN" sz="2400" dirty="0" smtClean="0">
                <a:solidFill>
                  <a:schemeClr val="bg1"/>
                </a:solidFill>
                <a:latin typeface="Comic Sans MS" pitchFamily="66" charset="0"/>
              </a:rPr>
              <a:t>3. AngularJS </a:t>
            </a:r>
            <a:r>
              <a:rPr lang="en-IN" sz="2400" dirty="0">
                <a:solidFill>
                  <a:schemeClr val="bg1"/>
                </a:solidFill>
                <a:latin typeface="Comic Sans MS" pitchFamily="66" charset="0"/>
              </a:rPr>
              <a:t>code is unit testable.</a:t>
            </a:r>
            <a:br>
              <a:rPr lang="en-IN" sz="2400" dirty="0">
                <a:solidFill>
                  <a:schemeClr val="bg1"/>
                </a:solidFill>
                <a:latin typeface="Comic Sans MS" pitchFamily="66" charset="0"/>
              </a:rPr>
            </a:br>
            <a:r>
              <a:rPr lang="en-IN" sz="2400" dirty="0" smtClean="0">
                <a:solidFill>
                  <a:schemeClr val="bg1"/>
                </a:solidFill>
                <a:latin typeface="Comic Sans MS" pitchFamily="66" charset="0"/>
              </a:rPr>
              <a:t>4. AngularJS </a:t>
            </a:r>
            <a:r>
              <a:rPr lang="en-IN" sz="2400" dirty="0">
                <a:solidFill>
                  <a:schemeClr val="bg1"/>
                </a:solidFill>
                <a:latin typeface="Comic Sans MS" pitchFamily="66" charset="0"/>
              </a:rPr>
              <a:t>utilizes reliance infusion and make utilization of partition of concerns.</a:t>
            </a:r>
            <a:br>
              <a:rPr lang="en-IN" sz="2400" dirty="0">
                <a:solidFill>
                  <a:schemeClr val="bg1"/>
                </a:solidFill>
                <a:latin typeface="Comic Sans MS" pitchFamily="66" charset="0"/>
              </a:rPr>
            </a:br>
            <a:r>
              <a:rPr lang="en-IN" sz="2400" dirty="0" smtClean="0">
                <a:solidFill>
                  <a:schemeClr val="bg1"/>
                </a:solidFill>
                <a:latin typeface="Comic Sans MS" pitchFamily="66" charset="0"/>
              </a:rPr>
              <a:t>5. AngularJS </a:t>
            </a:r>
            <a:r>
              <a:rPr lang="en-IN" sz="2400" dirty="0">
                <a:solidFill>
                  <a:schemeClr val="bg1"/>
                </a:solidFill>
                <a:latin typeface="Comic Sans MS" pitchFamily="66" charset="0"/>
              </a:rPr>
              <a:t>gives reusable segments.</a:t>
            </a:r>
            <a:br>
              <a:rPr lang="en-IN" sz="2400" dirty="0">
                <a:solidFill>
                  <a:schemeClr val="bg1"/>
                </a:solidFill>
                <a:latin typeface="Comic Sans MS" pitchFamily="66" charset="0"/>
              </a:rPr>
            </a:br>
            <a:endParaRPr lang="en-IN" sz="2400" dirty="0">
              <a:solidFill>
                <a:schemeClr val="bg1"/>
              </a:solidFill>
              <a:latin typeface="Comic Sans MS" pitchFamily="66" charset="0"/>
            </a:endParaRPr>
          </a:p>
        </p:txBody>
      </p:sp>
      <p:sp>
        <p:nvSpPr>
          <p:cNvPr id="4" name="Date Placeholder 3"/>
          <p:cNvSpPr>
            <a:spLocks noGrp="1"/>
          </p:cNvSpPr>
          <p:nvPr>
            <p:ph type="dt" sz="half" idx="10"/>
          </p:nvPr>
        </p:nvSpPr>
        <p:spPr/>
        <p:txBody>
          <a:bodyPr/>
          <a:lstStyle/>
          <a:p>
            <a:fld id="{615BF1B9-C5F5-40DD-82CD-32AF7E861268}" type="datetime1">
              <a:rPr lang="en-US" smtClean="0">
                <a:solidFill>
                  <a:schemeClr val="accent6"/>
                </a:solidFill>
              </a:rPr>
              <a:t>12/14/2017</a:t>
            </a:fld>
            <a:endParaRPr lang="en-US" dirty="0">
              <a:solidFill>
                <a:schemeClr val="accent6"/>
              </a:solidFill>
            </a:endParaRPr>
          </a:p>
        </p:txBody>
      </p:sp>
      <p:sp>
        <p:nvSpPr>
          <p:cNvPr id="5" name="Slide Number Placeholder 4"/>
          <p:cNvSpPr>
            <a:spLocks noGrp="1"/>
          </p:cNvSpPr>
          <p:nvPr>
            <p:ph type="sldNum" sz="quarter" idx="12"/>
          </p:nvPr>
        </p:nvSpPr>
        <p:spPr/>
        <p:txBody>
          <a:bodyPr/>
          <a:lstStyle/>
          <a:p>
            <a:fld id="{CB3966BC-8B8D-4F42-BECA-90C48EA3D957}" type="slidenum">
              <a:rPr lang="en-US" smtClean="0">
                <a:solidFill>
                  <a:schemeClr val="accent6"/>
                </a:solidFill>
              </a:rPr>
              <a:t>69</a:t>
            </a:fld>
            <a:endParaRPr lang="en-US" dirty="0">
              <a:solidFill>
                <a:schemeClr val="accent6"/>
              </a:solidFill>
            </a:endParaRPr>
          </a:p>
        </p:txBody>
      </p:sp>
      <p:pic>
        <p:nvPicPr>
          <p:cNvPr id="11"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174274" y="30593"/>
            <a:ext cx="8490857" cy="461665"/>
          </a:xfrm>
          <a:prstGeom prst="rect">
            <a:avLst/>
          </a:prstGeom>
          <a:noFill/>
        </p:spPr>
        <p:txBody>
          <a:bodyPr wrap="square" rtlCol="0">
            <a:spAutoFit/>
          </a:bodyPr>
          <a:lstStyle/>
          <a:p>
            <a:r>
              <a:rPr lang="en-IN" sz="2400" b="1" i="0" u="none" dirty="0" smtClean="0">
                <a:latin typeface="Comic Sans MS" pitchFamily="66" charset="0"/>
              </a:rPr>
              <a:t>ADVANTAGES</a:t>
            </a:r>
            <a:endParaRPr lang="en-IN" sz="2400" b="1" i="0" u="none" dirty="0">
              <a:latin typeface="Comic Sans MS" pitchFamily="66"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07450"/>
            <a:ext cx="9313818" cy="2896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05166" y="27366686"/>
            <a:ext cx="13102041" cy="9940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346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2400" b="1" dirty="0">
                <a:solidFill>
                  <a:schemeClr val="tx1">
                    <a:lumMod val="60000"/>
                    <a:lumOff val="40000"/>
                  </a:schemeClr>
                </a:solidFill>
                <a:effectLst>
                  <a:outerShdw blurRad="38100" dist="38100" dir="2700000" algn="tl">
                    <a:srgbClr val="000000">
                      <a:alpha val="43137"/>
                    </a:srgbClr>
                  </a:outerShdw>
                </a:effectLst>
                <a:latin typeface="Comic Sans MS" pitchFamily="66" charset="0"/>
              </a:rPr>
              <a:t>Single Page </a:t>
            </a:r>
            <a:r>
              <a:rPr lang="en-IN" sz="2400" b="1" dirty="0" smtClean="0">
                <a:solidFill>
                  <a:schemeClr val="tx1">
                    <a:lumMod val="60000"/>
                    <a:lumOff val="40000"/>
                  </a:schemeClr>
                </a:solidFill>
                <a:effectLst>
                  <a:outerShdw blurRad="38100" dist="38100" dir="2700000" algn="tl">
                    <a:srgbClr val="000000">
                      <a:alpha val="43137"/>
                    </a:srgbClr>
                  </a:outerShdw>
                </a:effectLst>
                <a:latin typeface="Comic Sans MS" pitchFamily="66" charset="0"/>
              </a:rPr>
              <a:t>Application:</a:t>
            </a:r>
            <a:endParaRPr lang="en-IN" sz="2400" b="1" dirty="0">
              <a:solidFill>
                <a:schemeClr val="tx1">
                  <a:lumMod val="60000"/>
                  <a:lumOff val="40000"/>
                </a:schemeClr>
              </a:solidFill>
              <a:effectLst>
                <a:outerShdw blurRad="38100" dist="38100" dir="2700000" algn="tl">
                  <a:srgbClr val="000000">
                    <a:alpha val="43137"/>
                  </a:srgbClr>
                </a:outerShdw>
              </a:effectLst>
              <a:latin typeface="Comic Sans MS" pitchFamily="66" charset="0"/>
            </a:endParaRPr>
          </a:p>
        </p:txBody>
      </p:sp>
      <p:sp>
        <p:nvSpPr>
          <p:cNvPr id="7" name="Content Placeholder 6"/>
          <p:cNvSpPr>
            <a:spLocks noGrp="1"/>
          </p:cNvSpPr>
          <p:nvPr>
            <p:ph idx="1"/>
          </p:nvPr>
        </p:nvSpPr>
        <p:spPr/>
        <p:txBody>
          <a:bodyPr/>
          <a:lstStyle/>
          <a:p>
            <a:pPr marL="0" indent="0" algn="just">
              <a:buNone/>
            </a:pPr>
            <a:r>
              <a:rPr lang="en-US" sz="2400" dirty="0" smtClean="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 </a:t>
            </a:r>
            <a:endPar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endParaRPr>
          </a:p>
        </p:txBody>
      </p:sp>
      <p:sp>
        <p:nvSpPr>
          <p:cNvPr id="2" name="Date Placeholder 1"/>
          <p:cNvSpPr>
            <a:spLocks noGrp="1"/>
          </p:cNvSpPr>
          <p:nvPr>
            <p:ph type="dt" sz="half" idx="10"/>
          </p:nvPr>
        </p:nvSpPr>
        <p:spPr/>
        <p:txBody>
          <a:bodyPr/>
          <a:lstStyle/>
          <a:p>
            <a:fld id="{6963B11D-0978-43DA-9019-813F28DD73E1}" type="datetime1">
              <a:rPr lang="en-US" smtClean="0"/>
              <a:t>12/14/2017</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7</a:t>
            </a:fld>
            <a:endParaRPr lang="en-US" dirty="0"/>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059"/>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8856617" y="13059"/>
            <a:ext cx="2638698" cy="461665"/>
          </a:xfrm>
          <a:prstGeom prst="rect">
            <a:avLst/>
          </a:prstGeom>
          <a:noFill/>
        </p:spPr>
        <p:txBody>
          <a:bodyPr wrap="square" rtlCol="0">
            <a:spAutoFit/>
          </a:bodyPr>
          <a:lstStyle/>
          <a:p>
            <a:r>
              <a:rPr lang="en-US" sz="2400" b="1" i="0" u="none" dirty="0">
                <a:ln>
                  <a:solidFill>
                    <a:schemeClr val="accent6"/>
                  </a:solidFill>
                </a:ln>
                <a:solidFill>
                  <a:schemeClr val="accent2">
                    <a:lumMod val="60000"/>
                    <a:lumOff val="40000"/>
                  </a:schemeClr>
                </a:solidFill>
                <a:latin typeface="Comic Sans MS" pitchFamily="66" charset="0"/>
                <a:cs typeface="Times New Roman" panose="02020603050405020304" pitchFamily="18" charset="0"/>
              </a:rPr>
              <a:t>WHY ANGULAR</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8236"/>
            <a:ext cx="12192000" cy="487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2621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3918" y="2720343"/>
            <a:ext cx="10363200" cy="658584"/>
          </a:xfrm>
        </p:spPr>
        <p:txBody>
          <a:bodyPr>
            <a:noAutofit/>
          </a:bodyPr>
          <a:lstStyle/>
          <a:p>
            <a:pPr algn="ctr"/>
            <a:endParaRPr lang="en-US" sz="5400" b="1" dirty="0">
              <a:solidFill>
                <a:schemeClr val="bg1"/>
              </a:solidFill>
              <a:latin typeface="Comic Sans MS" panose="030F0702030302020204"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A41960AC-DAC0-4362-92DD-7FAAFC9BF9B1}" type="datetime1">
              <a:rPr lang="en-US" smtClean="0"/>
              <a:t>12/14/2017</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70</a:t>
            </a:fld>
            <a:endParaRPr lang="en-US" dirty="0"/>
          </a:p>
        </p:txBody>
      </p:sp>
      <p:pic>
        <p:nvPicPr>
          <p:cNvPr id="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890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622301"/>
            <a:ext cx="12103100" cy="5613399"/>
          </a:xfrm>
          <a:prstGeom prst="rect">
            <a:avLst/>
          </a:prstGeom>
          <a:noFill/>
          <a:ln>
            <a:noFill/>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7341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1023894"/>
            <a:ext cx="6045200" cy="5297994"/>
          </a:xfrm>
        </p:spPr>
        <p:txBody>
          <a:bodyPr/>
          <a:lstStyle/>
          <a:p>
            <a:pPr algn="just">
              <a:buFont typeface="Wingdings" pitchFamily="2" charset="2"/>
              <a:buChar char="Ø"/>
            </a:pPr>
            <a:r>
              <a:rPr lang="en-IN" sz="2400" dirty="0" smtClean="0">
                <a:solidFill>
                  <a:schemeClr val="bg1"/>
                </a:solidFill>
                <a:latin typeface="Comic Sans MS" pitchFamily="66" charset="0"/>
                <a:cs typeface="Aharoni" pitchFamily="2" charset="-79"/>
              </a:rPr>
              <a:t>Single-Page </a:t>
            </a:r>
            <a:r>
              <a:rPr lang="en-IN" sz="2400" dirty="0">
                <a:solidFill>
                  <a:schemeClr val="bg1"/>
                </a:solidFill>
                <a:latin typeface="Comic Sans MS" pitchFamily="66" charset="0"/>
                <a:cs typeface="Aharoni" pitchFamily="2" charset="-79"/>
              </a:rPr>
              <a:t>Applications (SPAs) are Web apps that load a single HTML </a:t>
            </a:r>
            <a:r>
              <a:rPr lang="en-IN" sz="2400" dirty="0" smtClean="0">
                <a:solidFill>
                  <a:schemeClr val="bg1"/>
                </a:solidFill>
                <a:latin typeface="Comic Sans MS" pitchFamily="66" charset="0"/>
                <a:cs typeface="Aharoni" pitchFamily="2" charset="-79"/>
              </a:rPr>
              <a:t>page and </a:t>
            </a:r>
            <a:r>
              <a:rPr lang="en-IN" sz="2400" dirty="0">
                <a:solidFill>
                  <a:schemeClr val="bg1"/>
                </a:solidFill>
                <a:latin typeface="Comic Sans MS" pitchFamily="66" charset="0"/>
                <a:cs typeface="Aharoni" pitchFamily="2" charset="-79"/>
              </a:rPr>
              <a:t>dynamically update that page as the user interacts with the app. </a:t>
            </a:r>
            <a:endParaRPr lang="en-IN" sz="2400" dirty="0" smtClean="0">
              <a:solidFill>
                <a:schemeClr val="bg1"/>
              </a:solidFill>
              <a:latin typeface="Comic Sans MS" pitchFamily="66" charset="0"/>
              <a:cs typeface="Aharoni" pitchFamily="2" charset="-79"/>
            </a:endParaRPr>
          </a:p>
          <a:p>
            <a:pPr algn="just">
              <a:buFont typeface="Wingdings" pitchFamily="2" charset="2"/>
              <a:buChar char="Ø"/>
            </a:pPr>
            <a:r>
              <a:rPr lang="en-IN" sz="2400" dirty="0" smtClean="0">
                <a:solidFill>
                  <a:schemeClr val="bg1"/>
                </a:solidFill>
                <a:latin typeface="Comic Sans MS" pitchFamily="66" charset="0"/>
                <a:cs typeface="Aharoni" pitchFamily="2" charset="-79"/>
              </a:rPr>
              <a:t>SPAs </a:t>
            </a:r>
            <a:r>
              <a:rPr lang="en-IN" sz="2400" dirty="0">
                <a:solidFill>
                  <a:schemeClr val="bg1"/>
                </a:solidFill>
                <a:latin typeface="Comic Sans MS" pitchFamily="66" charset="0"/>
                <a:cs typeface="Aharoni" pitchFamily="2" charset="-79"/>
              </a:rPr>
              <a:t>use AJAX and HTML5 to create fluid and responsive Web apps, without constant </a:t>
            </a:r>
            <a:r>
              <a:rPr lang="en-IN" sz="2400" dirty="0" smtClean="0">
                <a:solidFill>
                  <a:schemeClr val="bg1"/>
                </a:solidFill>
                <a:latin typeface="Comic Sans MS" pitchFamily="66" charset="0"/>
                <a:cs typeface="Aharoni" pitchFamily="2" charset="-79"/>
              </a:rPr>
              <a:t>page reloads</a:t>
            </a:r>
            <a:r>
              <a:rPr lang="en-IN" sz="2400" dirty="0">
                <a:solidFill>
                  <a:schemeClr val="bg1"/>
                </a:solidFill>
                <a:latin typeface="Comic Sans MS" pitchFamily="66" charset="0"/>
                <a:cs typeface="Aharoni" pitchFamily="2" charset="-79"/>
              </a:rPr>
              <a:t>. However, this means much of the work happens on the client side, in JavaScript.</a:t>
            </a:r>
            <a:endParaRPr lang="en-US" sz="2400" dirty="0">
              <a:ln>
                <a:solidFill>
                  <a:schemeClr val="tx2"/>
                </a:solidFill>
              </a:ln>
              <a:solidFill>
                <a:schemeClr val="bg1"/>
              </a:solidFill>
              <a:effectLst>
                <a:outerShdw blurRad="38100" dist="38100" dir="2700000" algn="tl">
                  <a:srgbClr val="000000">
                    <a:alpha val="43137"/>
                  </a:srgbClr>
                </a:outerShdw>
              </a:effectLst>
              <a:latin typeface="Comic Sans MS" pitchFamily="66" charset="0"/>
              <a:cs typeface="Aharoni" pitchFamily="2" charset="-79"/>
            </a:endParaRPr>
          </a:p>
          <a:p>
            <a:pPr algn="just">
              <a:buFont typeface="Wingdings" pitchFamily="2" charset="2"/>
              <a:buChar char="Ø"/>
            </a:pPr>
            <a:endParaRPr lang="en-US" sz="2400" dirty="0">
              <a:ln>
                <a:solidFill>
                  <a:schemeClr val="tx2"/>
                </a:solidFill>
              </a:ln>
              <a:solidFill>
                <a:schemeClr val="bg1"/>
              </a:solidFill>
              <a:effectLst>
                <a:outerShdw blurRad="38100" dist="38100" dir="2700000" algn="tl">
                  <a:srgbClr val="000000">
                    <a:alpha val="43137"/>
                  </a:srgbClr>
                </a:outerShdw>
              </a:effectLst>
              <a:latin typeface="Comic Sans MS" pitchFamily="66"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58F5AF90-2A74-4867-A1D8-99E4DAC13EC3}" type="datetime1">
              <a:rPr lang="en-US" smtClean="0"/>
              <a:t>12/14/2017</a:t>
            </a:fld>
            <a:endParaRPr lang="en-US" dirty="0"/>
          </a:p>
        </p:txBody>
      </p:sp>
      <p:sp>
        <p:nvSpPr>
          <p:cNvPr id="4" name="Slide Number Placeholder 3"/>
          <p:cNvSpPr>
            <a:spLocks noGrp="1"/>
          </p:cNvSpPr>
          <p:nvPr>
            <p:ph type="sldNum" sz="quarter" idx="12"/>
          </p:nvPr>
        </p:nvSpPr>
        <p:spPr/>
        <p:txBody>
          <a:bodyPr/>
          <a:lstStyle/>
          <a:p>
            <a:fld id="{CB3966BC-8B8D-4F42-BECA-90C48EA3D957}" type="slidenum">
              <a:rPr lang="en-US" smtClean="0"/>
              <a:t>8</a:t>
            </a:fld>
            <a:endParaRPr lang="en-US" dirty="0"/>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8856617" y="-25400"/>
            <a:ext cx="2638698" cy="461665"/>
          </a:xfrm>
          <a:prstGeom prst="rect">
            <a:avLst/>
          </a:prstGeom>
          <a:noFill/>
        </p:spPr>
        <p:txBody>
          <a:bodyPr wrap="square" rtlCol="0">
            <a:spAutoFit/>
          </a:bodyPr>
          <a:lstStyle/>
          <a:p>
            <a:r>
              <a:rPr lang="en-US" sz="2400" b="1" i="0" u="none" dirty="0">
                <a:ln>
                  <a:solidFill>
                    <a:schemeClr val="accent6"/>
                  </a:solidFill>
                </a:ln>
                <a:solidFill>
                  <a:schemeClr val="accent2">
                    <a:lumMod val="60000"/>
                    <a:lumOff val="40000"/>
                  </a:schemeClr>
                </a:solidFill>
                <a:latin typeface="Comic Sans MS" pitchFamily="66" charset="0"/>
                <a:cs typeface="Times New Roman" panose="02020603050405020304" pitchFamily="18" charset="0"/>
              </a:rPr>
              <a:t>WHY ANGULAR</a:t>
            </a:r>
          </a:p>
        </p:txBody>
      </p:sp>
      <p:pic>
        <p:nvPicPr>
          <p:cNvPr id="4098" name="Picture 2" descr="Image result for single page application in angularj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0796">
            <a:off x="6344614" y="1189497"/>
            <a:ext cx="5524500" cy="4699000"/>
          </a:xfrm>
          <a:prstGeom prst="rect">
            <a:avLst/>
          </a:prstGeom>
          <a:noFill/>
          <a:effectLst>
            <a:innerShdw blurRad="63500" dist="50800" dir="8100000">
              <a:prstClr val="black">
                <a:alpha val="50000"/>
              </a:prstClr>
            </a:innerShdw>
            <a:reflection blurRad="6350" stA="77000" endPos="12000" dir="5400000" sy="-100000" algn="bl" rotWithShape="0"/>
          </a:effectLst>
          <a:scene3d>
            <a:camera prst="orthographicFront"/>
            <a:lightRig rig="threePt" dir="t"/>
          </a:scene3d>
          <a:sp3d contourW="25400">
            <a:bevelB prst="slope"/>
            <a:contourClr>
              <a:schemeClr val="tx1">
                <a:lumMod val="50000"/>
              </a:schemeClr>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881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515" y="243890"/>
            <a:ext cx="10972800" cy="1911481"/>
          </a:xfrm>
        </p:spPr>
        <p:txBody>
          <a:bodyPr/>
          <a:lstStyle/>
          <a:p>
            <a:r>
              <a:rPr lang="en-IN" sz="2400" b="1" dirty="0" smtClean="0">
                <a:solidFill>
                  <a:schemeClr val="tx1">
                    <a:lumMod val="60000"/>
                    <a:lumOff val="40000"/>
                  </a:schemeClr>
                </a:solidFill>
                <a:latin typeface="Comic Sans MS" pitchFamily="66" charset="0"/>
              </a:rPr>
              <a:t>Multi </a:t>
            </a:r>
            <a:r>
              <a:rPr lang="en-IN" sz="2400" b="1" dirty="0">
                <a:solidFill>
                  <a:schemeClr val="tx1">
                    <a:lumMod val="60000"/>
                    <a:lumOff val="40000"/>
                  </a:schemeClr>
                </a:solidFill>
                <a:latin typeface="Comic Sans MS" pitchFamily="66" charset="0"/>
              </a:rPr>
              <a:t>Page </a:t>
            </a:r>
            <a:r>
              <a:rPr lang="en-IN" sz="2400" b="1" dirty="0" smtClean="0">
                <a:solidFill>
                  <a:schemeClr val="tx1">
                    <a:lumMod val="60000"/>
                    <a:lumOff val="40000"/>
                  </a:schemeClr>
                </a:solidFill>
                <a:latin typeface="Comic Sans MS" pitchFamily="66" charset="0"/>
              </a:rPr>
              <a:t>Application:</a:t>
            </a:r>
            <a:br>
              <a:rPr lang="en-IN" sz="2400" b="1" dirty="0" smtClean="0">
                <a:solidFill>
                  <a:schemeClr val="tx1">
                    <a:lumMod val="60000"/>
                    <a:lumOff val="40000"/>
                  </a:schemeClr>
                </a:solidFill>
                <a:latin typeface="Comic Sans MS" pitchFamily="66" charset="0"/>
              </a:rPr>
            </a:br>
            <a:r>
              <a:rPr lang="en-IN" sz="2400" b="1" dirty="0" smtClean="0">
                <a:solidFill>
                  <a:schemeClr val="tx1">
                    <a:lumMod val="60000"/>
                    <a:lumOff val="40000"/>
                  </a:schemeClr>
                </a:solidFill>
                <a:latin typeface="Comic Sans MS" pitchFamily="66" charset="0"/>
              </a:rPr>
              <a:t> 	</a:t>
            </a:r>
            <a:endParaRPr lang="en-IN" sz="2400" b="1" dirty="0">
              <a:solidFill>
                <a:schemeClr val="tx1">
                  <a:lumMod val="60000"/>
                  <a:lumOff val="40000"/>
                </a:schemeClr>
              </a:solidFill>
              <a:latin typeface="Comic Sans MS" pitchFamily="66" charset="0"/>
            </a:endParaRPr>
          </a:p>
        </p:txBody>
      </p:sp>
      <p:sp>
        <p:nvSpPr>
          <p:cNvPr id="7" name="Content Placeholder 6"/>
          <p:cNvSpPr>
            <a:spLocks noGrp="1"/>
          </p:cNvSpPr>
          <p:nvPr>
            <p:ph idx="1"/>
          </p:nvPr>
        </p:nvSpPr>
        <p:spPr/>
        <p:txBody>
          <a:bodyPr/>
          <a:lstStyle/>
          <a:p>
            <a:pPr marL="0" indent="0" algn="just">
              <a:buNone/>
            </a:pPr>
            <a:r>
              <a:rPr lang="en-US" sz="2400" dirty="0" smtClean="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rPr>
              <a:t> </a:t>
            </a:r>
            <a:endParaRPr lang="en-US" sz="2400" dirty="0">
              <a:ln>
                <a:solidFill>
                  <a:schemeClr val="tx2"/>
                </a:solidFill>
              </a:ln>
              <a:solidFill>
                <a:schemeClr val="tx2"/>
              </a:solidFill>
              <a:latin typeface="Comic Sans MS" panose="030F0702030302020204" pitchFamily="66" charset="0"/>
              <a:ea typeface="Malgun Gothic" panose="020B0503020000020004" pitchFamily="34" charset="-127"/>
              <a:cs typeface="Times New Roman" panose="02020603050405020304" pitchFamily="18" charset="0"/>
            </a:endParaRPr>
          </a:p>
        </p:txBody>
      </p:sp>
      <p:sp>
        <p:nvSpPr>
          <p:cNvPr id="2" name="Date Placeholder 1"/>
          <p:cNvSpPr>
            <a:spLocks noGrp="1"/>
          </p:cNvSpPr>
          <p:nvPr>
            <p:ph type="dt" sz="half" idx="10"/>
          </p:nvPr>
        </p:nvSpPr>
        <p:spPr/>
        <p:txBody>
          <a:bodyPr/>
          <a:lstStyle/>
          <a:p>
            <a:fld id="{6963B11D-0978-43DA-9019-813F28DD73E1}" type="datetime1">
              <a:rPr lang="en-US" smtClean="0"/>
              <a:t>12/14/2017</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9</a:t>
            </a:fld>
            <a:endParaRPr lang="en-US" dirty="0"/>
          </a:p>
        </p:txBody>
      </p:sp>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2500085" y="13059"/>
            <a:ext cx="9691915" cy="461665"/>
          </a:xfrm>
          <a:prstGeom prst="rect">
            <a:avLst/>
          </a:prstGeom>
          <a:noFill/>
        </p:spPr>
        <p:txBody>
          <a:bodyPr wrap="square" rtlCol="0">
            <a:spAutoFit/>
          </a:bodyPr>
          <a:lstStyle/>
          <a:p>
            <a:r>
              <a:rPr lang="en-US" sz="2400" b="1" i="0" u="none" dirty="0" smtClean="0">
                <a:ln>
                  <a:solidFill>
                    <a:schemeClr val="accent6"/>
                  </a:solidFill>
                </a:ln>
                <a:solidFill>
                  <a:schemeClr val="accent2">
                    <a:lumMod val="60000"/>
                    <a:lumOff val="40000"/>
                  </a:schemeClr>
                </a:solidFill>
                <a:latin typeface="Comic Sans MS" pitchFamily="66" charset="0"/>
                <a:cs typeface="Times New Roman" panose="02020603050405020304" pitchFamily="18" charset="0"/>
              </a:rPr>
              <a:t>SINGLE PAGE APP vs MULTI PAGE APPLICATION</a:t>
            </a:r>
            <a:endParaRPr lang="en-US" sz="2400" b="1" i="0" u="none" dirty="0">
              <a:ln>
                <a:solidFill>
                  <a:schemeClr val="accent6"/>
                </a:solidFill>
              </a:ln>
              <a:solidFill>
                <a:schemeClr val="accent2">
                  <a:lumMod val="60000"/>
                  <a:lumOff val="40000"/>
                </a:schemeClr>
              </a:solidFill>
              <a:latin typeface="Comic Sans MS" pitchFamily="66"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52" y="1667556"/>
            <a:ext cx="9326602" cy="4302170"/>
          </a:xfrm>
          <a:prstGeom prst="rect">
            <a:avLst/>
          </a:prstGeom>
          <a:ln>
            <a:noFill/>
          </a:ln>
          <a:effectLst/>
        </p:spPr>
        <p:style>
          <a:lnRef idx="0">
            <a:scrgbClr r="0" g="0" b="0"/>
          </a:lnRef>
          <a:fillRef idx="1003">
            <a:schemeClr val="lt2"/>
          </a:fillRef>
          <a:effectRef idx="0">
            <a:scrgbClr r="0" g="0" b="0"/>
          </a:effectRef>
          <a:fontRef idx="major"/>
        </p:style>
      </p:pic>
    </p:spTree>
    <p:extLst>
      <p:ext uri="{BB962C8B-B14F-4D97-AF65-F5344CB8AC3E}">
        <p14:creationId xmlns:p14="http://schemas.microsoft.com/office/powerpoint/2010/main" val="2210883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Theme2" id="{2D876288-90BE-4310-8220-42320F08B713}" vid="{E5DA225A-9B29-4883-B3AF-DFDC63F3D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3597</TotalTime>
  <Words>1837</Words>
  <Application>Microsoft Office PowerPoint</Application>
  <PresentationFormat>Custom</PresentationFormat>
  <Paragraphs>720</Paragraphs>
  <Slides>70</Slides>
  <Notes>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Theme2</vt:lpstr>
      <vt:lpstr>PowerPoint Presentation</vt:lpstr>
      <vt:lpstr> </vt:lpstr>
      <vt:lpstr>PowerPoint Presentation</vt:lpstr>
      <vt:lpstr>PowerPoint Presentation</vt:lpstr>
      <vt:lpstr>PowerPoint Presentation</vt:lpstr>
      <vt:lpstr>PowerPoint Presentation</vt:lpstr>
      <vt:lpstr>Single Page Application:</vt:lpstr>
      <vt:lpstr>PowerPoint Presentation</vt:lpstr>
      <vt:lpstr>Multi Page Application:   </vt:lpstr>
      <vt:lpstr>Single Page Application:   </vt:lpstr>
      <vt:lpstr>PowerPoint Presentation</vt:lpstr>
      <vt:lpstr>PowerPoint Presentation</vt:lpstr>
      <vt:lpstr>PowerPoint Presentation</vt:lpstr>
      <vt:lpstr>Comparison with &amp; without TS</vt:lpstr>
      <vt:lpstr>PowerPoint Presentation</vt:lpstr>
      <vt:lpstr>PowerPoint Presentation</vt:lpstr>
      <vt:lpstr>Components are a logical piece of code for Angular JS application. A component controls a patch of the page, called a view. A Component consists of the following:</vt:lpstr>
      <vt:lpstr>PowerPoint Presentation</vt:lpstr>
      <vt:lpstr>PowerPoint Presentation</vt:lpstr>
      <vt:lpstr>PowerPoint Presentation</vt:lpstr>
      <vt:lpstr>PowerPoint Presentation</vt:lpstr>
      <vt:lpstr>PowerPoint Presentation</vt:lpstr>
      <vt:lpstr>@Component  ({ selector: 'my-app',  templateUrl: 'app/app.component.html'  })</vt:lpstr>
      <vt:lpstr>Following is an example code.  export class AppComponent { @Environment(‘test’) appTitle: string = 'Welcome'; }</vt:lpstr>
      <vt:lpstr>export class AppComponent { constructor(@Environment(‘test’ private appTitle:string) { } }</vt:lpstr>
      <vt:lpstr>PowerPoint Presentation</vt:lpstr>
      <vt:lpstr>@Injectable()  export class classname {  }</vt:lpstr>
      <vt:lpstr>import {  Injectable  } from '@angular/core';  @Injectable()  export class appService {  get App(): string {  return "Hello world"; } }</vt:lpstr>
      <vt:lpstr>import {  Component } from '@angular/core';  import {  appService  } from './app.service';  @Component ({ selector: 'demo-app',  template: '&lt;div&gt;{{value}}&lt;/div&gt;',  providers: [appService] })  export class AppComponent  { value: string = "";  constructor(private _appService: appService) { }  ngOnInit(): void {  this.value = this._appService.getApp();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install Angular CLI:  Run npm install -g angular-cli@1.0.0-beta.21 to install the version (still in beta at the time of writing) that I used for the sample application. (If you want to try a different build, visit the CLI site.) Installation takes about 10 minutes to complete.  After successful installation, type ng -v at the OS command line to see your CLI version number — in my case: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ARUN</cp:lastModifiedBy>
  <cp:revision>213</cp:revision>
  <dcterms:created xsi:type="dcterms:W3CDTF">2017-11-09T07:08:58Z</dcterms:created>
  <dcterms:modified xsi:type="dcterms:W3CDTF">2017-12-14T04:58:34Z</dcterms:modified>
</cp:coreProperties>
</file>