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92" r:id="rId12"/>
    <p:sldId id="267" r:id="rId13"/>
    <p:sldId id="268" r:id="rId14"/>
    <p:sldId id="269" r:id="rId15"/>
    <p:sldId id="293" r:id="rId16"/>
    <p:sldId id="270" r:id="rId17"/>
    <p:sldId id="301" r:id="rId18"/>
    <p:sldId id="271" r:id="rId19"/>
    <p:sldId id="272" r:id="rId20"/>
    <p:sldId id="295" r:id="rId21"/>
    <p:sldId id="296" r:id="rId22"/>
    <p:sldId id="297" r:id="rId23"/>
    <p:sldId id="298" r:id="rId24"/>
    <p:sldId id="299" r:id="rId25"/>
    <p:sldId id="300" r:id="rId26"/>
    <p:sldId id="303" r:id="rId27"/>
    <p:sldId id="304" r:id="rId28"/>
    <p:sldId id="305" r:id="rId29"/>
    <p:sldId id="291" r:id="rId30"/>
    <p:sldId id="290" r:id="rId31"/>
  </p:sldIdLst>
  <p:sldSz cx="12192000" cy="6858000"/>
  <p:notesSz cx="6858000" cy="9144000"/>
  <p:defaultTextStyle>
    <a:defPPr>
      <a:defRPr lang="en-US"/>
    </a:defPPr>
    <a:lvl1pPr algn="r" rtl="0" fontAlgn="base">
      <a:spcBef>
        <a:spcPct val="0"/>
      </a:spcBef>
      <a:spcAft>
        <a:spcPct val="0"/>
      </a:spcAft>
      <a:defRPr i="1" u="sng" kern="1200">
        <a:solidFill>
          <a:schemeClr val="tx1"/>
        </a:solidFill>
        <a:latin typeface="Arial" panose="020B0604020202020204" pitchFamily="34" charset="0"/>
        <a:ea typeface="+mn-ea"/>
        <a:cs typeface="+mn-cs"/>
      </a:defRPr>
    </a:lvl1pPr>
    <a:lvl2pPr marL="457200" algn="r" rtl="0" fontAlgn="base">
      <a:spcBef>
        <a:spcPct val="0"/>
      </a:spcBef>
      <a:spcAft>
        <a:spcPct val="0"/>
      </a:spcAft>
      <a:defRPr i="1" u="sng" kern="1200">
        <a:solidFill>
          <a:schemeClr val="tx1"/>
        </a:solidFill>
        <a:latin typeface="Arial" panose="020B0604020202020204" pitchFamily="34" charset="0"/>
        <a:ea typeface="+mn-ea"/>
        <a:cs typeface="+mn-cs"/>
      </a:defRPr>
    </a:lvl2pPr>
    <a:lvl3pPr marL="914400" algn="r" rtl="0" fontAlgn="base">
      <a:spcBef>
        <a:spcPct val="0"/>
      </a:spcBef>
      <a:spcAft>
        <a:spcPct val="0"/>
      </a:spcAft>
      <a:defRPr i="1" u="sng" kern="1200">
        <a:solidFill>
          <a:schemeClr val="tx1"/>
        </a:solidFill>
        <a:latin typeface="Arial" panose="020B0604020202020204" pitchFamily="34" charset="0"/>
        <a:ea typeface="+mn-ea"/>
        <a:cs typeface="+mn-cs"/>
      </a:defRPr>
    </a:lvl3pPr>
    <a:lvl4pPr marL="1371600" algn="r" rtl="0" fontAlgn="base">
      <a:spcBef>
        <a:spcPct val="0"/>
      </a:spcBef>
      <a:spcAft>
        <a:spcPct val="0"/>
      </a:spcAft>
      <a:defRPr i="1" u="sng" kern="1200">
        <a:solidFill>
          <a:schemeClr val="tx1"/>
        </a:solidFill>
        <a:latin typeface="Arial" panose="020B0604020202020204" pitchFamily="34" charset="0"/>
        <a:ea typeface="+mn-ea"/>
        <a:cs typeface="+mn-cs"/>
      </a:defRPr>
    </a:lvl4pPr>
    <a:lvl5pPr marL="1828800" algn="r" rtl="0" fontAlgn="base">
      <a:spcBef>
        <a:spcPct val="0"/>
      </a:spcBef>
      <a:spcAft>
        <a:spcPct val="0"/>
      </a:spcAft>
      <a:defRPr i="1" u="sng" kern="1200">
        <a:solidFill>
          <a:schemeClr val="tx1"/>
        </a:solidFill>
        <a:latin typeface="Arial" panose="020B0604020202020204" pitchFamily="34" charset="0"/>
        <a:ea typeface="+mn-ea"/>
        <a:cs typeface="+mn-cs"/>
      </a:defRPr>
    </a:lvl5pPr>
    <a:lvl6pPr marL="2286000" algn="l" defTabSz="914400" rtl="0" eaLnBrk="1" latinLnBrk="0" hangingPunct="1">
      <a:defRPr i="1" u="sng" kern="1200">
        <a:solidFill>
          <a:schemeClr val="tx1"/>
        </a:solidFill>
        <a:latin typeface="Arial" panose="020B0604020202020204" pitchFamily="34" charset="0"/>
        <a:ea typeface="+mn-ea"/>
        <a:cs typeface="+mn-cs"/>
      </a:defRPr>
    </a:lvl6pPr>
    <a:lvl7pPr marL="2743200" algn="l" defTabSz="914400" rtl="0" eaLnBrk="1" latinLnBrk="0" hangingPunct="1">
      <a:defRPr i="1" u="sng" kern="1200">
        <a:solidFill>
          <a:schemeClr val="tx1"/>
        </a:solidFill>
        <a:latin typeface="Arial" panose="020B0604020202020204" pitchFamily="34" charset="0"/>
        <a:ea typeface="+mn-ea"/>
        <a:cs typeface="+mn-cs"/>
      </a:defRPr>
    </a:lvl7pPr>
    <a:lvl8pPr marL="3200400" algn="l" defTabSz="914400" rtl="0" eaLnBrk="1" latinLnBrk="0" hangingPunct="1">
      <a:defRPr i="1" u="sng" kern="1200">
        <a:solidFill>
          <a:schemeClr val="tx1"/>
        </a:solidFill>
        <a:latin typeface="Arial" panose="020B0604020202020204" pitchFamily="34" charset="0"/>
        <a:ea typeface="+mn-ea"/>
        <a:cs typeface="+mn-cs"/>
      </a:defRPr>
    </a:lvl8pPr>
    <a:lvl9pPr marL="3657600" algn="l" defTabSz="914400" rtl="0" eaLnBrk="1" latinLnBrk="0" hangingPunct="1">
      <a:defRPr i="1" u="sng"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7A05"/>
    <a:srgbClr val="EEA116"/>
    <a:srgbClr val="11C923"/>
    <a:srgbClr val="020202"/>
    <a:srgbClr val="10BC62"/>
    <a:srgbClr val="CC3300"/>
    <a:srgbClr val="AF7221"/>
    <a:srgbClr val="F8F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6346" autoAdjust="0"/>
  </p:normalViewPr>
  <p:slideViewPr>
    <p:cSldViewPr snapToGrid="0">
      <p:cViewPr>
        <p:scale>
          <a:sx n="81" d="100"/>
          <a:sy n="81" d="100"/>
        </p:scale>
        <p:origin x="-300"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20658-6F16-4BF8-BF7C-F72C433390E0}" type="datetimeFigureOut">
              <a:rPr lang="en-US" smtClean="0"/>
              <a:t>12/14/2017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3FC7E-6357-41FD-B20B-DCA1BBD35327}" type="slidenum">
              <a:rPr lang="en-US" smtClean="0"/>
              <a:t>‹#›</a:t>
            </a:fld>
            <a:endParaRPr lang="en-US"/>
          </a:p>
        </p:txBody>
      </p:sp>
    </p:spTree>
    <p:extLst>
      <p:ext uri="{BB962C8B-B14F-4D97-AF65-F5344CB8AC3E}">
        <p14:creationId xmlns:p14="http://schemas.microsoft.com/office/powerpoint/2010/main" val="1011700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i="1" u="sng">
                <a:solidFill>
                  <a:schemeClr val="tx1"/>
                </a:solidFill>
                <a:latin typeface="Arial" panose="020B0604020202020204" pitchFamily="34" charset="0"/>
              </a:defRPr>
            </a:lvl1pPr>
            <a:lvl2pPr marL="742950" indent="-285750" eaLnBrk="0" hangingPunct="0">
              <a:defRPr i="1" u="sng">
                <a:solidFill>
                  <a:schemeClr val="tx1"/>
                </a:solidFill>
                <a:latin typeface="Arial" panose="020B0604020202020204" pitchFamily="34" charset="0"/>
              </a:defRPr>
            </a:lvl2pPr>
            <a:lvl3pPr marL="1143000" indent="-228600" eaLnBrk="0" hangingPunct="0">
              <a:defRPr i="1" u="sng">
                <a:solidFill>
                  <a:schemeClr val="tx1"/>
                </a:solidFill>
                <a:latin typeface="Arial" panose="020B0604020202020204" pitchFamily="34" charset="0"/>
              </a:defRPr>
            </a:lvl3pPr>
            <a:lvl4pPr marL="1600200" indent="-228600" eaLnBrk="0" hangingPunct="0">
              <a:defRPr i="1" u="sng">
                <a:solidFill>
                  <a:schemeClr val="tx1"/>
                </a:solidFill>
                <a:latin typeface="Arial" panose="020B0604020202020204" pitchFamily="34" charset="0"/>
              </a:defRPr>
            </a:lvl4pPr>
            <a:lvl5pPr marL="2057400" indent="-228600" eaLnBrk="0" hangingPunct="0">
              <a:defRPr i="1" u="sng">
                <a:solidFill>
                  <a:schemeClr val="tx1"/>
                </a:solidFill>
                <a:latin typeface="Arial" panose="020B0604020202020204" pitchFamily="34" charset="0"/>
              </a:defRPr>
            </a:lvl5pPr>
            <a:lvl6pPr marL="2514600" indent="-228600" algn="r" eaLnBrk="0" fontAlgn="base" hangingPunct="0">
              <a:spcBef>
                <a:spcPct val="0"/>
              </a:spcBef>
              <a:spcAft>
                <a:spcPct val="0"/>
              </a:spcAft>
              <a:defRPr i="1" u="sng">
                <a:solidFill>
                  <a:schemeClr val="tx1"/>
                </a:solidFill>
                <a:latin typeface="Arial" panose="020B0604020202020204" pitchFamily="34" charset="0"/>
              </a:defRPr>
            </a:lvl6pPr>
            <a:lvl7pPr marL="2971800" indent="-228600" algn="r" eaLnBrk="0" fontAlgn="base" hangingPunct="0">
              <a:spcBef>
                <a:spcPct val="0"/>
              </a:spcBef>
              <a:spcAft>
                <a:spcPct val="0"/>
              </a:spcAft>
              <a:defRPr i="1" u="sng">
                <a:solidFill>
                  <a:schemeClr val="tx1"/>
                </a:solidFill>
                <a:latin typeface="Arial" panose="020B0604020202020204" pitchFamily="34" charset="0"/>
              </a:defRPr>
            </a:lvl7pPr>
            <a:lvl8pPr marL="3429000" indent="-228600" algn="r" eaLnBrk="0" fontAlgn="base" hangingPunct="0">
              <a:spcBef>
                <a:spcPct val="0"/>
              </a:spcBef>
              <a:spcAft>
                <a:spcPct val="0"/>
              </a:spcAft>
              <a:defRPr i="1" u="sng">
                <a:solidFill>
                  <a:schemeClr val="tx1"/>
                </a:solidFill>
                <a:latin typeface="Arial" panose="020B0604020202020204" pitchFamily="34" charset="0"/>
              </a:defRPr>
            </a:lvl8pPr>
            <a:lvl9pPr marL="3886200" indent="-228600" algn="r" eaLnBrk="0" fontAlgn="base" hangingPunct="0">
              <a:spcBef>
                <a:spcPct val="0"/>
              </a:spcBef>
              <a:spcAft>
                <a:spcPct val="0"/>
              </a:spcAft>
              <a:defRPr i="1" u="sng">
                <a:solidFill>
                  <a:schemeClr val="tx1"/>
                </a:solidFill>
                <a:latin typeface="Arial" panose="020B0604020202020204" pitchFamily="34" charset="0"/>
              </a:defRPr>
            </a:lvl9pPr>
          </a:lstStyle>
          <a:p>
            <a:pPr eaLnBrk="1" hangingPunct="1"/>
            <a:fld id="{29A87125-DED9-43E2-8A87-B83A8DE4441B}" type="slidenum">
              <a:rPr lang="en-US" altLang="en-US" sz="1200" i="0" u="none"/>
              <a:pPr eaLnBrk="1" hangingPunct="1"/>
              <a:t>1</a:t>
            </a:fld>
            <a:endParaRPr lang="en-US" altLang="en-US" sz="1200" i="0" u="none"/>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25550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44E50C07-549C-45D6-B05A-36AC70534E5E}" type="datetime1">
              <a:rPr lang="en-US" smtClean="0"/>
              <a:t>12/14/2017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a:p>
        </p:txBody>
      </p:sp>
    </p:spTree>
    <p:extLst>
      <p:ext uri="{BB962C8B-B14F-4D97-AF65-F5344CB8AC3E}">
        <p14:creationId xmlns:p14="http://schemas.microsoft.com/office/powerpoint/2010/main" val="719246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069E8298-AC0C-4AC7-AA0D-DD7C90574AE1}" type="datetime1">
              <a:rPr lang="en-US" smtClean="0"/>
              <a:t>12/14/2017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a:p>
        </p:txBody>
      </p:sp>
    </p:spTree>
    <p:extLst>
      <p:ext uri="{BB962C8B-B14F-4D97-AF65-F5344CB8AC3E}">
        <p14:creationId xmlns:p14="http://schemas.microsoft.com/office/powerpoint/2010/main" val="167345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026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0260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8DD0EF93-A7D6-49C8-B4AE-DB60FE32743A}" type="datetime1">
              <a:rPr lang="en-US" smtClean="0"/>
              <a:t>12/14/2017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a:p>
        </p:txBody>
      </p:sp>
    </p:spTree>
    <p:extLst>
      <p:ext uri="{BB962C8B-B14F-4D97-AF65-F5344CB8AC3E}">
        <p14:creationId xmlns:p14="http://schemas.microsoft.com/office/powerpoint/2010/main" val="184656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615BF1B9-C5F5-40DD-82CD-32AF7E861268}" type="datetime1">
              <a:rPr lang="en-US" smtClean="0"/>
              <a:t>12/14/2017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a:p>
        </p:txBody>
      </p:sp>
    </p:spTree>
    <p:extLst>
      <p:ext uri="{BB962C8B-B14F-4D97-AF65-F5344CB8AC3E}">
        <p14:creationId xmlns:p14="http://schemas.microsoft.com/office/powerpoint/2010/main" val="3816755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4"/>
          <p:cNvSpPr>
            <a:spLocks noGrp="1" noChangeArrowheads="1"/>
          </p:cNvSpPr>
          <p:nvPr>
            <p:ph type="dt" sz="half" idx="10"/>
          </p:nvPr>
        </p:nvSpPr>
        <p:spPr>
          <a:ln/>
        </p:spPr>
        <p:txBody>
          <a:bodyPr/>
          <a:lstStyle>
            <a:lvl1pPr>
              <a:defRPr/>
            </a:lvl1pPr>
          </a:lstStyle>
          <a:p>
            <a:fld id="{87E08CD0-17F3-42BE-9C65-28CF0E2AC194}" type="datetime1">
              <a:rPr lang="en-US" smtClean="0"/>
              <a:t>12/14/2017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a:p>
        </p:txBody>
      </p:sp>
    </p:spTree>
    <p:extLst>
      <p:ext uri="{BB962C8B-B14F-4D97-AF65-F5344CB8AC3E}">
        <p14:creationId xmlns:p14="http://schemas.microsoft.com/office/powerpoint/2010/main" val="247811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9C4FF00F-8DCB-469D-9E79-2564000A7B82}" type="datetime1">
              <a:rPr lang="en-US" smtClean="0"/>
              <a:t>12/14/2017</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a:p>
        </p:txBody>
      </p:sp>
    </p:spTree>
    <p:extLst>
      <p:ext uri="{BB962C8B-B14F-4D97-AF65-F5344CB8AC3E}">
        <p14:creationId xmlns:p14="http://schemas.microsoft.com/office/powerpoint/2010/main" val="396355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CB90148E-35F3-4E5E-BA68-BD5263136C36}" type="datetime1">
              <a:rPr lang="en-US" smtClean="0"/>
              <a:t>12/14/2017</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a:p>
        </p:txBody>
      </p:sp>
    </p:spTree>
    <p:extLst>
      <p:ext uri="{BB962C8B-B14F-4D97-AF65-F5344CB8AC3E}">
        <p14:creationId xmlns:p14="http://schemas.microsoft.com/office/powerpoint/2010/main" val="382588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9B77353A-6D46-443D-9BF9-59236A20E330}" type="datetime1">
              <a:rPr lang="en-US" smtClean="0"/>
              <a:t>12/14/2017</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a:p>
        </p:txBody>
      </p:sp>
    </p:spTree>
    <p:extLst>
      <p:ext uri="{BB962C8B-B14F-4D97-AF65-F5344CB8AC3E}">
        <p14:creationId xmlns:p14="http://schemas.microsoft.com/office/powerpoint/2010/main" val="357357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8551007-7E8E-4BF0-B00B-381C12F60887}" type="datetime1">
              <a:rPr lang="en-US" smtClean="0"/>
              <a:t>12/14/2017</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a:p>
        </p:txBody>
      </p:sp>
    </p:spTree>
    <p:extLst>
      <p:ext uri="{BB962C8B-B14F-4D97-AF65-F5344CB8AC3E}">
        <p14:creationId xmlns:p14="http://schemas.microsoft.com/office/powerpoint/2010/main" val="333115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fld id="{1B1C80D0-1E00-42E8-BA30-7DAB74022F72}" type="datetime1">
              <a:rPr lang="en-US" smtClean="0"/>
              <a:t>12/14/2017</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a:p>
        </p:txBody>
      </p:sp>
    </p:spTree>
    <p:extLst>
      <p:ext uri="{BB962C8B-B14F-4D97-AF65-F5344CB8AC3E}">
        <p14:creationId xmlns:p14="http://schemas.microsoft.com/office/powerpoint/2010/main" val="2711636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fld id="{19CE2F76-C5BB-4133-8D5A-793BAECC6177}" type="datetime1">
              <a:rPr lang="en-US" smtClean="0"/>
              <a:t>12/14/2017</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a:p>
        </p:txBody>
      </p:sp>
    </p:spTree>
    <p:extLst>
      <p:ext uri="{BB962C8B-B14F-4D97-AF65-F5344CB8AC3E}">
        <p14:creationId xmlns:p14="http://schemas.microsoft.com/office/powerpoint/2010/main" val="69157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8" descr="bluebackgorund"/>
          <p:cNvPicPr>
            <a:picLocks noChangeAspect="1" noChangeArrowheads="1"/>
          </p:cNvPicPr>
          <p:nvPr/>
        </p:nvPicPr>
        <p:blipFill>
          <a:blip r:embed="rId13">
            <a:extLst>
              <a:ext uri="{28A0092B-C50C-407E-A947-70E740481C1C}">
                <a14:useLocalDpi xmlns:a14="http://schemas.microsoft.com/office/drawing/2010/main" val="0"/>
              </a:ext>
            </a:extLst>
          </a:blip>
          <a:srcRect l="3816" t="1057" r="4581" b="1799"/>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Introduction to Java</a:t>
            </a:r>
          </a:p>
        </p:txBody>
      </p:sp>
      <p:sp>
        <p:nvSpPr>
          <p:cNvPr id="1028" name="Rectangle 3"/>
          <p:cNvSpPr>
            <a:spLocks noGrp="1" noChangeArrowheads="1"/>
          </p:cNvSpPr>
          <p:nvPr>
            <p:ph type="body" idx="1"/>
          </p:nvPr>
        </p:nvSpPr>
        <p:spPr bwMode="auto">
          <a:xfrm>
            <a:off x="609600" y="1600201"/>
            <a:ext cx="1097280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i="0" u="none"/>
            </a:lvl1pPr>
          </a:lstStyle>
          <a:p>
            <a:fld id="{379864D9-D9FF-4164-8E72-8562E8089204}" type="datetime1">
              <a:rPr lang="en-US" smtClean="0"/>
              <a:t>12/14/2017</a:t>
            </a:fld>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i="0" u="none"/>
            </a:lvl1pPr>
          </a:lstStyle>
          <a:p>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i="0" u="none"/>
            </a:lvl1pPr>
          </a:lstStyle>
          <a:p>
            <a:fld id="{CB3966BC-8B8D-4F42-BECA-90C48EA3D957}" type="slidenum">
              <a:rPr lang="en-US" smtClean="0"/>
              <a:t>‹#›</a:t>
            </a:fld>
            <a:endParaRPr lang="en-US"/>
          </a:p>
        </p:txBody>
      </p:sp>
    </p:spTree>
    <p:extLst>
      <p:ext uri="{BB962C8B-B14F-4D97-AF65-F5344CB8AC3E}">
        <p14:creationId xmlns:p14="http://schemas.microsoft.com/office/powerpoint/2010/main" val="763087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BoldMT" charset="0"/>
        </a:defRPr>
      </a:lvl2pPr>
      <a:lvl3pPr algn="l" rtl="0" eaLnBrk="1" fontAlgn="base" hangingPunct="1">
        <a:spcBef>
          <a:spcPct val="0"/>
        </a:spcBef>
        <a:spcAft>
          <a:spcPct val="0"/>
        </a:spcAft>
        <a:defRPr sz="4400">
          <a:solidFill>
            <a:schemeClr val="tx2"/>
          </a:solidFill>
          <a:latin typeface="Arial-BoldMT" charset="0"/>
        </a:defRPr>
      </a:lvl3pPr>
      <a:lvl4pPr algn="l" rtl="0" eaLnBrk="1" fontAlgn="base" hangingPunct="1">
        <a:spcBef>
          <a:spcPct val="0"/>
        </a:spcBef>
        <a:spcAft>
          <a:spcPct val="0"/>
        </a:spcAft>
        <a:defRPr sz="4400">
          <a:solidFill>
            <a:schemeClr val="tx2"/>
          </a:solidFill>
          <a:latin typeface="Arial-BoldMT" charset="0"/>
        </a:defRPr>
      </a:lvl4pPr>
      <a:lvl5pPr algn="l" rtl="0" eaLnBrk="1" fontAlgn="base" hangingPunct="1">
        <a:spcBef>
          <a:spcPct val="0"/>
        </a:spcBef>
        <a:spcAft>
          <a:spcPct val="0"/>
        </a:spcAft>
        <a:defRPr sz="4400">
          <a:solidFill>
            <a:schemeClr val="tx2"/>
          </a:solidFill>
          <a:latin typeface="Arial-BoldMT" charset="0"/>
        </a:defRPr>
      </a:lvl5pPr>
      <a:lvl6pPr marL="457200" algn="l" rtl="0" eaLnBrk="1" fontAlgn="base" hangingPunct="1">
        <a:spcBef>
          <a:spcPct val="0"/>
        </a:spcBef>
        <a:spcAft>
          <a:spcPct val="0"/>
        </a:spcAft>
        <a:defRPr sz="4400">
          <a:solidFill>
            <a:schemeClr val="tx2"/>
          </a:solidFill>
          <a:latin typeface="Arial-BoldMT" charset="0"/>
        </a:defRPr>
      </a:lvl6pPr>
      <a:lvl7pPr marL="914400" algn="l" rtl="0" eaLnBrk="1" fontAlgn="base" hangingPunct="1">
        <a:spcBef>
          <a:spcPct val="0"/>
        </a:spcBef>
        <a:spcAft>
          <a:spcPct val="0"/>
        </a:spcAft>
        <a:defRPr sz="4400">
          <a:solidFill>
            <a:schemeClr val="tx2"/>
          </a:solidFill>
          <a:latin typeface="Arial-BoldMT" charset="0"/>
        </a:defRPr>
      </a:lvl7pPr>
      <a:lvl8pPr marL="1371600" algn="l" rtl="0" eaLnBrk="1" fontAlgn="base" hangingPunct="1">
        <a:spcBef>
          <a:spcPct val="0"/>
        </a:spcBef>
        <a:spcAft>
          <a:spcPct val="0"/>
        </a:spcAft>
        <a:defRPr sz="4400">
          <a:solidFill>
            <a:schemeClr val="tx2"/>
          </a:solidFill>
          <a:latin typeface="Arial-BoldMT" charset="0"/>
        </a:defRPr>
      </a:lvl8pPr>
      <a:lvl9pPr marL="1828800" algn="l" rtl="0" eaLnBrk="1" fontAlgn="base" hangingPunct="1">
        <a:spcBef>
          <a:spcPct val="0"/>
        </a:spcBef>
        <a:spcAft>
          <a:spcPct val="0"/>
        </a:spcAft>
        <a:defRPr sz="4400">
          <a:solidFill>
            <a:schemeClr val="tx2"/>
          </a:solidFill>
          <a:latin typeface="Arial-BoldMT"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txBox="1">
            <a:spLocks noGrp="1" noChangeArrowheads="1"/>
          </p:cNvSpPr>
          <p:nvPr/>
        </p:nvSpPr>
        <p:spPr bwMode="auto">
          <a:xfrm>
            <a:off x="1981200" y="6245225"/>
            <a:ext cx="2133600" cy="476250"/>
          </a:xfrm>
          <a:prstGeom prst="rect">
            <a:avLst/>
          </a:prstGeom>
          <a:noFill/>
          <a:ln>
            <a:miter lim="800000"/>
            <a:headEnd/>
            <a:tailEnd/>
          </a:ln>
        </p:spPr>
        <p:txBody>
          <a:bodyPr/>
          <a:lstStyle/>
          <a:p>
            <a:pPr algn="l">
              <a:defRPr/>
            </a:pPr>
            <a:fld id="{E106EC84-AACE-4D5E-B8E0-968D0E87C655}" type="datetime3">
              <a:rPr lang="en-US" sz="1400" i="0" u="none">
                <a:latin typeface="+mn-lt"/>
              </a:rPr>
              <a:pPr algn="l">
                <a:defRPr/>
              </a:pPr>
              <a:t>14 December 2017</a:t>
            </a:fld>
            <a:endParaRPr lang="en-US" sz="1400" i="0" u="none" dirty="0">
              <a:latin typeface="+mn-lt"/>
            </a:endParaRPr>
          </a:p>
        </p:txBody>
      </p:sp>
      <p:sp>
        <p:nvSpPr>
          <p:cNvPr id="6" name="Footer Placeholder 5"/>
          <p:cNvSpPr txBox="1">
            <a:spLocks noGrp="1" noChangeArrowheads="1"/>
          </p:cNvSpPr>
          <p:nvPr/>
        </p:nvSpPr>
        <p:spPr bwMode="auto">
          <a:xfrm>
            <a:off x="4648200" y="6245225"/>
            <a:ext cx="2895600" cy="476250"/>
          </a:xfrm>
          <a:prstGeom prst="rect">
            <a:avLst/>
          </a:prstGeom>
          <a:noFill/>
          <a:ln>
            <a:miter lim="800000"/>
            <a:headEnd/>
            <a:tailEnd/>
          </a:ln>
        </p:spPr>
        <p:txBody>
          <a:bodyPr/>
          <a:lstStyle/>
          <a:p>
            <a:pPr algn="ctr">
              <a:defRPr/>
            </a:pPr>
            <a:r>
              <a:rPr lang="en-US" sz="1400" i="0" u="none">
                <a:latin typeface="+mn-lt"/>
              </a:rPr>
              <a:t>www.snipe.co.in</a:t>
            </a:r>
          </a:p>
        </p:txBody>
      </p:sp>
      <p:sp>
        <p:nvSpPr>
          <p:cNvPr id="7" name="Slide Number Placeholder 6"/>
          <p:cNvSpPr txBox="1">
            <a:spLocks noGrp="1" noChangeArrowheads="1"/>
          </p:cNvSpPr>
          <p:nvPr/>
        </p:nvSpPr>
        <p:spPr bwMode="auto">
          <a:xfrm>
            <a:off x="8077200" y="6245225"/>
            <a:ext cx="2133600" cy="476250"/>
          </a:xfrm>
          <a:prstGeom prst="rect">
            <a:avLst/>
          </a:prstGeom>
          <a:noFill/>
          <a:ln>
            <a:miter lim="800000"/>
            <a:headEnd/>
            <a:tailEnd/>
          </a:ln>
        </p:spPr>
        <p:txBody>
          <a:bodyPr/>
          <a:lstStyle>
            <a:lvl1pPr eaLnBrk="0" hangingPunct="0">
              <a:defRPr i="1" u="sng">
                <a:solidFill>
                  <a:schemeClr val="tx1"/>
                </a:solidFill>
                <a:latin typeface="Arial" panose="020B0604020202020204" pitchFamily="34" charset="0"/>
              </a:defRPr>
            </a:lvl1pPr>
            <a:lvl2pPr marL="742950" indent="-285750" eaLnBrk="0" hangingPunct="0">
              <a:defRPr i="1" u="sng">
                <a:solidFill>
                  <a:schemeClr val="tx1"/>
                </a:solidFill>
                <a:latin typeface="Arial" panose="020B0604020202020204" pitchFamily="34" charset="0"/>
              </a:defRPr>
            </a:lvl2pPr>
            <a:lvl3pPr marL="1143000" indent="-228600" eaLnBrk="0" hangingPunct="0">
              <a:defRPr i="1" u="sng">
                <a:solidFill>
                  <a:schemeClr val="tx1"/>
                </a:solidFill>
                <a:latin typeface="Arial" panose="020B0604020202020204" pitchFamily="34" charset="0"/>
              </a:defRPr>
            </a:lvl3pPr>
            <a:lvl4pPr marL="1600200" indent="-228600" eaLnBrk="0" hangingPunct="0">
              <a:defRPr i="1" u="sng">
                <a:solidFill>
                  <a:schemeClr val="tx1"/>
                </a:solidFill>
                <a:latin typeface="Arial" panose="020B0604020202020204" pitchFamily="34" charset="0"/>
              </a:defRPr>
            </a:lvl4pPr>
            <a:lvl5pPr marL="2057400" indent="-228600" eaLnBrk="0" hangingPunct="0">
              <a:defRPr i="1" u="sng">
                <a:solidFill>
                  <a:schemeClr val="tx1"/>
                </a:solidFill>
                <a:latin typeface="Arial" panose="020B0604020202020204" pitchFamily="34" charset="0"/>
              </a:defRPr>
            </a:lvl5pPr>
            <a:lvl6pPr marL="2514600" indent="-228600" algn="r" eaLnBrk="0" fontAlgn="base" hangingPunct="0">
              <a:spcBef>
                <a:spcPct val="0"/>
              </a:spcBef>
              <a:spcAft>
                <a:spcPct val="0"/>
              </a:spcAft>
              <a:defRPr i="1" u="sng">
                <a:solidFill>
                  <a:schemeClr val="tx1"/>
                </a:solidFill>
                <a:latin typeface="Arial" panose="020B0604020202020204" pitchFamily="34" charset="0"/>
              </a:defRPr>
            </a:lvl6pPr>
            <a:lvl7pPr marL="2971800" indent="-228600" algn="r" eaLnBrk="0" fontAlgn="base" hangingPunct="0">
              <a:spcBef>
                <a:spcPct val="0"/>
              </a:spcBef>
              <a:spcAft>
                <a:spcPct val="0"/>
              </a:spcAft>
              <a:defRPr i="1" u="sng">
                <a:solidFill>
                  <a:schemeClr val="tx1"/>
                </a:solidFill>
                <a:latin typeface="Arial" panose="020B0604020202020204" pitchFamily="34" charset="0"/>
              </a:defRPr>
            </a:lvl7pPr>
            <a:lvl8pPr marL="3429000" indent="-228600" algn="r" eaLnBrk="0" fontAlgn="base" hangingPunct="0">
              <a:spcBef>
                <a:spcPct val="0"/>
              </a:spcBef>
              <a:spcAft>
                <a:spcPct val="0"/>
              </a:spcAft>
              <a:defRPr i="1" u="sng">
                <a:solidFill>
                  <a:schemeClr val="tx1"/>
                </a:solidFill>
                <a:latin typeface="Arial" panose="020B0604020202020204" pitchFamily="34" charset="0"/>
              </a:defRPr>
            </a:lvl8pPr>
            <a:lvl9pPr marL="3886200" indent="-228600" algn="r" eaLnBrk="0" fontAlgn="base" hangingPunct="0">
              <a:spcBef>
                <a:spcPct val="0"/>
              </a:spcBef>
              <a:spcAft>
                <a:spcPct val="0"/>
              </a:spcAft>
              <a:defRPr i="1" u="sng">
                <a:solidFill>
                  <a:schemeClr val="tx1"/>
                </a:solidFill>
                <a:latin typeface="Arial" panose="020B0604020202020204" pitchFamily="34" charset="0"/>
              </a:defRPr>
            </a:lvl9pPr>
          </a:lstStyle>
          <a:p>
            <a:pPr eaLnBrk="1" hangingPunct="1"/>
            <a:fld id="{AEB31F55-C05D-4D82-ABB4-5579FD8A114C}" type="slidenum">
              <a:rPr lang="en-US" altLang="en-US" sz="1400" i="0" u="none"/>
              <a:pPr eaLnBrk="1" hangingPunct="1"/>
              <a:t>1</a:t>
            </a:fld>
            <a:endParaRPr lang="en-US" altLang="en-US" sz="1400" i="0" u="none"/>
          </a:p>
        </p:txBody>
      </p:sp>
      <p:pic>
        <p:nvPicPr>
          <p:cNvPr id="2053" name="Picture 3" descr="Ppt_Bg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189" y="0"/>
            <a:ext cx="1223118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63"/>
          <p:cNvSpPr txBox="1">
            <a:spLocks noChangeArrowheads="1"/>
          </p:cNvSpPr>
          <p:nvPr/>
        </p:nvSpPr>
        <p:spPr bwMode="auto">
          <a:xfrm>
            <a:off x="6265365" y="5882231"/>
            <a:ext cx="53562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u="sng">
                <a:solidFill>
                  <a:schemeClr val="tx1"/>
                </a:solidFill>
                <a:latin typeface="Arial" panose="020B0604020202020204" pitchFamily="34" charset="0"/>
              </a:defRPr>
            </a:lvl1pPr>
            <a:lvl2pPr marL="742950" indent="-285750" eaLnBrk="0" hangingPunct="0">
              <a:defRPr i="1" u="sng">
                <a:solidFill>
                  <a:schemeClr val="tx1"/>
                </a:solidFill>
                <a:latin typeface="Arial" panose="020B0604020202020204" pitchFamily="34" charset="0"/>
              </a:defRPr>
            </a:lvl2pPr>
            <a:lvl3pPr marL="1143000" indent="-228600" eaLnBrk="0" hangingPunct="0">
              <a:defRPr i="1" u="sng">
                <a:solidFill>
                  <a:schemeClr val="tx1"/>
                </a:solidFill>
                <a:latin typeface="Arial" panose="020B0604020202020204" pitchFamily="34" charset="0"/>
              </a:defRPr>
            </a:lvl3pPr>
            <a:lvl4pPr marL="1600200" indent="-228600" eaLnBrk="0" hangingPunct="0">
              <a:defRPr i="1" u="sng">
                <a:solidFill>
                  <a:schemeClr val="tx1"/>
                </a:solidFill>
                <a:latin typeface="Arial" panose="020B0604020202020204" pitchFamily="34" charset="0"/>
              </a:defRPr>
            </a:lvl4pPr>
            <a:lvl5pPr marL="2057400" indent="-228600" eaLnBrk="0" hangingPunct="0">
              <a:defRPr i="1" u="sng">
                <a:solidFill>
                  <a:schemeClr val="tx1"/>
                </a:solidFill>
                <a:latin typeface="Arial" panose="020B0604020202020204" pitchFamily="34" charset="0"/>
              </a:defRPr>
            </a:lvl5pPr>
            <a:lvl6pPr marL="2514600" indent="-228600" algn="r" eaLnBrk="0" fontAlgn="base" hangingPunct="0">
              <a:spcBef>
                <a:spcPct val="0"/>
              </a:spcBef>
              <a:spcAft>
                <a:spcPct val="0"/>
              </a:spcAft>
              <a:defRPr i="1" u="sng">
                <a:solidFill>
                  <a:schemeClr val="tx1"/>
                </a:solidFill>
                <a:latin typeface="Arial" panose="020B0604020202020204" pitchFamily="34" charset="0"/>
              </a:defRPr>
            </a:lvl6pPr>
            <a:lvl7pPr marL="2971800" indent="-228600" algn="r" eaLnBrk="0" fontAlgn="base" hangingPunct="0">
              <a:spcBef>
                <a:spcPct val="0"/>
              </a:spcBef>
              <a:spcAft>
                <a:spcPct val="0"/>
              </a:spcAft>
              <a:defRPr i="1" u="sng">
                <a:solidFill>
                  <a:schemeClr val="tx1"/>
                </a:solidFill>
                <a:latin typeface="Arial" panose="020B0604020202020204" pitchFamily="34" charset="0"/>
              </a:defRPr>
            </a:lvl7pPr>
            <a:lvl8pPr marL="3429000" indent="-228600" algn="r" eaLnBrk="0" fontAlgn="base" hangingPunct="0">
              <a:spcBef>
                <a:spcPct val="0"/>
              </a:spcBef>
              <a:spcAft>
                <a:spcPct val="0"/>
              </a:spcAft>
              <a:defRPr i="1" u="sng">
                <a:solidFill>
                  <a:schemeClr val="tx1"/>
                </a:solidFill>
                <a:latin typeface="Arial" panose="020B0604020202020204" pitchFamily="34" charset="0"/>
              </a:defRPr>
            </a:lvl8pPr>
            <a:lvl9pPr marL="3886200" indent="-228600" algn="r" eaLnBrk="0" fontAlgn="base" hangingPunct="0">
              <a:spcBef>
                <a:spcPct val="0"/>
              </a:spcBef>
              <a:spcAft>
                <a:spcPct val="0"/>
              </a:spcAft>
              <a:defRPr i="1" u="sng">
                <a:solidFill>
                  <a:schemeClr val="tx1"/>
                </a:solidFill>
                <a:latin typeface="Arial" panose="020B0604020202020204" pitchFamily="34" charset="0"/>
              </a:defRPr>
            </a:lvl9pPr>
          </a:lstStyle>
          <a:p>
            <a:pPr eaLnBrk="1" hangingPunct="1"/>
            <a:r>
              <a:rPr lang="en-US" altLang="en-US" sz="2000" b="1" i="0" u="none" dirty="0" smtClean="0">
                <a:solidFill>
                  <a:schemeClr val="bg2"/>
                </a:solidFill>
                <a:latin typeface="Comic Sans MS" pitchFamily="66" charset="0"/>
              </a:rPr>
              <a:t>SNIPE TEAM</a:t>
            </a:r>
            <a:endParaRPr lang="en-US" altLang="en-US" sz="2000" b="1" i="0" u="none" dirty="0">
              <a:solidFill>
                <a:schemeClr val="bg2"/>
              </a:solidFill>
              <a:latin typeface="Comic Sans MS" pitchFamily="66" charset="0"/>
            </a:endParaRPr>
          </a:p>
        </p:txBody>
      </p:sp>
      <p:sp>
        <p:nvSpPr>
          <p:cNvPr id="2" name="Date Placeholder 1"/>
          <p:cNvSpPr>
            <a:spLocks noGrp="1"/>
          </p:cNvSpPr>
          <p:nvPr>
            <p:ph type="dt" sz="half" idx="10"/>
          </p:nvPr>
        </p:nvSpPr>
        <p:spPr/>
        <p:txBody>
          <a:bodyPr/>
          <a:lstStyle/>
          <a:p>
            <a:fld id="{A5432E02-F2F8-451C-A4FA-4395E4B99F2C}" type="datetime1">
              <a:rPr lang="en-US" smtClean="0"/>
              <a:t>12/14/2017</a:t>
            </a:fld>
            <a:endParaRPr lang="en-US"/>
          </a:p>
        </p:txBody>
      </p:sp>
    </p:spTree>
    <p:extLst>
      <p:ext uri="{BB962C8B-B14F-4D97-AF65-F5344CB8AC3E}">
        <p14:creationId xmlns:p14="http://schemas.microsoft.com/office/powerpoint/2010/main" val="155546469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040" y="897034"/>
            <a:ext cx="11818960" cy="3076304"/>
          </a:xfrm>
        </p:spPr>
        <p:txBody>
          <a:bodyPr/>
          <a:lstStyle/>
          <a:p>
            <a:pPr marL="0" indent="0">
              <a:buNone/>
            </a:pPr>
            <a:r>
              <a:rPr lang="en-IN" sz="2400" b="1" dirty="0" smtClean="0">
                <a:solidFill>
                  <a:schemeClr val="tx1">
                    <a:lumMod val="60000"/>
                    <a:lumOff val="40000"/>
                  </a:schemeClr>
                </a:solidFill>
                <a:latin typeface="Comic Sans MS" pitchFamily="66" charset="0"/>
              </a:rPr>
              <a:t>TypeScript </a:t>
            </a:r>
            <a:r>
              <a:rPr lang="en-IN" sz="2400" b="1" dirty="0">
                <a:solidFill>
                  <a:schemeClr val="tx1">
                    <a:lumMod val="60000"/>
                    <a:lumOff val="40000"/>
                  </a:schemeClr>
                </a:solidFill>
                <a:latin typeface="Comic Sans MS" pitchFamily="66" charset="0"/>
              </a:rPr>
              <a:t>has the following three </a:t>
            </a:r>
            <a:r>
              <a:rPr lang="en-IN" sz="2400" b="1" dirty="0" smtClean="0">
                <a:solidFill>
                  <a:schemeClr val="tx1">
                    <a:lumMod val="60000"/>
                    <a:lumOff val="40000"/>
                  </a:schemeClr>
                </a:solidFill>
                <a:latin typeface="Comic Sans MS" pitchFamily="66" charset="0"/>
              </a:rPr>
              <a:t>components:</a:t>
            </a:r>
            <a:endParaRPr lang="en-IN" sz="2400" b="1" dirty="0">
              <a:solidFill>
                <a:schemeClr val="tx1">
                  <a:lumMod val="60000"/>
                  <a:lumOff val="40000"/>
                </a:schemeClr>
              </a:solidFill>
              <a:latin typeface="Comic Sans MS" pitchFamily="66" charset="0"/>
            </a:endParaRPr>
          </a:p>
          <a:p>
            <a:pPr algn="just">
              <a:lnSpc>
                <a:spcPct val="150000"/>
              </a:lnSpc>
              <a:buFont typeface="Wingdings" pitchFamily="2" charset="2"/>
              <a:buChar char="Ø"/>
            </a:pPr>
            <a:r>
              <a:rPr lang="en-IN" sz="2400" b="1" dirty="0">
                <a:solidFill>
                  <a:schemeClr val="tx1">
                    <a:lumMod val="60000"/>
                    <a:lumOff val="40000"/>
                  </a:schemeClr>
                </a:solidFill>
                <a:latin typeface="Comic Sans MS" pitchFamily="66" charset="0"/>
              </a:rPr>
              <a:t>Language</a:t>
            </a:r>
            <a:r>
              <a:rPr lang="en-IN" sz="2400" dirty="0">
                <a:solidFill>
                  <a:schemeClr val="tx1">
                    <a:lumMod val="60000"/>
                    <a:lumOff val="40000"/>
                  </a:schemeClr>
                </a:solidFill>
                <a:latin typeface="Comic Sans MS" pitchFamily="66" charset="0"/>
              </a:rPr>
              <a:t> −</a:t>
            </a:r>
            <a:r>
              <a:rPr lang="en-IN" sz="2400" dirty="0">
                <a:solidFill>
                  <a:schemeClr val="bg1"/>
                </a:solidFill>
                <a:latin typeface="Comic Sans MS" pitchFamily="66" charset="0"/>
              </a:rPr>
              <a:t> It comprises of the syntax, keywords, and type annotations.</a:t>
            </a:r>
          </a:p>
          <a:p>
            <a:pPr algn="just">
              <a:lnSpc>
                <a:spcPct val="150000"/>
              </a:lnSpc>
              <a:buFont typeface="Wingdings" pitchFamily="2" charset="2"/>
              <a:buChar char="Ø"/>
            </a:pPr>
            <a:r>
              <a:rPr lang="en-IN" sz="2400" b="1" dirty="0" smtClean="0">
                <a:solidFill>
                  <a:schemeClr val="tx1">
                    <a:lumMod val="60000"/>
                    <a:lumOff val="40000"/>
                  </a:schemeClr>
                </a:solidFill>
                <a:latin typeface="Comic Sans MS" pitchFamily="66" charset="0"/>
              </a:rPr>
              <a:t>Compiler</a:t>
            </a:r>
            <a:r>
              <a:rPr lang="en-IN" sz="2400" dirty="0">
                <a:solidFill>
                  <a:schemeClr val="tx1">
                    <a:lumMod val="60000"/>
                    <a:lumOff val="40000"/>
                  </a:schemeClr>
                </a:solidFill>
                <a:latin typeface="Comic Sans MS" pitchFamily="66" charset="0"/>
              </a:rPr>
              <a:t> − </a:t>
            </a:r>
            <a:r>
              <a:rPr lang="en-IN" sz="2400" dirty="0">
                <a:solidFill>
                  <a:schemeClr val="bg1"/>
                </a:solidFill>
                <a:latin typeface="Comic Sans MS" pitchFamily="66" charset="0"/>
              </a:rPr>
              <a:t>The TypeScript compiler (tsc) converts the instructions written in TypeScript to its JavaScript equivalent.</a:t>
            </a:r>
          </a:p>
          <a:p>
            <a:pPr algn="just">
              <a:lnSpc>
                <a:spcPct val="150000"/>
              </a:lnSpc>
              <a:buFont typeface="Wingdings" pitchFamily="2" charset="2"/>
              <a:buChar char="Ø"/>
            </a:pPr>
            <a:r>
              <a:rPr lang="en-IN" sz="2400" b="1" dirty="0" smtClean="0">
                <a:solidFill>
                  <a:schemeClr val="tx1">
                    <a:lumMod val="60000"/>
                    <a:lumOff val="40000"/>
                  </a:schemeClr>
                </a:solidFill>
                <a:latin typeface="Comic Sans MS" pitchFamily="66" charset="0"/>
              </a:rPr>
              <a:t>Language </a:t>
            </a:r>
            <a:r>
              <a:rPr lang="en-IN" sz="2400" b="1" dirty="0">
                <a:solidFill>
                  <a:schemeClr val="tx1">
                    <a:lumMod val="60000"/>
                    <a:lumOff val="40000"/>
                  </a:schemeClr>
                </a:solidFill>
                <a:latin typeface="Comic Sans MS" pitchFamily="66" charset="0"/>
              </a:rPr>
              <a:t>Service</a:t>
            </a:r>
            <a:r>
              <a:rPr lang="en-IN" sz="2400" dirty="0">
                <a:solidFill>
                  <a:schemeClr val="tx1">
                    <a:lumMod val="60000"/>
                    <a:lumOff val="40000"/>
                  </a:schemeClr>
                </a:solidFill>
                <a:latin typeface="Comic Sans MS" pitchFamily="66" charset="0"/>
              </a:rPr>
              <a:t> −</a:t>
            </a:r>
            <a:r>
              <a:rPr lang="en-IN" sz="2400" dirty="0">
                <a:solidFill>
                  <a:schemeClr val="bg1"/>
                </a:solidFill>
                <a:latin typeface="Comic Sans MS" pitchFamily="66" charset="0"/>
              </a:rPr>
              <a:t> The "Language Service" exposes an additional layer around the core compiler pipeline that are editor-like applications. The language service supports the common set of a typical editor operations like statement completions, signature help, code formatting and outlining, colorization, etc.</a:t>
            </a:r>
          </a:p>
        </p:txBody>
      </p:sp>
      <p:sp>
        <p:nvSpPr>
          <p:cNvPr id="6" name="Date Placeholder 5"/>
          <p:cNvSpPr>
            <a:spLocks noGrp="1"/>
          </p:cNvSpPr>
          <p:nvPr>
            <p:ph type="dt" sz="half" idx="10"/>
          </p:nvPr>
        </p:nvSpPr>
        <p:spPr/>
        <p:txBody>
          <a:bodyPr/>
          <a:lstStyle/>
          <a:p>
            <a:fld id="{77B0D621-0C9A-40BE-9B64-8DBAF7A328D4}" type="datetime1">
              <a:rPr lang="en-US" smtClean="0"/>
              <a:t>12/14/2017</a:t>
            </a:fld>
            <a:endParaRPr lang="en-US"/>
          </a:p>
        </p:txBody>
      </p:sp>
      <p:sp>
        <p:nvSpPr>
          <p:cNvPr id="7" name="Slide Number Placeholder 6"/>
          <p:cNvSpPr>
            <a:spLocks noGrp="1"/>
          </p:cNvSpPr>
          <p:nvPr>
            <p:ph type="sldNum" sz="quarter" idx="12"/>
          </p:nvPr>
        </p:nvSpPr>
        <p:spPr/>
        <p:txBody>
          <a:bodyPr/>
          <a:lstStyle/>
          <a:p>
            <a:fld id="{CB3966BC-8B8D-4F42-BECA-90C48EA3D957}" type="slidenum">
              <a:rPr lang="en-US" smtClean="0"/>
              <a:t>10</a:t>
            </a:fld>
            <a:endParaRPr lang="en-US"/>
          </a:p>
        </p:txBody>
      </p:sp>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9172"/>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5878286" y="-3"/>
            <a:ext cx="6313715" cy="461665"/>
          </a:xfrm>
          <a:prstGeom prst="rect">
            <a:avLst/>
          </a:prstGeom>
          <a:noFill/>
        </p:spPr>
        <p:txBody>
          <a:bodyPr wrap="square" rtlCol="0">
            <a:spAutoFit/>
          </a:bodyPr>
          <a:lstStyle/>
          <a:p>
            <a:r>
              <a:rPr lang="en-IN" sz="2400" b="1" i="0" u="none" dirty="0" smtClean="0">
                <a:latin typeface="Comic Sans MS" pitchFamily="66" charset="0"/>
              </a:rPr>
              <a:t>COMPONENTS OF TYPESCRIPT</a:t>
            </a:r>
            <a:endParaRPr lang="en-IN" sz="2400" b="1" i="0" u="none" dirty="0">
              <a:latin typeface="Comic Sans MS" pitchFamily="66" charset="0"/>
            </a:endParaRPr>
          </a:p>
        </p:txBody>
      </p:sp>
    </p:spTree>
    <p:extLst>
      <p:ext uri="{BB962C8B-B14F-4D97-AF65-F5344CB8AC3E}">
        <p14:creationId xmlns:p14="http://schemas.microsoft.com/office/powerpoint/2010/main" val="3884986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5" y="829490"/>
            <a:ext cx="11818960" cy="4905104"/>
          </a:xfrm>
        </p:spPr>
        <p:txBody>
          <a:bodyPr/>
          <a:lstStyle/>
          <a:p>
            <a:pPr marL="0" indent="0">
              <a:buNone/>
            </a:pPr>
            <a:r>
              <a:rPr lang="en-US" sz="2800" dirty="0" smtClean="0"/>
              <a:t> </a:t>
            </a:r>
            <a:endParaRPr lang="en-IN" sz="2800" dirty="0"/>
          </a:p>
        </p:txBody>
      </p:sp>
      <p:sp>
        <p:nvSpPr>
          <p:cNvPr id="6" name="Date Placeholder 5"/>
          <p:cNvSpPr>
            <a:spLocks noGrp="1"/>
          </p:cNvSpPr>
          <p:nvPr>
            <p:ph type="dt" sz="half" idx="10"/>
          </p:nvPr>
        </p:nvSpPr>
        <p:spPr/>
        <p:txBody>
          <a:bodyPr/>
          <a:lstStyle/>
          <a:p>
            <a:fld id="{77B0D621-0C9A-40BE-9B64-8DBAF7A328D4}" type="datetime1">
              <a:rPr lang="en-US" smtClean="0"/>
              <a:t>12/14/2017</a:t>
            </a:fld>
            <a:endParaRPr lang="en-US"/>
          </a:p>
        </p:txBody>
      </p:sp>
      <p:sp>
        <p:nvSpPr>
          <p:cNvPr id="7" name="Slide Number Placeholder 6"/>
          <p:cNvSpPr>
            <a:spLocks noGrp="1"/>
          </p:cNvSpPr>
          <p:nvPr>
            <p:ph type="sldNum" sz="quarter" idx="12"/>
          </p:nvPr>
        </p:nvSpPr>
        <p:spPr/>
        <p:txBody>
          <a:bodyPr/>
          <a:lstStyle/>
          <a:p>
            <a:fld id="{CB3966BC-8B8D-4F42-BECA-90C48EA3D957}" type="slidenum">
              <a:rPr lang="en-US" smtClean="0"/>
              <a:t>11</a:t>
            </a:fld>
            <a:endParaRPr lang="en-US"/>
          </a:p>
        </p:txBody>
      </p:sp>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5943600" y="0"/>
            <a:ext cx="6313715" cy="461665"/>
          </a:xfrm>
          <a:prstGeom prst="rect">
            <a:avLst/>
          </a:prstGeom>
          <a:noFill/>
        </p:spPr>
        <p:txBody>
          <a:bodyPr wrap="square" rtlCol="0">
            <a:spAutoFit/>
          </a:bodyPr>
          <a:lstStyle/>
          <a:p>
            <a:r>
              <a:rPr lang="en-IN" sz="2400" b="1" i="0" u="none" dirty="0" smtClean="0">
                <a:latin typeface="Comic Sans MS" pitchFamily="66" charset="0"/>
              </a:rPr>
              <a:t>COMPONENTS OF TYPESCRIPT</a:t>
            </a:r>
            <a:endParaRPr lang="en-IN" sz="2400" b="1" i="0" u="none" dirty="0">
              <a:latin typeface="Comic Sans MS" pitchFamily="66" charset="0"/>
            </a:endParaRPr>
          </a:p>
        </p:txBody>
      </p:sp>
      <p:sp>
        <p:nvSpPr>
          <p:cNvPr id="2" name="Circular Arrow 1"/>
          <p:cNvSpPr/>
          <p:nvPr/>
        </p:nvSpPr>
        <p:spPr>
          <a:xfrm rot="3222847">
            <a:off x="4395651" y="462070"/>
            <a:ext cx="2207623" cy="3226526"/>
          </a:xfrm>
          <a:prstGeom prst="circularArrow">
            <a:avLst/>
          </a:prstGeom>
          <a:solidFill>
            <a:schemeClr val="accent2">
              <a:lumMod val="7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u="none" dirty="0" smtClean="0">
                <a:solidFill>
                  <a:schemeClr val="tx1"/>
                </a:solidFill>
              </a:rPr>
              <a:t>language</a:t>
            </a:r>
            <a:endParaRPr lang="en-IN" b="1" i="0" u="none" dirty="0">
              <a:solidFill>
                <a:schemeClr val="tx1"/>
              </a:solidFill>
            </a:endParaRPr>
          </a:p>
        </p:txBody>
      </p:sp>
      <p:sp>
        <p:nvSpPr>
          <p:cNvPr id="11" name="Donut 10"/>
          <p:cNvSpPr/>
          <p:nvPr/>
        </p:nvSpPr>
        <p:spPr>
          <a:xfrm>
            <a:off x="4967153" y="4150674"/>
            <a:ext cx="1979021" cy="2250125"/>
          </a:xfrm>
          <a:prstGeom prst="donut">
            <a:avLst>
              <a:gd name="adj" fmla="val 14818"/>
            </a:avLst>
          </a:prstGeom>
          <a:solidFill>
            <a:srgbClr val="EEA116"/>
          </a:solidFill>
          <a:ln>
            <a:solidFill>
              <a:srgbClr val="EEA1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smtClean="0">
                <a:solidFill>
                  <a:srgbClr val="EEA116"/>
                </a:solidFill>
              </a:rPr>
              <a:t>Language service</a:t>
            </a:r>
            <a:endParaRPr lang="en-IN" i="0" u="none" dirty="0">
              <a:solidFill>
                <a:srgbClr val="EEA116"/>
              </a:solidFill>
            </a:endParaRPr>
          </a:p>
        </p:txBody>
      </p:sp>
      <p:sp>
        <p:nvSpPr>
          <p:cNvPr id="14" name="Curved Right Arrow 13"/>
          <p:cNvSpPr/>
          <p:nvPr/>
        </p:nvSpPr>
        <p:spPr>
          <a:xfrm>
            <a:off x="4572000" y="2542955"/>
            <a:ext cx="1280160" cy="1920240"/>
          </a:xfrm>
          <a:prstGeom prst="curv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u="none" dirty="0" smtClean="0">
                <a:solidFill>
                  <a:srgbClr val="92D050"/>
                </a:solidFill>
              </a:rPr>
              <a:t>compiler</a:t>
            </a:r>
            <a:endParaRPr lang="en-IN" b="1" i="0" u="none" dirty="0">
              <a:solidFill>
                <a:srgbClr val="92D050"/>
              </a:solidFill>
            </a:endParaRPr>
          </a:p>
        </p:txBody>
      </p:sp>
    </p:spTree>
    <p:extLst>
      <p:ext uri="{BB962C8B-B14F-4D97-AF65-F5344CB8AC3E}">
        <p14:creationId xmlns:p14="http://schemas.microsoft.com/office/powerpoint/2010/main" val="2224874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034" y="1495700"/>
            <a:ext cx="10972800" cy="3700463"/>
          </a:xfrm>
        </p:spPr>
        <p:txBody>
          <a:bodyPr/>
          <a:lstStyle/>
          <a:p>
            <a:pPr marL="0" indent="0" algn="just">
              <a:buNone/>
            </a:pPr>
            <a:r>
              <a:rPr lang="en-IN" sz="2400" b="1" dirty="0" smtClean="0">
                <a:solidFill>
                  <a:schemeClr val="tx1">
                    <a:lumMod val="60000"/>
                    <a:lumOff val="40000"/>
                  </a:schemeClr>
                </a:solidFill>
                <a:latin typeface="Comic Sans MS" pitchFamily="66" charset="0"/>
              </a:rPr>
              <a:t>Declaration Files</a:t>
            </a:r>
          </a:p>
          <a:p>
            <a:pPr algn="just">
              <a:buFont typeface="Wingdings" pitchFamily="2" charset="2"/>
              <a:buChar char="Ø"/>
            </a:pPr>
            <a:r>
              <a:rPr lang="en-IN" sz="2400" dirty="0" smtClean="0">
                <a:solidFill>
                  <a:schemeClr val="bg1"/>
                </a:solidFill>
                <a:latin typeface="Comic Sans MS" pitchFamily="66" charset="0"/>
              </a:rPr>
              <a:t>When a TypeScript script gets compiled, there is an option to generate a </a:t>
            </a:r>
            <a:r>
              <a:rPr lang="en-IN" sz="2400" b="1" dirty="0" smtClean="0">
                <a:solidFill>
                  <a:schemeClr val="bg1"/>
                </a:solidFill>
                <a:latin typeface="Comic Sans MS" pitchFamily="66" charset="0"/>
              </a:rPr>
              <a:t>declaration file</a:t>
            </a:r>
            <a:r>
              <a:rPr lang="en-IN" sz="2400" dirty="0" smtClean="0">
                <a:solidFill>
                  <a:schemeClr val="bg1"/>
                </a:solidFill>
                <a:latin typeface="Comic Sans MS" pitchFamily="66" charset="0"/>
              </a:rPr>
              <a:t> (with the extension </a:t>
            </a:r>
            <a:r>
              <a:rPr lang="en-IN" sz="2400" b="1" dirty="0" smtClean="0">
                <a:solidFill>
                  <a:schemeClr val="bg1"/>
                </a:solidFill>
                <a:latin typeface="Comic Sans MS" pitchFamily="66" charset="0"/>
              </a:rPr>
              <a:t>.d.ts</a:t>
            </a:r>
            <a:r>
              <a:rPr lang="en-IN" sz="2400" dirty="0" smtClean="0">
                <a:solidFill>
                  <a:schemeClr val="bg1"/>
                </a:solidFill>
                <a:latin typeface="Comic Sans MS" pitchFamily="66" charset="0"/>
              </a:rPr>
              <a:t>) that functions as an interface to the components in the compiled JavaScript. </a:t>
            </a:r>
          </a:p>
          <a:p>
            <a:pPr algn="just">
              <a:buFont typeface="Wingdings" pitchFamily="2" charset="2"/>
              <a:buChar char="Ø"/>
            </a:pPr>
            <a:r>
              <a:rPr lang="en-IN" sz="2400" dirty="0" smtClean="0">
                <a:solidFill>
                  <a:schemeClr val="bg1"/>
                </a:solidFill>
                <a:latin typeface="Comic Sans MS" pitchFamily="66" charset="0"/>
              </a:rPr>
              <a:t>The concept of declaration files is analogous to the concept of header files found in C/C++. The declaration files (files with </a:t>
            </a:r>
            <a:r>
              <a:rPr lang="en-IN" sz="2400" b="1" dirty="0" smtClean="0">
                <a:solidFill>
                  <a:schemeClr val="bg1"/>
                </a:solidFill>
                <a:latin typeface="Comic Sans MS" pitchFamily="66" charset="0"/>
              </a:rPr>
              <a:t>.d.ts</a:t>
            </a:r>
            <a:r>
              <a:rPr lang="en-IN" sz="2400" dirty="0" smtClean="0">
                <a:solidFill>
                  <a:schemeClr val="bg1"/>
                </a:solidFill>
                <a:latin typeface="Comic Sans MS" pitchFamily="66" charset="0"/>
              </a:rPr>
              <a:t> extension) provide intellisense for types, function calls, and variable support for JavaScript libraries like jQuery, MooTools, etc.</a:t>
            </a:r>
            <a:endParaRPr lang="en-IN" sz="2400" dirty="0">
              <a:solidFill>
                <a:schemeClr val="bg1"/>
              </a:solidFill>
              <a:latin typeface="Comic Sans MS" pitchFamily="66" charset="0"/>
            </a:endParaRPr>
          </a:p>
        </p:txBody>
      </p:sp>
      <p:sp>
        <p:nvSpPr>
          <p:cNvPr id="5" name="Date Placeholder 4"/>
          <p:cNvSpPr>
            <a:spLocks noGrp="1"/>
          </p:cNvSpPr>
          <p:nvPr>
            <p:ph type="dt" sz="half" idx="10"/>
          </p:nvPr>
        </p:nvSpPr>
        <p:spPr/>
        <p:txBody>
          <a:bodyPr/>
          <a:lstStyle/>
          <a:p>
            <a:fld id="{12A42873-A4D1-473B-B48D-137E60B7DF13}" type="datetime1">
              <a:rPr lang="en-US" smtClean="0"/>
              <a:t>12/14/2017</a:t>
            </a:fld>
            <a:endParaRPr lang="en-US"/>
          </a:p>
        </p:txBody>
      </p:sp>
      <p:sp>
        <p:nvSpPr>
          <p:cNvPr id="6" name="Slide Number Placeholder 5"/>
          <p:cNvSpPr>
            <a:spLocks noGrp="1"/>
          </p:cNvSpPr>
          <p:nvPr>
            <p:ph type="sldNum" sz="quarter" idx="12"/>
          </p:nvPr>
        </p:nvSpPr>
        <p:spPr/>
        <p:txBody>
          <a:bodyPr/>
          <a:lstStyle/>
          <a:p>
            <a:fld id="{CB3966BC-8B8D-4F42-BECA-90C48EA3D957}" type="slidenum">
              <a:rPr lang="en-US" smtClean="0"/>
              <a:t>12</a:t>
            </a:fld>
            <a:endParaRPr lang="en-US"/>
          </a:p>
        </p:txBody>
      </p:sp>
      <p:pic>
        <p:nvPicPr>
          <p:cNvPr id="14"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522"/>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flipH="1">
            <a:off x="7615646" y="52249"/>
            <a:ext cx="3918858" cy="461665"/>
          </a:xfrm>
          <a:prstGeom prst="rect">
            <a:avLst/>
          </a:prstGeom>
          <a:noFill/>
        </p:spPr>
        <p:txBody>
          <a:bodyPr wrap="square" rtlCol="0">
            <a:spAutoFit/>
          </a:bodyPr>
          <a:lstStyle/>
          <a:p>
            <a:r>
              <a:rPr lang="en-IN" sz="2400" b="1" i="0" u="none" dirty="0" smtClean="0">
                <a:latin typeface="Comic Sans MS" pitchFamily="66" charset="0"/>
              </a:rPr>
              <a:t>DECLARATION FILES</a:t>
            </a:r>
            <a:endParaRPr lang="en-US" sz="2400" b="1" i="0" u="none" dirty="0">
              <a:solidFill>
                <a:schemeClr val="accent2">
                  <a:lumMod val="60000"/>
                  <a:lumOff val="40000"/>
                </a:schemeClr>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1489471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348" y="1280158"/>
            <a:ext cx="10972800" cy="3712453"/>
          </a:xfrm>
        </p:spPr>
        <p:txBody>
          <a:bodyPr/>
          <a:lstStyle/>
          <a:p>
            <a:pPr marL="0" indent="0" algn="just">
              <a:buNone/>
            </a:pPr>
            <a:r>
              <a:rPr lang="en-IN" sz="2400" b="1" dirty="0">
                <a:solidFill>
                  <a:schemeClr val="tx1">
                    <a:lumMod val="60000"/>
                    <a:lumOff val="40000"/>
                  </a:schemeClr>
                </a:solidFill>
                <a:latin typeface="Comic Sans MS" pitchFamily="66" charset="0"/>
              </a:rPr>
              <a:t>Local Environment Setup</a:t>
            </a:r>
          </a:p>
          <a:p>
            <a:pPr marL="0" indent="0" algn="just">
              <a:buNone/>
            </a:pPr>
            <a:r>
              <a:rPr lang="en-IN" sz="2400" dirty="0">
                <a:solidFill>
                  <a:schemeClr val="bg1"/>
                </a:solidFill>
                <a:latin typeface="Comic Sans MS" pitchFamily="66" charset="0"/>
              </a:rPr>
              <a:t>Typescript is an Open Source technology. It can run on any browser, any host, and any OS. You will need the following tools to write and test a Typescript program −</a:t>
            </a:r>
          </a:p>
          <a:p>
            <a:pPr algn="just">
              <a:buFont typeface="Wingdings" pitchFamily="2" charset="2"/>
              <a:buChar char="Ø"/>
            </a:pPr>
            <a:r>
              <a:rPr lang="en-IN" sz="2400" dirty="0">
                <a:solidFill>
                  <a:schemeClr val="bg1"/>
                </a:solidFill>
                <a:latin typeface="Comic Sans MS" pitchFamily="66" charset="0"/>
              </a:rPr>
              <a:t>A Text Editor</a:t>
            </a:r>
          </a:p>
          <a:p>
            <a:pPr algn="just">
              <a:buFont typeface="Wingdings" pitchFamily="2" charset="2"/>
              <a:buChar char="Ø"/>
            </a:pPr>
            <a:r>
              <a:rPr lang="en-IN" sz="2400" dirty="0">
                <a:solidFill>
                  <a:schemeClr val="bg1"/>
                </a:solidFill>
                <a:latin typeface="Comic Sans MS" pitchFamily="66" charset="0"/>
              </a:rPr>
              <a:t>The text editor helps you to write your source code. Examples of a few editors include Windows Notepad, Notepad++, Emacs, vim or vi, etc. Editors used may vary with Operating Systems.</a:t>
            </a:r>
          </a:p>
          <a:p>
            <a:pPr algn="just">
              <a:buFont typeface="Wingdings" pitchFamily="2" charset="2"/>
              <a:buChar char="Ø"/>
            </a:pPr>
            <a:r>
              <a:rPr lang="en-IN" sz="2400" dirty="0">
                <a:solidFill>
                  <a:schemeClr val="bg1"/>
                </a:solidFill>
                <a:latin typeface="Comic Sans MS" pitchFamily="66" charset="0"/>
              </a:rPr>
              <a:t>The source files are typically named with the extension </a:t>
            </a:r>
            <a:r>
              <a:rPr lang="en-IN" sz="2400" b="1" dirty="0">
                <a:solidFill>
                  <a:schemeClr val="bg1"/>
                </a:solidFill>
                <a:latin typeface="Comic Sans MS" pitchFamily="66" charset="0"/>
              </a:rPr>
              <a:t>.</a:t>
            </a:r>
            <a:r>
              <a:rPr lang="en-IN" sz="2400" b="1" dirty="0" smtClean="0">
                <a:solidFill>
                  <a:schemeClr val="bg1"/>
                </a:solidFill>
                <a:latin typeface="Comic Sans MS" pitchFamily="66" charset="0"/>
              </a:rPr>
              <a:t>ts</a:t>
            </a:r>
            <a:endParaRPr lang="en-IN" sz="2400" dirty="0">
              <a:solidFill>
                <a:schemeClr val="bg1"/>
              </a:solidFill>
              <a:latin typeface="Comic Sans MS" pitchFamily="66" charset="0"/>
            </a:endParaRPr>
          </a:p>
        </p:txBody>
      </p:sp>
      <p:sp>
        <p:nvSpPr>
          <p:cNvPr id="5" name="Date Placeholder 4"/>
          <p:cNvSpPr>
            <a:spLocks noGrp="1"/>
          </p:cNvSpPr>
          <p:nvPr>
            <p:ph type="dt" sz="half" idx="10"/>
          </p:nvPr>
        </p:nvSpPr>
        <p:spPr/>
        <p:txBody>
          <a:bodyPr/>
          <a:lstStyle/>
          <a:p>
            <a:fld id="{EEF5EBCD-41F3-43B1-A98A-2749AE4C634B}" type="datetime1">
              <a:rPr lang="en-US" smtClean="0"/>
              <a:t>12/14/2017</a:t>
            </a:fld>
            <a:endParaRPr lang="en-US"/>
          </a:p>
        </p:txBody>
      </p:sp>
      <p:sp>
        <p:nvSpPr>
          <p:cNvPr id="6" name="Slide Number Placeholder 5"/>
          <p:cNvSpPr>
            <a:spLocks noGrp="1"/>
          </p:cNvSpPr>
          <p:nvPr>
            <p:ph type="sldNum" sz="quarter" idx="12"/>
          </p:nvPr>
        </p:nvSpPr>
        <p:spPr/>
        <p:txBody>
          <a:bodyPr/>
          <a:lstStyle/>
          <a:p>
            <a:fld id="{CB3966BC-8B8D-4F42-BECA-90C48EA3D957}" type="slidenum">
              <a:rPr lang="en-US" smtClean="0"/>
              <a:t>13</a:t>
            </a:fld>
            <a:endParaRPr lang="en-US"/>
          </a:p>
        </p:txBody>
      </p:sp>
      <p:pic>
        <p:nvPicPr>
          <p:cNvPr id="14"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flipH="1">
            <a:off x="5760720" y="91438"/>
            <a:ext cx="6139542" cy="461665"/>
          </a:xfrm>
          <a:prstGeom prst="rect">
            <a:avLst/>
          </a:prstGeom>
          <a:noFill/>
        </p:spPr>
        <p:txBody>
          <a:bodyPr wrap="square" rtlCol="0">
            <a:spAutoFit/>
          </a:bodyPr>
          <a:lstStyle/>
          <a:p>
            <a:r>
              <a:rPr lang="en-IN" sz="2400" b="1" i="0" u="none" dirty="0" smtClean="0">
                <a:latin typeface="Comic Sans MS" pitchFamily="66" charset="0"/>
              </a:rPr>
              <a:t>ENVIRONMENT SETUP</a:t>
            </a:r>
            <a:endParaRPr lang="en-IN" sz="2400" b="1" i="0" u="none" dirty="0">
              <a:latin typeface="Comic Sans MS" pitchFamily="66" charset="0"/>
            </a:endParaRPr>
          </a:p>
        </p:txBody>
      </p:sp>
    </p:spTree>
    <p:extLst>
      <p:ext uri="{BB962C8B-B14F-4D97-AF65-F5344CB8AC3E}">
        <p14:creationId xmlns:p14="http://schemas.microsoft.com/office/powerpoint/2010/main" val="2441677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160" y="777241"/>
            <a:ext cx="10972800" cy="3700463"/>
          </a:xfrm>
        </p:spPr>
        <p:txBody>
          <a:bodyPr/>
          <a:lstStyle/>
          <a:p>
            <a:pPr marL="0" indent="0" algn="just">
              <a:buNone/>
            </a:pPr>
            <a:r>
              <a:rPr lang="en-IN" sz="2400" dirty="0" smtClean="0">
                <a:solidFill>
                  <a:schemeClr val="bg1"/>
                </a:solidFill>
                <a:latin typeface="Comic Sans MS" pitchFamily="66" charset="0"/>
              </a:rPr>
              <a:t>The </a:t>
            </a:r>
            <a:r>
              <a:rPr lang="en-IN" sz="2400" dirty="0">
                <a:solidFill>
                  <a:schemeClr val="bg1"/>
                </a:solidFill>
                <a:latin typeface="Comic Sans MS" pitchFamily="66" charset="0"/>
              </a:rPr>
              <a:t>TypeScript compiler is itself a </a:t>
            </a:r>
            <a:r>
              <a:rPr lang="en-IN" sz="2400" b="1" dirty="0">
                <a:solidFill>
                  <a:schemeClr val="bg1"/>
                </a:solidFill>
                <a:latin typeface="Comic Sans MS" pitchFamily="66" charset="0"/>
              </a:rPr>
              <a:t>.ts</a:t>
            </a:r>
            <a:r>
              <a:rPr lang="en-IN" sz="2400" dirty="0">
                <a:solidFill>
                  <a:schemeClr val="bg1"/>
                </a:solidFill>
                <a:latin typeface="Comic Sans MS" pitchFamily="66" charset="0"/>
              </a:rPr>
              <a:t> file compiled down to JavaScript (.js) file. The TSC (TypeScript Compiler) is a source-to-source compiler (transcompiler / transpiler).</a:t>
            </a:r>
          </a:p>
          <a:p>
            <a:pPr marL="0" indent="0" algn="just">
              <a:buNone/>
            </a:pPr>
            <a:endParaRPr lang="en-US" sz="2400" dirty="0">
              <a:solidFill>
                <a:schemeClr val="bg1"/>
              </a:solidFill>
              <a:latin typeface="Comic Sans MS" pitchFamily="66" charset="0"/>
            </a:endParaRPr>
          </a:p>
          <a:p>
            <a:pPr algn="just"/>
            <a:endParaRPr lang="en-US" sz="2400" dirty="0" smtClean="0">
              <a:solidFill>
                <a:schemeClr val="bg1"/>
              </a:solidFill>
              <a:latin typeface="Comic Sans MS" pitchFamily="66" charset="0"/>
            </a:endParaRPr>
          </a:p>
          <a:p>
            <a:pPr algn="just"/>
            <a:endParaRPr lang="en-US" sz="2400" dirty="0">
              <a:solidFill>
                <a:schemeClr val="bg1"/>
              </a:solidFill>
              <a:latin typeface="Comic Sans MS" pitchFamily="66" charset="0"/>
            </a:endParaRPr>
          </a:p>
          <a:p>
            <a:pPr algn="just"/>
            <a:endParaRPr lang="en-IN" sz="2400" dirty="0" smtClean="0">
              <a:solidFill>
                <a:schemeClr val="bg1"/>
              </a:solidFill>
              <a:latin typeface="Comic Sans MS" pitchFamily="66" charset="0"/>
            </a:endParaRPr>
          </a:p>
          <a:p>
            <a:pPr algn="just">
              <a:buFont typeface="Wingdings" pitchFamily="2" charset="2"/>
              <a:buChar char="Ø"/>
            </a:pPr>
            <a:r>
              <a:rPr lang="en-IN" sz="2400" dirty="0" smtClean="0">
                <a:solidFill>
                  <a:schemeClr val="bg1"/>
                </a:solidFill>
                <a:latin typeface="Comic Sans MS" pitchFamily="66" charset="0"/>
              </a:rPr>
              <a:t>The </a:t>
            </a:r>
            <a:r>
              <a:rPr lang="en-IN" sz="2400" dirty="0">
                <a:solidFill>
                  <a:schemeClr val="bg1"/>
                </a:solidFill>
                <a:latin typeface="Comic Sans MS" pitchFamily="66" charset="0"/>
              </a:rPr>
              <a:t>TSC generates a JavaScript version of the </a:t>
            </a:r>
            <a:r>
              <a:rPr lang="en-IN" sz="2400" b="1" dirty="0">
                <a:solidFill>
                  <a:schemeClr val="bg1"/>
                </a:solidFill>
                <a:latin typeface="Comic Sans MS" pitchFamily="66" charset="0"/>
              </a:rPr>
              <a:t>.ts</a:t>
            </a:r>
            <a:r>
              <a:rPr lang="en-IN" sz="2400" dirty="0">
                <a:solidFill>
                  <a:schemeClr val="bg1"/>
                </a:solidFill>
                <a:latin typeface="Comic Sans MS" pitchFamily="66" charset="0"/>
              </a:rPr>
              <a:t> file passed to it. In other words, the TSC produces an equivalent JavaScript source code from the Typescript file given as an input to it. This process is termed as transpilation.</a:t>
            </a:r>
          </a:p>
          <a:p>
            <a:pPr algn="just">
              <a:buFont typeface="Wingdings" pitchFamily="2" charset="2"/>
              <a:buChar char="Ø"/>
            </a:pPr>
            <a:r>
              <a:rPr lang="en-IN" sz="2400" dirty="0">
                <a:solidFill>
                  <a:schemeClr val="bg1"/>
                </a:solidFill>
                <a:latin typeface="Comic Sans MS" pitchFamily="66" charset="0"/>
              </a:rPr>
              <a:t>However, the compiler rejects any raw JavaScript file passed to it. The compiler deals with only </a:t>
            </a:r>
            <a:r>
              <a:rPr lang="en-IN" sz="2400" b="1" dirty="0">
                <a:solidFill>
                  <a:schemeClr val="bg1"/>
                </a:solidFill>
                <a:latin typeface="Comic Sans MS" pitchFamily="66" charset="0"/>
              </a:rPr>
              <a:t>.ts</a:t>
            </a:r>
            <a:r>
              <a:rPr lang="en-IN" sz="2400" dirty="0">
                <a:solidFill>
                  <a:schemeClr val="bg1"/>
                </a:solidFill>
                <a:latin typeface="Comic Sans MS" pitchFamily="66" charset="0"/>
              </a:rPr>
              <a:t> or </a:t>
            </a:r>
            <a:r>
              <a:rPr lang="en-IN" sz="2400" b="1" dirty="0">
                <a:solidFill>
                  <a:schemeClr val="bg1"/>
                </a:solidFill>
                <a:latin typeface="Comic Sans MS" pitchFamily="66" charset="0"/>
              </a:rPr>
              <a:t>.d.ts</a:t>
            </a:r>
            <a:r>
              <a:rPr lang="en-IN" sz="2400" dirty="0">
                <a:solidFill>
                  <a:schemeClr val="bg1"/>
                </a:solidFill>
                <a:latin typeface="Comic Sans MS" pitchFamily="66" charset="0"/>
              </a:rPr>
              <a:t> files.</a:t>
            </a:r>
          </a:p>
        </p:txBody>
      </p:sp>
      <p:sp>
        <p:nvSpPr>
          <p:cNvPr id="5" name="Date Placeholder 4"/>
          <p:cNvSpPr>
            <a:spLocks noGrp="1"/>
          </p:cNvSpPr>
          <p:nvPr>
            <p:ph type="dt" sz="half" idx="10"/>
          </p:nvPr>
        </p:nvSpPr>
        <p:spPr/>
        <p:txBody>
          <a:bodyPr/>
          <a:lstStyle/>
          <a:p>
            <a:fld id="{E9A5F81E-EEF8-4B48-A718-7A342523E9F5}" type="datetime1">
              <a:rPr lang="en-US" smtClean="0"/>
              <a:t>12/14/2017</a:t>
            </a:fld>
            <a:endParaRPr lang="en-US"/>
          </a:p>
        </p:txBody>
      </p:sp>
      <p:sp>
        <p:nvSpPr>
          <p:cNvPr id="6" name="Slide Number Placeholder 5"/>
          <p:cNvSpPr>
            <a:spLocks noGrp="1"/>
          </p:cNvSpPr>
          <p:nvPr>
            <p:ph type="sldNum" sz="quarter" idx="12"/>
          </p:nvPr>
        </p:nvSpPr>
        <p:spPr>
          <a:xfrm>
            <a:off x="9106091" y="6190635"/>
            <a:ext cx="2844800" cy="476250"/>
          </a:xfrm>
        </p:spPr>
        <p:txBody>
          <a:bodyPr/>
          <a:lstStyle/>
          <a:p>
            <a:fld id="{CB3966BC-8B8D-4F42-BECA-90C48EA3D957}" type="slidenum">
              <a:rPr lang="en-US" smtClean="0"/>
              <a:t>14</a:t>
            </a:fld>
            <a:endParaRPr lang="en-US" dirty="0"/>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flipH="1">
            <a:off x="8046720" y="104501"/>
            <a:ext cx="3670663" cy="400110"/>
          </a:xfrm>
          <a:prstGeom prst="rect">
            <a:avLst/>
          </a:prstGeom>
          <a:noFill/>
        </p:spPr>
        <p:txBody>
          <a:bodyPr wrap="square" rtlCol="0">
            <a:spAutoFit/>
          </a:bodyPr>
          <a:lstStyle/>
          <a:p>
            <a:r>
              <a:rPr lang="en-IN" sz="2000" b="1" i="0" u="none" dirty="0" smtClean="0">
                <a:latin typeface="Comic Sans MS" pitchFamily="66" charset="0"/>
              </a:rPr>
              <a:t>ENVIRONMENT SETUP</a:t>
            </a:r>
            <a:endParaRPr lang="en-IN" sz="2000" b="1" i="0" u="none" dirty="0">
              <a:latin typeface="Comic Sans MS" pitchFamily="66" charset="0"/>
            </a:endParaRPr>
          </a:p>
        </p:txBody>
      </p:sp>
      <p:sp>
        <p:nvSpPr>
          <p:cNvPr id="2" name="Rounded Rectangle 1"/>
          <p:cNvSpPr/>
          <p:nvPr/>
        </p:nvSpPr>
        <p:spPr>
          <a:xfrm>
            <a:off x="8229598" y="2246218"/>
            <a:ext cx="1188720" cy="875212"/>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u="none" dirty="0">
                <a:latin typeface="Comic Sans MS" pitchFamily="66" charset="0"/>
              </a:rPr>
              <a:t>a</a:t>
            </a:r>
            <a:r>
              <a:rPr lang="en-US" b="1" i="0" u="none" dirty="0" smtClean="0">
                <a:latin typeface="Comic Sans MS" pitchFamily="66" charset="0"/>
              </a:rPr>
              <a:t>pp.js</a:t>
            </a:r>
            <a:endParaRPr lang="en-IN" b="1" i="0" u="none" dirty="0">
              <a:latin typeface="Comic Sans MS" pitchFamily="66" charset="0"/>
            </a:endParaRPr>
          </a:p>
        </p:txBody>
      </p:sp>
      <p:sp>
        <p:nvSpPr>
          <p:cNvPr id="4" name="Rounded Rectangle 3"/>
          <p:cNvSpPr/>
          <p:nvPr/>
        </p:nvSpPr>
        <p:spPr>
          <a:xfrm>
            <a:off x="4833257" y="2219604"/>
            <a:ext cx="2024743" cy="875212"/>
          </a:xfrm>
          <a:prstGeom prst="roundRect">
            <a:avLst/>
          </a:prstGeom>
          <a:solidFill>
            <a:schemeClr val="bg2">
              <a:lumMod val="60000"/>
              <a:lumOff val="4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u="none" dirty="0">
                <a:latin typeface="Comic Sans MS" pitchFamily="66" charset="0"/>
              </a:rPr>
              <a:t>t</a:t>
            </a:r>
            <a:r>
              <a:rPr lang="en-US" b="1" i="0" u="none" dirty="0" smtClean="0">
                <a:latin typeface="Comic Sans MS" pitchFamily="66" charset="0"/>
              </a:rPr>
              <a:t>sc app.ts</a:t>
            </a:r>
            <a:endParaRPr lang="en-IN" b="1" i="0" u="none" dirty="0">
              <a:latin typeface="Comic Sans MS" pitchFamily="66" charset="0"/>
            </a:endParaRPr>
          </a:p>
        </p:txBody>
      </p:sp>
      <p:sp>
        <p:nvSpPr>
          <p:cNvPr id="9" name="Rounded Rectangle 8"/>
          <p:cNvSpPr/>
          <p:nvPr/>
        </p:nvSpPr>
        <p:spPr>
          <a:xfrm>
            <a:off x="2331393" y="2250024"/>
            <a:ext cx="1188720" cy="875212"/>
          </a:xfrm>
          <a:prstGeom prst="roundRect">
            <a:avLst/>
          </a:prstGeom>
          <a:solidFill>
            <a:srgbClr val="EEA116"/>
          </a:solidFill>
          <a:ln>
            <a:solidFill>
              <a:srgbClr val="EEA1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u="none" dirty="0" smtClean="0">
                <a:latin typeface="Comic Sans MS" pitchFamily="66" charset="0"/>
              </a:rPr>
              <a:t>app.ts</a:t>
            </a:r>
            <a:endParaRPr lang="en-IN" b="1" i="0" u="none" dirty="0">
              <a:latin typeface="Comic Sans MS" pitchFamily="66" charset="0"/>
            </a:endParaRPr>
          </a:p>
        </p:txBody>
      </p:sp>
      <p:sp>
        <p:nvSpPr>
          <p:cNvPr id="7" name="Right Arrow 6"/>
          <p:cNvSpPr/>
          <p:nvPr/>
        </p:nvSpPr>
        <p:spPr>
          <a:xfrm>
            <a:off x="3689600" y="2445314"/>
            <a:ext cx="875866" cy="484632"/>
          </a:xfrm>
          <a:prstGeom prst="rightArrow">
            <a:avLst/>
          </a:prstGeom>
          <a:solidFill>
            <a:schemeClr val="accent1">
              <a:lumMod val="65000"/>
            </a:schemeClr>
          </a:solidFill>
          <a:ln>
            <a:solidFill>
              <a:schemeClr val="accent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7023462" y="2414894"/>
            <a:ext cx="875866" cy="484632"/>
          </a:xfrm>
          <a:prstGeom prst="rightArrow">
            <a:avLst/>
          </a:prstGeom>
          <a:solidFill>
            <a:schemeClr val="accent1">
              <a:lumMod val="65000"/>
            </a:schemeClr>
          </a:solidFill>
          <a:ln>
            <a:solidFill>
              <a:schemeClr val="accent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4723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348" y="579229"/>
            <a:ext cx="10972800" cy="3700463"/>
          </a:xfrm>
        </p:spPr>
        <p:txBody>
          <a:bodyPr/>
          <a:lstStyle/>
          <a:p>
            <a:pPr algn="just">
              <a:buFont typeface="Wingdings" pitchFamily="2" charset="2"/>
              <a:buChar char="Ø"/>
            </a:pPr>
            <a:r>
              <a:rPr lang="en-IN" sz="2400" dirty="0">
                <a:solidFill>
                  <a:schemeClr val="bg1"/>
                </a:solidFill>
                <a:latin typeface="Comic Sans MS" pitchFamily="66" charset="0"/>
              </a:rPr>
              <a:t>Installing Node.js</a:t>
            </a:r>
          </a:p>
          <a:p>
            <a:pPr algn="just">
              <a:buFont typeface="Wingdings" pitchFamily="2" charset="2"/>
              <a:buChar char="Ø"/>
            </a:pPr>
            <a:r>
              <a:rPr lang="en-IN" sz="2400" dirty="0">
                <a:solidFill>
                  <a:schemeClr val="bg1"/>
                </a:solidFill>
                <a:latin typeface="Comic Sans MS" pitchFamily="66" charset="0"/>
              </a:rPr>
              <a:t>Node.js is an open source, cross-platform runtime environment for server-side JavaScript. Node.js is required to run JavaScript without a browser support. It uses Google V8 JavaScript engine to execute code. You may download Node.js source code or a pre-built installer for your platform</a:t>
            </a:r>
            <a:r>
              <a:rPr lang="en-IN" sz="2400" dirty="0" smtClean="0">
                <a:solidFill>
                  <a:schemeClr val="bg1"/>
                </a:solidFill>
                <a:latin typeface="Comic Sans MS" pitchFamily="66" charset="0"/>
              </a:rPr>
              <a:t>.</a:t>
            </a:r>
            <a:endParaRPr lang="en-IN" sz="2400" dirty="0">
              <a:solidFill>
                <a:schemeClr val="bg1"/>
              </a:solidFill>
              <a:latin typeface="Comic Sans MS" pitchFamily="66" charset="0"/>
            </a:endParaRPr>
          </a:p>
          <a:p>
            <a:pPr algn="just">
              <a:buFont typeface="Wingdings" pitchFamily="2" charset="2"/>
              <a:buChar char="Ø"/>
            </a:pPr>
            <a:r>
              <a:rPr lang="en-IN" sz="2400" b="1" dirty="0">
                <a:solidFill>
                  <a:schemeClr val="tx1">
                    <a:lumMod val="60000"/>
                    <a:lumOff val="40000"/>
                  </a:schemeClr>
                </a:solidFill>
                <a:latin typeface="Comic Sans MS" pitchFamily="66" charset="0"/>
              </a:rPr>
              <a:t>Step 1</a:t>
            </a:r>
            <a:r>
              <a:rPr lang="en-IN" sz="2400" dirty="0">
                <a:solidFill>
                  <a:schemeClr val="bg1"/>
                </a:solidFill>
                <a:latin typeface="Comic Sans MS" pitchFamily="66" charset="0"/>
              </a:rPr>
              <a:t> − Download and run the .msi installer for </a:t>
            </a:r>
            <a:r>
              <a:rPr lang="en-IN" sz="2400" dirty="0" smtClean="0">
                <a:solidFill>
                  <a:schemeClr val="bg1"/>
                </a:solidFill>
                <a:latin typeface="Comic Sans MS" pitchFamily="66" charset="0"/>
              </a:rPr>
              <a:t>Node</a:t>
            </a:r>
          </a:p>
          <a:p>
            <a:pPr algn="just">
              <a:buFont typeface="Wingdings" pitchFamily="2" charset="2"/>
              <a:buChar char="Ø"/>
            </a:pPr>
            <a:r>
              <a:rPr lang="en-IN" sz="2400" b="1" dirty="0">
                <a:solidFill>
                  <a:schemeClr val="tx1">
                    <a:lumMod val="60000"/>
                    <a:lumOff val="40000"/>
                  </a:schemeClr>
                </a:solidFill>
                <a:latin typeface="Comic Sans MS" pitchFamily="66" charset="0"/>
              </a:rPr>
              <a:t>Step 2</a:t>
            </a:r>
            <a:r>
              <a:rPr lang="en-IN" sz="2400" dirty="0">
                <a:solidFill>
                  <a:schemeClr val="bg1"/>
                </a:solidFill>
                <a:latin typeface="Comic Sans MS" pitchFamily="66" charset="0"/>
              </a:rPr>
              <a:t> − To verify if the installation was successful, enter the command </a:t>
            </a:r>
            <a:r>
              <a:rPr lang="en-IN" sz="2400" b="1" i="1" dirty="0">
                <a:solidFill>
                  <a:schemeClr val="bg1"/>
                </a:solidFill>
                <a:latin typeface="Comic Sans MS" pitchFamily="66" charset="0"/>
              </a:rPr>
              <a:t>node –v</a:t>
            </a:r>
            <a:r>
              <a:rPr lang="en-IN" sz="2400" dirty="0">
                <a:solidFill>
                  <a:schemeClr val="bg1"/>
                </a:solidFill>
                <a:latin typeface="Comic Sans MS" pitchFamily="66" charset="0"/>
              </a:rPr>
              <a:t> in the terminal window</a:t>
            </a:r>
            <a:r>
              <a:rPr lang="en-IN" sz="2400" dirty="0" smtClean="0">
                <a:solidFill>
                  <a:schemeClr val="bg1"/>
                </a:solidFill>
                <a:latin typeface="Comic Sans MS" pitchFamily="66" charset="0"/>
              </a:rPr>
              <a:t>.</a:t>
            </a:r>
          </a:p>
          <a:p>
            <a:pPr algn="just">
              <a:buFont typeface="Wingdings" pitchFamily="2" charset="2"/>
              <a:buChar char="Ø"/>
            </a:pPr>
            <a:endParaRPr lang="en-US" sz="2400" dirty="0">
              <a:solidFill>
                <a:schemeClr val="bg1"/>
              </a:solidFill>
              <a:latin typeface="Comic Sans MS" pitchFamily="66" charset="0"/>
            </a:endParaRPr>
          </a:p>
          <a:p>
            <a:pPr algn="just">
              <a:buFont typeface="Wingdings" pitchFamily="2" charset="2"/>
              <a:buChar char="Ø"/>
            </a:pPr>
            <a:endParaRPr lang="en-IN" sz="2400" dirty="0">
              <a:solidFill>
                <a:schemeClr val="bg1"/>
              </a:solidFill>
              <a:latin typeface="Comic Sans MS" pitchFamily="66" charset="0"/>
            </a:endParaRPr>
          </a:p>
          <a:p>
            <a:pPr algn="just">
              <a:buFont typeface="Wingdings" pitchFamily="2" charset="2"/>
              <a:buChar char="Ø"/>
            </a:pPr>
            <a:r>
              <a:rPr lang="en-IN" sz="2400" b="1" dirty="0">
                <a:solidFill>
                  <a:schemeClr val="tx1">
                    <a:lumMod val="60000"/>
                    <a:lumOff val="40000"/>
                  </a:schemeClr>
                </a:solidFill>
                <a:latin typeface="Comic Sans MS" pitchFamily="66" charset="0"/>
              </a:rPr>
              <a:t>Step 3</a:t>
            </a:r>
            <a:r>
              <a:rPr lang="en-IN" sz="2400" dirty="0">
                <a:solidFill>
                  <a:schemeClr val="bg1"/>
                </a:solidFill>
                <a:latin typeface="Comic Sans MS" pitchFamily="66" charset="0"/>
              </a:rPr>
              <a:t> − Type the following command in the terminal window to install TypeScript.</a:t>
            </a:r>
          </a:p>
          <a:p>
            <a:pPr algn="just">
              <a:buFont typeface="Wingdings" pitchFamily="2" charset="2"/>
              <a:buChar char="Ø"/>
            </a:pPr>
            <a:r>
              <a:rPr lang="en-IN" sz="2400" dirty="0">
                <a:solidFill>
                  <a:schemeClr val="bg1"/>
                </a:solidFill>
                <a:latin typeface="Comic Sans MS" pitchFamily="66" charset="0"/>
              </a:rPr>
              <a:t>npm install -g typescript</a:t>
            </a:r>
          </a:p>
        </p:txBody>
      </p:sp>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12/14/2017</a:t>
            </a:fld>
            <a:endParaRPr lang="en-US"/>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15</a:t>
            </a:fld>
            <a:endParaRPr lang="en-US" dirty="0"/>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flipH="1">
            <a:off x="7863840" y="117564"/>
            <a:ext cx="3853543" cy="461665"/>
          </a:xfrm>
          <a:prstGeom prst="rect">
            <a:avLst/>
          </a:prstGeom>
          <a:noFill/>
        </p:spPr>
        <p:txBody>
          <a:bodyPr wrap="square" rtlCol="0">
            <a:spAutoFit/>
          </a:bodyPr>
          <a:lstStyle/>
          <a:p>
            <a:r>
              <a:rPr lang="en-IN" sz="2400" b="1" i="0" u="none" dirty="0" smtClean="0">
                <a:latin typeface="Comic Sans MS" pitchFamily="66" charset="0"/>
              </a:rPr>
              <a:t>ENVIRONMENT SETUP</a:t>
            </a:r>
            <a:endParaRPr lang="en-IN" sz="2400" b="1" i="0" u="none" dirty="0">
              <a:latin typeface="Comic Sans MS" pitchFamily="66" charset="0"/>
            </a:endParaRPr>
          </a:p>
        </p:txBody>
      </p:sp>
      <p:pic>
        <p:nvPicPr>
          <p:cNvPr id="3074" name="Picture 2" descr="C:\Users\ARUN\Desktop\verify_install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386" y="4455388"/>
            <a:ext cx="1600200"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115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86" y="2214207"/>
            <a:ext cx="7432770" cy="1143000"/>
          </a:xfrm>
        </p:spPr>
        <p:style>
          <a:lnRef idx="0">
            <a:scrgbClr r="0" g="0" b="0"/>
          </a:lnRef>
          <a:fillRef idx="1003">
            <a:schemeClr val="lt2"/>
          </a:fillRef>
          <a:effectRef idx="0">
            <a:scrgbClr r="0" g="0" b="0"/>
          </a:effectRef>
          <a:fontRef idx="major"/>
        </p:style>
        <p:txBody>
          <a:bodyPr/>
          <a:lstStyle/>
          <a:p>
            <a:pPr marL="0" indent="0"/>
            <a:r>
              <a:rPr lang="en-IN" sz="2400" dirty="0">
                <a:solidFill>
                  <a:schemeClr val="bg1"/>
                </a:solidFill>
                <a:latin typeface="Comic Sans MS" pitchFamily="66" charset="0"/>
              </a:rPr>
              <a:t>var message:string = "Hello World" </a:t>
            </a:r>
            <a:br>
              <a:rPr lang="en-IN" sz="2400" dirty="0">
                <a:solidFill>
                  <a:schemeClr val="bg1"/>
                </a:solidFill>
                <a:latin typeface="Comic Sans MS" pitchFamily="66" charset="0"/>
              </a:rPr>
            </a:br>
            <a:r>
              <a:rPr lang="en-IN" sz="2400" dirty="0">
                <a:solidFill>
                  <a:schemeClr val="bg1"/>
                </a:solidFill>
                <a:latin typeface="Comic Sans MS" pitchFamily="66" charset="0"/>
              </a:rPr>
              <a:t>console.log(message)</a:t>
            </a:r>
            <a:br>
              <a:rPr lang="en-IN" sz="2400" dirty="0">
                <a:solidFill>
                  <a:schemeClr val="bg1"/>
                </a:solidFill>
                <a:latin typeface="Comic Sans MS" pitchFamily="66" charset="0"/>
              </a:rPr>
            </a:br>
            <a:endParaRPr lang="en-IN" sz="2400" dirty="0"/>
          </a:p>
        </p:txBody>
      </p:sp>
      <p:sp>
        <p:nvSpPr>
          <p:cNvPr id="5" name="Date Placeholder 4"/>
          <p:cNvSpPr>
            <a:spLocks noGrp="1"/>
          </p:cNvSpPr>
          <p:nvPr>
            <p:ph type="dt" sz="half" idx="10"/>
          </p:nvPr>
        </p:nvSpPr>
        <p:spPr/>
        <p:txBody>
          <a:bodyPr/>
          <a:lstStyle/>
          <a:p>
            <a:fld id="{0698B8B8-D941-4524-A01A-2BD2943DDE43}" type="datetime1">
              <a:rPr lang="en-US" smtClean="0"/>
              <a:t>12/14/2017</a:t>
            </a:fld>
            <a:endParaRPr lang="en-US"/>
          </a:p>
        </p:txBody>
      </p:sp>
      <p:sp>
        <p:nvSpPr>
          <p:cNvPr id="6" name="Slide Number Placeholder 5"/>
          <p:cNvSpPr>
            <a:spLocks noGrp="1"/>
          </p:cNvSpPr>
          <p:nvPr>
            <p:ph type="sldNum" sz="quarter" idx="12"/>
          </p:nvPr>
        </p:nvSpPr>
        <p:spPr/>
        <p:txBody>
          <a:bodyPr/>
          <a:lstStyle/>
          <a:p>
            <a:fld id="{CB3966BC-8B8D-4F42-BECA-90C48EA3D957}" type="slidenum">
              <a:rPr lang="en-US" smtClean="0"/>
              <a:t>16</a:t>
            </a:fld>
            <a:endParaRPr lang="en-US"/>
          </a:p>
        </p:txBody>
      </p:sp>
      <p:sp>
        <p:nvSpPr>
          <p:cNvPr id="3" name="Content Placeholder 2"/>
          <p:cNvSpPr>
            <a:spLocks noGrp="1"/>
          </p:cNvSpPr>
          <p:nvPr>
            <p:ph idx="4294967295"/>
          </p:nvPr>
        </p:nvSpPr>
        <p:spPr>
          <a:xfrm>
            <a:off x="1219200" y="725488"/>
            <a:ext cx="10972800" cy="3700462"/>
          </a:xfrm>
        </p:spPr>
        <p:txBody>
          <a:bodyPr/>
          <a:lstStyle/>
          <a:p>
            <a:pPr marL="0" indent="0" algn="just">
              <a:buNone/>
            </a:pPr>
            <a:endParaRPr lang="en-US" sz="2400" dirty="0">
              <a:solidFill>
                <a:schemeClr val="bg1"/>
              </a:solidFill>
              <a:latin typeface="Comic Sans MS" pitchFamily="66" charset="0"/>
            </a:endParaRPr>
          </a:p>
          <a:p>
            <a:pPr algn="just">
              <a:buFont typeface="Wingdings" pitchFamily="2" charset="2"/>
              <a:buChar char="Ø"/>
            </a:pPr>
            <a:r>
              <a:rPr lang="en-IN" sz="2400" dirty="0">
                <a:solidFill>
                  <a:schemeClr val="bg1"/>
                </a:solidFill>
                <a:latin typeface="Comic Sans MS" pitchFamily="66" charset="0"/>
              </a:rPr>
              <a:t>Your First TypeScript Code</a:t>
            </a:r>
          </a:p>
          <a:p>
            <a:pPr algn="just">
              <a:buFont typeface="Wingdings" pitchFamily="2" charset="2"/>
              <a:buChar char="Ø"/>
            </a:pPr>
            <a:r>
              <a:rPr lang="en-IN" sz="2400" dirty="0">
                <a:solidFill>
                  <a:schemeClr val="bg1"/>
                </a:solidFill>
                <a:latin typeface="Comic Sans MS" pitchFamily="66" charset="0"/>
              </a:rPr>
              <a:t>Let us start with the traditional “Hello World” example −</a:t>
            </a:r>
          </a:p>
          <a:p>
            <a:pPr algn="just">
              <a:buFont typeface="Wingdings" pitchFamily="2" charset="2"/>
              <a:buChar char="Ø"/>
            </a:pPr>
            <a:endParaRPr lang="en-IN" sz="2400" dirty="0" smtClean="0">
              <a:solidFill>
                <a:schemeClr val="bg1"/>
              </a:solidFill>
              <a:latin typeface="Comic Sans MS" pitchFamily="66" charset="0"/>
            </a:endParaRPr>
          </a:p>
          <a:p>
            <a:pPr marL="0" indent="0" algn="just">
              <a:buNone/>
            </a:pPr>
            <a:endParaRPr lang="en-IN" sz="2400" dirty="0">
              <a:solidFill>
                <a:schemeClr val="bg1"/>
              </a:solidFill>
              <a:latin typeface="Comic Sans MS" pitchFamily="66" charset="0"/>
            </a:endParaRPr>
          </a:p>
          <a:p>
            <a:pPr algn="just">
              <a:buFont typeface="Wingdings" pitchFamily="2" charset="2"/>
              <a:buChar char="Ø"/>
            </a:pPr>
            <a:endParaRPr lang="en-IN" sz="2400" dirty="0" smtClean="0">
              <a:solidFill>
                <a:schemeClr val="bg1"/>
              </a:solidFill>
              <a:latin typeface="Comic Sans MS" pitchFamily="66" charset="0"/>
            </a:endParaRPr>
          </a:p>
          <a:p>
            <a:pPr marL="0" indent="0" algn="just">
              <a:buNone/>
            </a:pPr>
            <a:endParaRPr lang="en-IN" sz="2400" dirty="0">
              <a:solidFill>
                <a:schemeClr val="bg1"/>
              </a:solidFill>
              <a:latin typeface="Comic Sans MS" pitchFamily="66" charset="0"/>
            </a:endParaRPr>
          </a:p>
        </p:txBody>
      </p:sp>
      <p:pic>
        <p:nvPicPr>
          <p:cNvPr id="14"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8477798" y="78375"/>
            <a:ext cx="3291836" cy="461665"/>
          </a:xfrm>
          <a:prstGeom prst="rect">
            <a:avLst/>
          </a:prstGeom>
          <a:noFill/>
        </p:spPr>
        <p:txBody>
          <a:bodyPr wrap="square" rtlCol="0">
            <a:spAutoFit/>
          </a:bodyPr>
          <a:lstStyle/>
          <a:p>
            <a:r>
              <a:rPr lang="en-IN" sz="2400" b="1" i="0" u="none" dirty="0" smtClean="0">
                <a:latin typeface="Comic Sans MS" pitchFamily="66" charset="0"/>
              </a:rPr>
              <a:t>BASIC SYNTAX</a:t>
            </a:r>
            <a:endParaRPr lang="en-IN" sz="2400" b="1" i="0" u="none" dirty="0">
              <a:latin typeface="Comic Sans MS" pitchFamily="66" charset="0"/>
            </a:endParaRPr>
          </a:p>
        </p:txBody>
      </p:sp>
      <p:sp>
        <p:nvSpPr>
          <p:cNvPr id="8" name="Title 1"/>
          <p:cNvSpPr txBox="1">
            <a:spLocks/>
          </p:cNvSpPr>
          <p:nvPr/>
        </p:nvSpPr>
        <p:spPr bwMode="auto">
          <a:xfrm>
            <a:off x="1301932" y="3646766"/>
            <a:ext cx="7432770" cy="1143000"/>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3">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mj-lt"/>
                <a:ea typeface="+mj-ea"/>
                <a:cs typeface="+mj-cs"/>
              </a:defRPr>
            </a:lvl2pPr>
            <a:lvl3pPr algn="l" rtl="0" eaLnBrk="1" fontAlgn="base" hangingPunct="1">
              <a:spcBef>
                <a:spcPct val="0"/>
              </a:spcBef>
              <a:spcAft>
                <a:spcPct val="0"/>
              </a:spcAft>
              <a:defRPr sz="4400">
                <a:solidFill>
                  <a:schemeClr val="tx2"/>
                </a:solidFill>
                <a:latin typeface="+mj-lt"/>
                <a:ea typeface="+mj-ea"/>
                <a:cs typeface="+mj-cs"/>
              </a:defRPr>
            </a:lvl3pPr>
            <a:lvl4pPr algn="l" rtl="0" eaLnBrk="1" fontAlgn="base" hangingPunct="1">
              <a:spcBef>
                <a:spcPct val="0"/>
              </a:spcBef>
              <a:spcAft>
                <a:spcPct val="0"/>
              </a:spcAft>
              <a:defRPr sz="4400">
                <a:solidFill>
                  <a:schemeClr val="tx2"/>
                </a:solidFill>
                <a:latin typeface="+mj-lt"/>
                <a:ea typeface="+mj-ea"/>
                <a:cs typeface="+mj-cs"/>
              </a:defRPr>
            </a:lvl4pPr>
            <a:lvl5pPr algn="l" rtl="0" eaLnBrk="1" fontAlgn="base" hangingPunct="1">
              <a:spcBef>
                <a:spcPct val="0"/>
              </a:spcBef>
              <a:spcAft>
                <a:spcPct val="0"/>
              </a:spcAft>
              <a:defRPr sz="4400">
                <a:solidFill>
                  <a:schemeClr val="tx2"/>
                </a:solidFill>
                <a:latin typeface="+mj-lt"/>
                <a:ea typeface="+mj-ea"/>
                <a:cs typeface="+mj-cs"/>
              </a:defRPr>
            </a:lvl5pPr>
            <a:lvl6pPr marL="457200" algn="l" rtl="0" eaLnBrk="1" fontAlgn="base" hangingPunct="1">
              <a:spcBef>
                <a:spcPct val="0"/>
              </a:spcBef>
              <a:spcAft>
                <a:spcPct val="0"/>
              </a:spcAft>
              <a:defRPr sz="4400">
                <a:solidFill>
                  <a:schemeClr val="tx2"/>
                </a:solidFill>
                <a:latin typeface="+mj-lt"/>
                <a:ea typeface="+mj-ea"/>
                <a:cs typeface="+mj-cs"/>
              </a:defRPr>
            </a:lvl6pPr>
            <a:lvl7pPr marL="914400" algn="l" rtl="0" eaLnBrk="1" fontAlgn="base" hangingPunct="1">
              <a:spcBef>
                <a:spcPct val="0"/>
              </a:spcBef>
              <a:spcAft>
                <a:spcPct val="0"/>
              </a:spcAft>
              <a:defRPr sz="4400">
                <a:solidFill>
                  <a:schemeClr val="tx2"/>
                </a:solidFill>
                <a:latin typeface="+mj-lt"/>
                <a:ea typeface="+mj-ea"/>
                <a:cs typeface="+mj-cs"/>
              </a:defRPr>
            </a:lvl7pPr>
            <a:lvl8pPr marL="1371600" algn="l" rtl="0" eaLnBrk="1" fontAlgn="base" hangingPunct="1">
              <a:spcBef>
                <a:spcPct val="0"/>
              </a:spcBef>
              <a:spcAft>
                <a:spcPct val="0"/>
              </a:spcAft>
              <a:defRPr sz="4400">
                <a:solidFill>
                  <a:schemeClr val="tx2"/>
                </a:solidFill>
                <a:latin typeface="+mj-lt"/>
                <a:ea typeface="+mj-ea"/>
                <a:cs typeface="+mj-cs"/>
              </a:defRPr>
            </a:lvl8pPr>
            <a:lvl9pPr marL="1828800" algn="l" rtl="0" eaLnBrk="1" fontAlgn="base" hangingPunct="1">
              <a:spcBef>
                <a:spcPct val="0"/>
              </a:spcBef>
              <a:spcAft>
                <a:spcPct val="0"/>
              </a:spcAft>
              <a:defRPr sz="4400">
                <a:solidFill>
                  <a:schemeClr val="tx2"/>
                </a:solidFill>
                <a:latin typeface="+mj-lt"/>
                <a:ea typeface="+mj-ea"/>
                <a:cs typeface="+mj-cs"/>
              </a:defRPr>
            </a:lvl9pPr>
          </a:lstStyle>
          <a:p>
            <a:r>
              <a:rPr lang="en-IN" sz="2400" i="0" u="none" dirty="0">
                <a:solidFill>
                  <a:schemeClr val="bg1"/>
                </a:solidFill>
                <a:latin typeface="Comic Sans MS" pitchFamily="66" charset="0"/>
              </a:rPr>
              <a:t>//Generated by typescript 1.8.10 var message = "Hello World"; console.log(message);</a:t>
            </a:r>
          </a:p>
        </p:txBody>
      </p:sp>
    </p:spTree>
    <p:extLst>
      <p:ext uri="{BB962C8B-B14F-4D97-AF65-F5344CB8AC3E}">
        <p14:creationId xmlns:p14="http://schemas.microsoft.com/office/powerpoint/2010/main" val="1910638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698B8B8-D941-4524-A01A-2BD2943DDE43}" type="datetime1">
              <a:rPr lang="en-US" smtClean="0"/>
              <a:t>12/14/2017</a:t>
            </a:fld>
            <a:endParaRPr lang="en-US"/>
          </a:p>
        </p:txBody>
      </p:sp>
      <p:sp>
        <p:nvSpPr>
          <p:cNvPr id="6" name="Slide Number Placeholder 5"/>
          <p:cNvSpPr>
            <a:spLocks noGrp="1"/>
          </p:cNvSpPr>
          <p:nvPr>
            <p:ph type="sldNum" sz="quarter" idx="12"/>
          </p:nvPr>
        </p:nvSpPr>
        <p:spPr/>
        <p:txBody>
          <a:bodyPr/>
          <a:lstStyle/>
          <a:p>
            <a:fld id="{CB3966BC-8B8D-4F42-BECA-90C48EA3D957}" type="slidenum">
              <a:rPr lang="en-US" smtClean="0"/>
              <a:t>17</a:t>
            </a:fld>
            <a:endParaRPr lang="en-US"/>
          </a:p>
        </p:txBody>
      </p:sp>
      <p:pic>
        <p:nvPicPr>
          <p:cNvPr id="14"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8477798" y="78375"/>
            <a:ext cx="3291836" cy="461665"/>
          </a:xfrm>
          <a:prstGeom prst="rect">
            <a:avLst/>
          </a:prstGeom>
          <a:noFill/>
        </p:spPr>
        <p:txBody>
          <a:bodyPr wrap="square" rtlCol="0">
            <a:spAutoFit/>
          </a:bodyPr>
          <a:lstStyle/>
          <a:p>
            <a:r>
              <a:rPr lang="en-IN" sz="2400" b="1" i="0" u="none" dirty="0" smtClean="0">
                <a:latin typeface="Comic Sans MS" pitchFamily="66" charset="0"/>
              </a:rPr>
              <a:t>BASIC SYNTAX</a:t>
            </a:r>
            <a:endParaRPr lang="en-IN" sz="2400" b="1" i="0" u="none" dirty="0">
              <a:latin typeface="Comic Sans MS" pitchFamily="66" charset="0"/>
            </a:endParaRPr>
          </a:p>
        </p:txBody>
      </p:sp>
      <p:sp>
        <p:nvSpPr>
          <p:cNvPr id="9" name="Rectangle 8"/>
          <p:cNvSpPr/>
          <p:nvPr/>
        </p:nvSpPr>
        <p:spPr>
          <a:xfrm>
            <a:off x="522513" y="1413248"/>
            <a:ext cx="10724605" cy="3909083"/>
          </a:xfrm>
          <a:prstGeom prst="rect">
            <a:avLst/>
          </a:prstGeom>
        </p:spPr>
        <p:txBody>
          <a:bodyPr wrap="square">
            <a:spAutoFit/>
          </a:bodyPr>
          <a:lstStyle/>
          <a:p>
            <a:pPr algn="just">
              <a:lnSpc>
                <a:spcPct val="150000"/>
              </a:lnSpc>
              <a:buFont typeface="Wingdings" pitchFamily="2" charset="2"/>
              <a:buChar char="Ø"/>
            </a:pPr>
            <a:r>
              <a:rPr lang="en-IN" sz="2400" i="0" u="none" dirty="0" smtClean="0">
                <a:solidFill>
                  <a:schemeClr val="bg1"/>
                </a:solidFill>
                <a:latin typeface="Comic Sans MS" pitchFamily="66" charset="0"/>
              </a:rPr>
              <a:t>On compiling, it will generate following JavaScript code.</a:t>
            </a:r>
          </a:p>
          <a:p>
            <a:pPr algn="just">
              <a:lnSpc>
                <a:spcPct val="150000"/>
              </a:lnSpc>
              <a:buFont typeface="Wingdings" pitchFamily="2" charset="2"/>
              <a:buChar char="Ø"/>
            </a:pPr>
            <a:r>
              <a:rPr lang="en-IN" sz="2400" i="0" u="none" dirty="0" smtClean="0">
                <a:solidFill>
                  <a:schemeClr val="bg1"/>
                </a:solidFill>
                <a:latin typeface="Comic Sans MS" pitchFamily="66" charset="0"/>
              </a:rPr>
              <a:t>//Generated by typescript 1.8.10 var message = "Hello World"; console.log(message);Line 1 declares a variable by the name message. Variables are a mechanism to store values in a program.</a:t>
            </a:r>
          </a:p>
          <a:p>
            <a:pPr algn="just">
              <a:lnSpc>
                <a:spcPct val="150000"/>
              </a:lnSpc>
              <a:buFont typeface="Wingdings" pitchFamily="2" charset="2"/>
              <a:buChar char="Ø"/>
            </a:pPr>
            <a:r>
              <a:rPr lang="en-IN" sz="2400" i="0" u="none" dirty="0" smtClean="0">
                <a:solidFill>
                  <a:schemeClr val="bg1"/>
                </a:solidFill>
                <a:latin typeface="Comic Sans MS" pitchFamily="66" charset="0"/>
              </a:rPr>
              <a:t>Line </a:t>
            </a:r>
            <a:r>
              <a:rPr lang="en-IN" sz="2400" i="0" u="none" dirty="0">
                <a:solidFill>
                  <a:schemeClr val="bg1"/>
                </a:solidFill>
                <a:latin typeface="Comic Sans MS" pitchFamily="66" charset="0"/>
              </a:rPr>
              <a:t>2 prints the variable’s value to the prompt. Here, console refers to the terminal window. The function log () is used to display text on the screen.</a:t>
            </a:r>
          </a:p>
        </p:txBody>
      </p:sp>
    </p:spTree>
    <p:extLst>
      <p:ext uri="{BB962C8B-B14F-4D97-AF65-F5344CB8AC3E}">
        <p14:creationId xmlns:p14="http://schemas.microsoft.com/office/powerpoint/2010/main" val="1012633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1851" y="764178"/>
            <a:ext cx="10972800" cy="3700463"/>
          </a:xfrm>
        </p:spPr>
        <p:txBody>
          <a:bodyPr/>
          <a:lstStyle/>
          <a:p>
            <a:pPr marL="0" indent="0" algn="just">
              <a:buNone/>
            </a:pPr>
            <a:r>
              <a:rPr lang="en-IN" sz="2400" dirty="0">
                <a:solidFill>
                  <a:schemeClr val="bg1"/>
                </a:solidFill>
                <a:latin typeface="Comic Sans MS" pitchFamily="66" charset="0"/>
              </a:rPr>
              <a:t>Let us see how to compile and execute a TypeScript program using Visual Studio Code. Follow the steps given below −</a:t>
            </a:r>
          </a:p>
          <a:p>
            <a:pPr algn="just">
              <a:buFont typeface="Wingdings" pitchFamily="2" charset="2"/>
              <a:buChar char="Ø"/>
            </a:pPr>
            <a:r>
              <a:rPr lang="en-IN" sz="2400" b="1" dirty="0">
                <a:solidFill>
                  <a:schemeClr val="tx1">
                    <a:lumMod val="60000"/>
                    <a:lumOff val="40000"/>
                  </a:schemeClr>
                </a:solidFill>
                <a:latin typeface="Comic Sans MS" pitchFamily="66" charset="0"/>
              </a:rPr>
              <a:t>Step 1</a:t>
            </a:r>
            <a:r>
              <a:rPr lang="en-IN" sz="2400" dirty="0">
                <a:solidFill>
                  <a:schemeClr val="bg1"/>
                </a:solidFill>
                <a:latin typeface="Comic Sans MS" pitchFamily="66" charset="0"/>
              </a:rPr>
              <a:t> − Save the file with .ts extension. We shall save the file as Test.ts. The code editor marks errors in the code, if any, while you save it.</a:t>
            </a:r>
          </a:p>
          <a:p>
            <a:pPr algn="just">
              <a:buFont typeface="Wingdings" pitchFamily="2" charset="2"/>
              <a:buChar char="Ø"/>
            </a:pPr>
            <a:r>
              <a:rPr lang="en-IN" sz="2400" b="1" dirty="0">
                <a:solidFill>
                  <a:schemeClr val="tx1">
                    <a:lumMod val="60000"/>
                    <a:lumOff val="40000"/>
                  </a:schemeClr>
                </a:solidFill>
                <a:latin typeface="Comic Sans MS" pitchFamily="66" charset="0"/>
              </a:rPr>
              <a:t>Step 2</a:t>
            </a:r>
            <a:r>
              <a:rPr lang="en-IN" sz="2400" dirty="0">
                <a:solidFill>
                  <a:schemeClr val="bg1"/>
                </a:solidFill>
                <a:latin typeface="Comic Sans MS" pitchFamily="66" charset="0"/>
              </a:rPr>
              <a:t> − Right-click the TypeScript file under the Working Files option in VS Code’s Explore Pane. Select Open in Command Prompt option.</a:t>
            </a:r>
          </a:p>
          <a:p>
            <a:pPr algn="just">
              <a:buFont typeface="Wingdings" pitchFamily="2" charset="2"/>
              <a:buChar char="Ø"/>
            </a:pPr>
            <a:r>
              <a:rPr lang="en-IN" sz="2400" b="1" dirty="0">
                <a:solidFill>
                  <a:schemeClr val="tx1">
                    <a:lumMod val="60000"/>
                    <a:lumOff val="40000"/>
                  </a:schemeClr>
                </a:solidFill>
                <a:latin typeface="Comic Sans MS" pitchFamily="66" charset="0"/>
              </a:rPr>
              <a:t>Step 3</a:t>
            </a:r>
            <a:r>
              <a:rPr lang="en-IN" sz="2400" dirty="0">
                <a:solidFill>
                  <a:schemeClr val="bg1"/>
                </a:solidFill>
                <a:latin typeface="Comic Sans MS" pitchFamily="66" charset="0"/>
              </a:rPr>
              <a:t> − To compile the file use the following command on the terminal window.</a:t>
            </a:r>
          </a:p>
          <a:p>
            <a:pPr algn="just">
              <a:buFont typeface="Wingdings" pitchFamily="2" charset="2"/>
              <a:buChar char="Ø"/>
            </a:pPr>
            <a:r>
              <a:rPr lang="en-IN" sz="2400" dirty="0" smtClean="0">
                <a:solidFill>
                  <a:schemeClr val="bg1"/>
                </a:solidFill>
                <a:latin typeface="Comic Sans MS" pitchFamily="66" charset="0"/>
              </a:rPr>
              <a:t>                                         </a:t>
            </a:r>
          </a:p>
          <a:p>
            <a:pPr algn="just">
              <a:buFont typeface="Wingdings" pitchFamily="2" charset="2"/>
              <a:buChar char="Ø"/>
            </a:pPr>
            <a:r>
              <a:rPr lang="en-IN" sz="2400" b="1" dirty="0" smtClean="0">
                <a:solidFill>
                  <a:schemeClr val="tx1">
                    <a:lumMod val="60000"/>
                    <a:lumOff val="40000"/>
                  </a:schemeClr>
                </a:solidFill>
                <a:latin typeface="Comic Sans MS" pitchFamily="66" charset="0"/>
              </a:rPr>
              <a:t>Step </a:t>
            </a:r>
            <a:r>
              <a:rPr lang="en-IN" sz="2400" b="1" dirty="0">
                <a:solidFill>
                  <a:schemeClr val="tx1">
                    <a:lumMod val="60000"/>
                    <a:lumOff val="40000"/>
                  </a:schemeClr>
                </a:solidFill>
                <a:latin typeface="Comic Sans MS" pitchFamily="66" charset="0"/>
              </a:rPr>
              <a:t>4</a:t>
            </a:r>
            <a:r>
              <a:rPr lang="en-IN" sz="2400" dirty="0">
                <a:solidFill>
                  <a:schemeClr val="bg1"/>
                </a:solidFill>
                <a:latin typeface="Comic Sans MS" pitchFamily="66" charset="0"/>
              </a:rPr>
              <a:t> − The file is compiled to Test.js. To run the program written, type the following in the terminal</a:t>
            </a:r>
            <a:r>
              <a:rPr lang="en-IN" sz="2400" dirty="0" smtClean="0">
                <a:solidFill>
                  <a:schemeClr val="bg1"/>
                </a:solidFill>
                <a:latin typeface="Comic Sans MS" pitchFamily="66" charset="0"/>
              </a:rPr>
              <a:t>.</a:t>
            </a:r>
            <a:endParaRPr lang="en-IN" sz="2400" dirty="0">
              <a:solidFill>
                <a:schemeClr val="bg1"/>
              </a:solidFill>
              <a:latin typeface="Comic Sans MS" pitchFamily="66" charset="0"/>
            </a:endParaRPr>
          </a:p>
        </p:txBody>
      </p:sp>
      <p:sp>
        <p:nvSpPr>
          <p:cNvPr id="6" name="Date Placeholder 5"/>
          <p:cNvSpPr>
            <a:spLocks noGrp="1"/>
          </p:cNvSpPr>
          <p:nvPr>
            <p:ph type="dt" sz="half" idx="10"/>
          </p:nvPr>
        </p:nvSpPr>
        <p:spPr/>
        <p:txBody>
          <a:bodyPr/>
          <a:lstStyle/>
          <a:p>
            <a:fld id="{9F35E42B-E6A7-4D36-8C7F-3B55A4D9B172}" type="datetime1">
              <a:rPr lang="en-US" smtClean="0"/>
              <a:t>12/14/2017</a:t>
            </a:fld>
            <a:endParaRPr lang="en-US"/>
          </a:p>
        </p:txBody>
      </p:sp>
      <p:sp>
        <p:nvSpPr>
          <p:cNvPr id="7" name="Slide Number Placeholder 6"/>
          <p:cNvSpPr>
            <a:spLocks noGrp="1"/>
          </p:cNvSpPr>
          <p:nvPr>
            <p:ph type="sldNum" sz="quarter" idx="12"/>
          </p:nvPr>
        </p:nvSpPr>
        <p:spPr/>
        <p:txBody>
          <a:bodyPr/>
          <a:lstStyle/>
          <a:p>
            <a:fld id="{CB3966BC-8B8D-4F42-BECA-90C48EA3D957}" type="slidenum">
              <a:rPr lang="en-US" smtClean="0"/>
              <a:t>18</a:t>
            </a:fld>
            <a:endParaRPr lang="en-US"/>
          </a:p>
        </p:txBody>
      </p:sp>
      <p:pic>
        <p:nvPicPr>
          <p:cNvPr id="1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3291840" y="51664"/>
            <a:ext cx="8634549" cy="461665"/>
          </a:xfrm>
          <a:prstGeom prst="rect">
            <a:avLst/>
          </a:prstGeom>
          <a:noFill/>
        </p:spPr>
        <p:txBody>
          <a:bodyPr wrap="square" rtlCol="0">
            <a:spAutoFit/>
          </a:bodyPr>
          <a:lstStyle/>
          <a:p>
            <a:r>
              <a:rPr lang="en-IN" sz="2400" b="1" i="0" u="none" dirty="0" smtClean="0">
                <a:latin typeface="Comic Sans MS" pitchFamily="66" charset="0"/>
              </a:rPr>
              <a:t>COMPILE AND EXECUTE A TYPESCRIPT PROGRAM</a:t>
            </a:r>
            <a:endParaRPr lang="en-IN" sz="2400" b="1" i="0" u="none" dirty="0">
              <a:latin typeface="Comic Sans MS" pitchFamily="66" charset="0"/>
            </a:endParaRPr>
          </a:p>
        </p:txBody>
      </p:sp>
      <p:sp>
        <p:nvSpPr>
          <p:cNvPr id="2" name="Rectangle 1"/>
          <p:cNvSpPr/>
          <p:nvPr/>
        </p:nvSpPr>
        <p:spPr>
          <a:xfrm>
            <a:off x="5042263" y="4167051"/>
            <a:ext cx="1711234" cy="574766"/>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IN" dirty="0">
                <a:solidFill>
                  <a:schemeClr val="bg1"/>
                </a:solidFill>
                <a:latin typeface="Comic Sans MS" pitchFamily="66" charset="0"/>
              </a:rPr>
              <a:t>tsc Test.ts</a:t>
            </a:r>
            <a:endParaRPr lang="en-IN" dirty="0"/>
          </a:p>
        </p:txBody>
      </p:sp>
      <p:sp>
        <p:nvSpPr>
          <p:cNvPr id="8" name="Rectangle 7"/>
          <p:cNvSpPr/>
          <p:nvPr/>
        </p:nvSpPr>
        <p:spPr>
          <a:xfrm>
            <a:off x="5042263" y="5573485"/>
            <a:ext cx="1711234" cy="574766"/>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IN" dirty="0">
                <a:solidFill>
                  <a:schemeClr val="bg1"/>
                </a:solidFill>
                <a:latin typeface="Comic Sans MS" pitchFamily="66" charset="0"/>
              </a:rPr>
              <a:t> node Test.js</a:t>
            </a:r>
            <a:endParaRPr lang="en-IN" dirty="0"/>
          </a:p>
        </p:txBody>
      </p:sp>
    </p:spTree>
    <p:extLst>
      <p:ext uri="{BB962C8B-B14F-4D97-AF65-F5344CB8AC3E}">
        <p14:creationId xmlns:p14="http://schemas.microsoft.com/office/powerpoint/2010/main" val="119042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477672" y="1359188"/>
            <a:ext cx="5230797" cy="4649726"/>
          </a:xfrm>
          <a:prstGeom prst="rect">
            <a:avLst/>
          </a:prstGeom>
          <a:ln>
            <a:noFill/>
          </a:ln>
          <a:extLst/>
        </p:spPr>
        <p:style>
          <a:lnRef idx="0">
            <a:scrgbClr r="0" g="0" b="0"/>
          </a:lnRef>
          <a:fillRef idx="1003">
            <a:schemeClr val="lt2"/>
          </a:fillRef>
          <a:effectRef idx="0">
            <a:scrgbClr r="0" g="0" b="0"/>
          </a:effectRef>
          <a:fontRef idx="major"/>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57200" lvl="1" indent="0">
              <a:buNone/>
            </a:pPr>
            <a:r>
              <a:rPr lang="en-US" altLang="zh-TW" sz="2400" i="0" u="none" kern="0" dirty="0" smtClean="0">
                <a:solidFill>
                  <a:srgbClr val="EEA116"/>
                </a:solidFill>
                <a:latin typeface="Comic Sans MS" panose="030F0702030302020204" pitchFamily="66" charset="0"/>
              </a:rPr>
              <a:t>Test.ts</a:t>
            </a:r>
          </a:p>
          <a:p>
            <a:pPr marL="457200" lvl="1" indent="0">
              <a:buNone/>
            </a:pPr>
            <a:r>
              <a:rPr lang="en-US" sz="2400" i="0" u="none" kern="0" dirty="0">
                <a:solidFill>
                  <a:schemeClr val="bg1"/>
                </a:solidFill>
                <a:latin typeface="Comic Sans MS" panose="030F0702030302020204" pitchFamily="66" charset="0"/>
              </a:rPr>
              <a:t>class Greeting { </a:t>
            </a:r>
          </a:p>
          <a:p>
            <a:pPr marL="457200" lvl="1" indent="0">
              <a:buNone/>
            </a:pPr>
            <a:r>
              <a:rPr lang="en-US" sz="2400" i="0" u="none" kern="0" dirty="0">
                <a:solidFill>
                  <a:schemeClr val="bg1"/>
                </a:solidFill>
                <a:latin typeface="Comic Sans MS" panose="030F0702030302020204" pitchFamily="66" charset="0"/>
              </a:rPr>
              <a:t>   greet():void { </a:t>
            </a:r>
          </a:p>
          <a:p>
            <a:pPr marL="457200" lvl="1" indent="0">
              <a:buNone/>
            </a:pPr>
            <a:r>
              <a:rPr lang="en-US" sz="2400" i="0" u="none" kern="0" dirty="0">
                <a:solidFill>
                  <a:schemeClr val="bg1"/>
                </a:solidFill>
                <a:latin typeface="Comic Sans MS" panose="030F0702030302020204" pitchFamily="66" charset="0"/>
              </a:rPr>
              <a:t>      console.log("Hello World!!!") </a:t>
            </a:r>
          </a:p>
          <a:p>
            <a:pPr marL="457200" lvl="1" indent="0">
              <a:buNone/>
            </a:pPr>
            <a:r>
              <a:rPr lang="en-US" sz="2400" i="0" u="none" kern="0" dirty="0">
                <a:solidFill>
                  <a:schemeClr val="bg1"/>
                </a:solidFill>
                <a:latin typeface="Comic Sans MS" panose="030F0702030302020204" pitchFamily="66" charset="0"/>
              </a:rPr>
              <a:t>   } </a:t>
            </a:r>
          </a:p>
          <a:p>
            <a:pPr marL="457200" lvl="1" indent="0">
              <a:buNone/>
            </a:pPr>
            <a:r>
              <a:rPr lang="en-US" sz="2400" i="0" u="none" kern="0" dirty="0">
                <a:solidFill>
                  <a:schemeClr val="bg1"/>
                </a:solidFill>
                <a:latin typeface="Comic Sans MS" panose="030F0702030302020204" pitchFamily="66" charset="0"/>
              </a:rPr>
              <a:t>} </a:t>
            </a:r>
          </a:p>
          <a:p>
            <a:pPr marL="457200" lvl="1" indent="0">
              <a:buNone/>
            </a:pPr>
            <a:r>
              <a:rPr lang="en-US" sz="2400" i="0" u="none" kern="0" dirty="0">
                <a:solidFill>
                  <a:schemeClr val="bg1"/>
                </a:solidFill>
                <a:latin typeface="Comic Sans MS" panose="030F0702030302020204" pitchFamily="66" charset="0"/>
              </a:rPr>
              <a:t>var obj = new Greeting(); </a:t>
            </a:r>
          </a:p>
          <a:p>
            <a:pPr marL="457200" lvl="1" indent="0">
              <a:buNone/>
            </a:pPr>
            <a:r>
              <a:rPr lang="en-US" sz="2400" i="0" u="none" kern="0" dirty="0">
                <a:solidFill>
                  <a:schemeClr val="bg1"/>
                </a:solidFill>
                <a:latin typeface="Comic Sans MS" panose="030F0702030302020204" pitchFamily="66" charset="0"/>
              </a:rPr>
              <a:t>obj.greet();</a:t>
            </a:r>
          </a:p>
        </p:txBody>
      </p:sp>
      <p:sp>
        <p:nvSpPr>
          <p:cNvPr id="2" name="Date Placeholder 1"/>
          <p:cNvSpPr>
            <a:spLocks noGrp="1"/>
          </p:cNvSpPr>
          <p:nvPr>
            <p:ph type="dt" sz="half" idx="10"/>
          </p:nvPr>
        </p:nvSpPr>
        <p:spPr/>
        <p:txBody>
          <a:bodyPr/>
          <a:lstStyle/>
          <a:p>
            <a:fld id="{C103C6EC-110E-4B06-B981-488E8B132F99}" type="datetime1">
              <a:rPr lang="en-US" smtClean="0"/>
              <a:t>12/14/2017</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19</a:t>
            </a:fld>
            <a:endParaRPr lang="en-US"/>
          </a:p>
        </p:txBody>
      </p:sp>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27"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8477794" y="65312"/>
            <a:ext cx="3448595"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anose="030F0702030302020204" pitchFamily="66" charset="0"/>
              </a:rPr>
              <a:t>EXAMPLE</a:t>
            </a:r>
            <a:endParaRPr lang="en-US" sz="2400" b="1" i="0" u="none" dirty="0">
              <a:solidFill>
                <a:schemeClr val="accent2">
                  <a:lumMod val="60000"/>
                  <a:lumOff val="40000"/>
                </a:schemeClr>
              </a:solidFill>
              <a:latin typeface="Comic Sans MS" panose="030F0702030302020204" pitchFamily="66" charset="0"/>
            </a:endParaRPr>
          </a:p>
        </p:txBody>
      </p:sp>
      <p:sp>
        <p:nvSpPr>
          <p:cNvPr id="7" name="Content Placeholder 2"/>
          <p:cNvSpPr txBox="1">
            <a:spLocks/>
          </p:cNvSpPr>
          <p:nvPr/>
        </p:nvSpPr>
        <p:spPr bwMode="auto">
          <a:xfrm>
            <a:off x="5956663" y="1359188"/>
            <a:ext cx="5064034" cy="4649726"/>
          </a:xfrm>
          <a:prstGeom prst="rect">
            <a:avLst/>
          </a:prstGeom>
          <a:ln>
            <a:noFill/>
          </a:ln>
          <a:extLst/>
        </p:spPr>
        <p:style>
          <a:lnRef idx="0">
            <a:scrgbClr r="0" g="0" b="0"/>
          </a:lnRef>
          <a:fillRef idx="1003">
            <a:schemeClr val="lt2"/>
          </a:fillRef>
          <a:effectRef idx="0">
            <a:scrgbClr r="0" g="0" b="0"/>
          </a:effectRef>
          <a:fontRef idx="major"/>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57200" lvl="1" indent="0">
              <a:buNone/>
            </a:pPr>
            <a:r>
              <a:rPr lang="en-US" altLang="zh-TW" sz="2000" i="0" u="none" kern="0" dirty="0">
                <a:solidFill>
                  <a:srgbClr val="EEA116"/>
                </a:solidFill>
                <a:latin typeface="Comic Sans MS" panose="030F0702030302020204" pitchFamily="66" charset="0"/>
              </a:rPr>
              <a:t>Test.js</a:t>
            </a:r>
          </a:p>
          <a:p>
            <a:pPr marL="457200" lvl="1" indent="0">
              <a:buNone/>
            </a:pPr>
            <a:r>
              <a:rPr lang="en-US" sz="2000" i="0" u="none" kern="0" dirty="0">
                <a:solidFill>
                  <a:schemeClr val="bg1"/>
                </a:solidFill>
                <a:latin typeface="Comic Sans MS" panose="030F0702030302020204" pitchFamily="66" charset="0"/>
              </a:rPr>
              <a:t>var Greeting = /** @class */ (function () {</a:t>
            </a:r>
          </a:p>
          <a:p>
            <a:pPr marL="457200" lvl="1" indent="0">
              <a:buNone/>
            </a:pPr>
            <a:r>
              <a:rPr lang="en-US" sz="2000" i="0" u="none" kern="0" dirty="0">
                <a:solidFill>
                  <a:schemeClr val="bg1"/>
                </a:solidFill>
                <a:latin typeface="Comic Sans MS" panose="030F0702030302020204" pitchFamily="66" charset="0"/>
              </a:rPr>
              <a:t>    function Greeting() {</a:t>
            </a:r>
          </a:p>
          <a:p>
            <a:pPr marL="457200" lvl="1" indent="0">
              <a:buNone/>
            </a:pPr>
            <a:r>
              <a:rPr lang="en-US" sz="2000" i="0" u="none" kern="0" dirty="0">
                <a:solidFill>
                  <a:schemeClr val="bg1"/>
                </a:solidFill>
                <a:latin typeface="Comic Sans MS" panose="030F0702030302020204" pitchFamily="66" charset="0"/>
              </a:rPr>
              <a:t>    }</a:t>
            </a:r>
          </a:p>
          <a:p>
            <a:pPr marL="457200" lvl="1" indent="0">
              <a:buNone/>
            </a:pPr>
            <a:r>
              <a:rPr lang="en-US" sz="2000" i="0" u="none" kern="0" dirty="0">
                <a:solidFill>
                  <a:schemeClr val="bg1"/>
                </a:solidFill>
                <a:latin typeface="Comic Sans MS" panose="030F0702030302020204" pitchFamily="66" charset="0"/>
              </a:rPr>
              <a:t>    Greeting.prototype.greet = function () {</a:t>
            </a:r>
          </a:p>
          <a:p>
            <a:pPr marL="457200" lvl="1" indent="0">
              <a:buNone/>
            </a:pPr>
            <a:r>
              <a:rPr lang="en-US" sz="2000" i="0" u="none" kern="0" dirty="0">
                <a:solidFill>
                  <a:schemeClr val="bg1"/>
                </a:solidFill>
                <a:latin typeface="Comic Sans MS" panose="030F0702030302020204" pitchFamily="66" charset="0"/>
              </a:rPr>
              <a:t>        console.log("Hello World!!!");</a:t>
            </a:r>
          </a:p>
          <a:p>
            <a:pPr marL="457200" lvl="1" indent="0">
              <a:buNone/>
            </a:pPr>
            <a:r>
              <a:rPr lang="en-US" sz="2000" i="0" u="none" kern="0" dirty="0">
                <a:solidFill>
                  <a:schemeClr val="bg1"/>
                </a:solidFill>
                <a:latin typeface="Comic Sans MS" panose="030F0702030302020204" pitchFamily="66" charset="0"/>
              </a:rPr>
              <a:t>    };</a:t>
            </a:r>
          </a:p>
          <a:p>
            <a:pPr marL="457200" lvl="1" indent="0">
              <a:buNone/>
            </a:pPr>
            <a:r>
              <a:rPr lang="en-US" sz="2000" i="0" u="none" kern="0" dirty="0">
                <a:solidFill>
                  <a:schemeClr val="bg1"/>
                </a:solidFill>
                <a:latin typeface="Comic Sans MS" panose="030F0702030302020204" pitchFamily="66" charset="0"/>
              </a:rPr>
              <a:t>    return Greeting;</a:t>
            </a:r>
          </a:p>
          <a:p>
            <a:pPr marL="457200" lvl="1" indent="0">
              <a:buNone/>
            </a:pPr>
            <a:r>
              <a:rPr lang="en-US" sz="2000" i="0" u="none" kern="0" dirty="0">
                <a:solidFill>
                  <a:schemeClr val="bg1"/>
                </a:solidFill>
                <a:latin typeface="Comic Sans MS" panose="030F0702030302020204" pitchFamily="66" charset="0"/>
              </a:rPr>
              <a:t>}());</a:t>
            </a:r>
          </a:p>
          <a:p>
            <a:pPr marL="457200" lvl="1" indent="0">
              <a:buNone/>
            </a:pPr>
            <a:r>
              <a:rPr lang="en-US" sz="2000" i="0" u="none" kern="0" dirty="0">
                <a:solidFill>
                  <a:schemeClr val="bg1"/>
                </a:solidFill>
                <a:latin typeface="Comic Sans MS" panose="030F0702030302020204" pitchFamily="66" charset="0"/>
              </a:rPr>
              <a:t>var obj = new Greeting();</a:t>
            </a:r>
          </a:p>
          <a:p>
            <a:pPr marL="457200" lvl="1" indent="0">
              <a:buNone/>
            </a:pPr>
            <a:r>
              <a:rPr lang="en-US" sz="2000" i="0" u="none" kern="0" dirty="0">
                <a:solidFill>
                  <a:schemeClr val="bg1"/>
                </a:solidFill>
                <a:latin typeface="Comic Sans MS" panose="030F0702030302020204" pitchFamily="66" charset="0"/>
              </a:rPr>
              <a:t>obj.greet();</a:t>
            </a:r>
          </a:p>
        </p:txBody>
      </p:sp>
    </p:spTree>
    <p:extLst>
      <p:ext uri="{BB962C8B-B14F-4D97-AF65-F5344CB8AC3E}">
        <p14:creationId xmlns:p14="http://schemas.microsoft.com/office/powerpoint/2010/main" val="2796409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ctrTitle"/>
          </p:nvPr>
        </p:nvSpPr>
        <p:spPr>
          <a:xfrm>
            <a:off x="637382" y="587375"/>
            <a:ext cx="10363200" cy="1470025"/>
          </a:xfrm>
        </p:spPr>
        <p:txBody>
          <a:bodyPr/>
          <a:lstStyle/>
          <a:p>
            <a:pPr algn="ctr"/>
            <a:r>
              <a:rPr lang="en-US" sz="4800" dirty="0" smtClean="0">
                <a:solidFill>
                  <a:schemeClr val="accent1"/>
                </a:solidFill>
                <a:effectLst>
                  <a:outerShdw blurRad="38100" dist="38100" dir="2700000" algn="tl">
                    <a:srgbClr val="000000">
                      <a:alpha val="43137"/>
                    </a:srgbClr>
                  </a:outerShdw>
                </a:effectLst>
                <a:latin typeface="Comic Sans MS" panose="030F0702030302020204" pitchFamily="66" charset="0"/>
              </a:rPr>
              <a:t>TYPESCRIPT</a:t>
            </a:r>
            <a:endParaRPr lang="en-US" sz="4800" dirty="0">
              <a:solidFill>
                <a:schemeClr val="accent1"/>
              </a:solidFill>
              <a:effectLst>
                <a:outerShdw blurRad="38100" dist="38100" dir="2700000" algn="tl">
                  <a:srgbClr val="000000">
                    <a:alpha val="43137"/>
                  </a:srgbClr>
                </a:outerShdw>
              </a:effectLst>
              <a:latin typeface="Comic Sans MS" panose="030F0702030302020204" pitchFamily="66" charset="0"/>
            </a:endParaRPr>
          </a:p>
        </p:txBody>
      </p:sp>
      <p:pic>
        <p:nvPicPr>
          <p:cNvPr id="1028" name="Picture 4" descr="https://www.marcobeltempo.com/wp-content/uploads/2017/09/typescript-blog-bann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781" y="1892300"/>
            <a:ext cx="6802438" cy="3678238"/>
          </a:xfrm>
          <a:prstGeom prst="rect">
            <a:avLst/>
          </a:prstGeom>
          <a:noFill/>
          <a:effectLst>
            <a:glow rad="406400">
              <a:srgbClr val="002060">
                <a:alpha val="40000"/>
              </a:srgbClr>
            </a:glow>
            <a:reflection blurRad="88900" stA="75000" endPos="46000" dir="5400000" sy="-100000" algn="bl" rotWithShape="0"/>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013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477671" y="961426"/>
            <a:ext cx="11104728" cy="39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57200" lvl="1" indent="0" algn="just">
              <a:buNone/>
            </a:pPr>
            <a:r>
              <a:rPr lang="en-IN" sz="2400" i="0" u="none" dirty="0">
                <a:solidFill>
                  <a:schemeClr val="bg1"/>
                </a:solidFill>
                <a:latin typeface="Comic Sans MS" pitchFamily="66" charset="0"/>
              </a:rPr>
              <a:t>	</a:t>
            </a:r>
            <a:r>
              <a:rPr lang="en-IN" sz="2400" i="0" u="none" dirty="0" smtClean="0">
                <a:solidFill>
                  <a:schemeClr val="bg1"/>
                </a:solidFill>
                <a:latin typeface="Comic Sans MS" pitchFamily="66" charset="0"/>
              </a:rPr>
              <a:t>TypeScript </a:t>
            </a:r>
            <a:r>
              <a:rPr lang="en-IN" sz="2400" i="0" u="none" dirty="0">
                <a:solidFill>
                  <a:schemeClr val="bg1"/>
                </a:solidFill>
                <a:latin typeface="Comic Sans MS" pitchFamily="66" charset="0"/>
              </a:rPr>
              <a:t>is object oriented JavaScript. TypeScript supports </a:t>
            </a:r>
            <a:r>
              <a:rPr lang="en-IN" sz="2400" i="0" u="none" dirty="0" smtClean="0">
                <a:solidFill>
                  <a:schemeClr val="bg1"/>
                </a:solidFill>
                <a:latin typeface="Comic Sans MS" pitchFamily="66" charset="0"/>
              </a:rPr>
              <a:t>object-oriented </a:t>
            </a:r>
            <a:r>
              <a:rPr lang="en-IN" sz="2400" i="0" u="none" dirty="0">
                <a:solidFill>
                  <a:schemeClr val="bg1"/>
                </a:solidFill>
                <a:latin typeface="Comic Sans MS" pitchFamily="66" charset="0"/>
              </a:rPr>
              <a:t>programming features like classes, interfaces, etc. A class in terms of OOP is a blueprint for creating objects. A class encapsulates data for the object. Typescript gives built in support for this concept called </a:t>
            </a:r>
            <a:r>
              <a:rPr lang="en-IN" sz="2400" i="0" u="none" dirty="0" smtClean="0">
                <a:solidFill>
                  <a:schemeClr val="bg1"/>
                </a:solidFill>
                <a:latin typeface="Comic Sans MS" pitchFamily="66" charset="0"/>
              </a:rPr>
              <a:t>class.</a:t>
            </a:r>
          </a:p>
          <a:p>
            <a:pPr marL="0" indent="0" algn="just">
              <a:buNone/>
            </a:pPr>
            <a:r>
              <a:rPr lang="en-IN" sz="2400" i="0" u="none" dirty="0" smtClean="0">
                <a:solidFill>
                  <a:schemeClr val="tx1">
                    <a:lumMod val="60000"/>
                    <a:lumOff val="40000"/>
                  </a:schemeClr>
                </a:solidFill>
                <a:latin typeface="Comic Sans MS" pitchFamily="66" charset="0"/>
              </a:rPr>
              <a:t>     Creating </a:t>
            </a:r>
            <a:r>
              <a:rPr lang="en-IN" sz="2400" i="0" u="none" dirty="0">
                <a:solidFill>
                  <a:schemeClr val="tx1">
                    <a:lumMod val="60000"/>
                    <a:lumOff val="40000"/>
                  </a:schemeClr>
                </a:solidFill>
                <a:latin typeface="Comic Sans MS" pitchFamily="66" charset="0"/>
              </a:rPr>
              <a:t>classes</a:t>
            </a:r>
          </a:p>
          <a:p>
            <a:pPr marL="0" indent="0" algn="just">
              <a:buNone/>
            </a:pPr>
            <a:r>
              <a:rPr lang="en-IN" sz="2400" i="0" u="none" dirty="0" smtClean="0">
                <a:solidFill>
                  <a:schemeClr val="bg1"/>
                </a:solidFill>
                <a:latin typeface="Comic Sans MS" pitchFamily="66" charset="0"/>
              </a:rPr>
              <a:t>     Use </a:t>
            </a:r>
            <a:r>
              <a:rPr lang="en-IN" sz="2400" i="0" u="none" dirty="0">
                <a:solidFill>
                  <a:schemeClr val="bg1"/>
                </a:solidFill>
                <a:latin typeface="Comic Sans MS" pitchFamily="66" charset="0"/>
              </a:rPr>
              <a:t>the class keyword to declare a class in TypeScript. The syntax for </a:t>
            </a:r>
            <a:r>
              <a:rPr lang="en-IN" sz="2400" i="0" u="none" dirty="0" smtClean="0">
                <a:solidFill>
                  <a:schemeClr val="bg1"/>
                </a:solidFill>
                <a:latin typeface="Comic Sans MS" pitchFamily="66" charset="0"/>
              </a:rPr>
              <a:t>              the </a:t>
            </a:r>
            <a:r>
              <a:rPr lang="en-IN" sz="2400" i="0" u="none" dirty="0">
                <a:solidFill>
                  <a:schemeClr val="bg1"/>
                </a:solidFill>
                <a:latin typeface="Comic Sans MS" pitchFamily="66" charset="0"/>
              </a:rPr>
              <a:t>same is given below −</a:t>
            </a:r>
          </a:p>
          <a:p>
            <a:pPr algn="just"/>
            <a:r>
              <a:rPr lang="en-IN" sz="2400" i="0" u="none" dirty="0" smtClean="0">
                <a:solidFill>
                  <a:schemeClr val="tx1">
                    <a:lumMod val="60000"/>
                    <a:lumOff val="40000"/>
                  </a:schemeClr>
                </a:solidFill>
                <a:latin typeface="Comic Sans MS" pitchFamily="66" charset="0"/>
              </a:rPr>
              <a:t>Syntax:</a:t>
            </a:r>
          </a:p>
          <a:p>
            <a:pPr marL="0" indent="0" algn="just">
              <a:buNone/>
            </a:pPr>
            <a:endParaRPr lang="en-IN" sz="2400" i="0" u="none" dirty="0">
              <a:solidFill>
                <a:schemeClr val="tx1">
                  <a:lumMod val="60000"/>
                  <a:lumOff val="40000"/>
                </a:schemeClr>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12/14/2017</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20</a:t>
            </a:fld>
            <a:endParaRPr lang="en-US"/>
          </a:p>
        </p:txBody>
      </p:sp>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822"/>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8489405" y="78538"/>
            <a:ext cx="3448595" cy="461665"/>
          </a:xfrm>
          <a:prstGeom prst="rect">
            <a:avLst/>
          </a:prstGeom>
          <a:noFill/>
        </p:spPr>
        <p:txBody>
          <a:bodyPr wrap="square" rtlCol="0">
            <a:spAutoFit/>
          </a:bodyPr>
          <a:lstStyle/>
          <a:p>
            <a:r>
              <a:rPr lang="en-IN" sz="2400" b="1" i="0" u="none" dirty="0" smtClean="0">
                <a:latin typeface="Comic Sans MS" pitchFamily="66" charset="0"/>
              </a:rPr>
              <a:t>CLASSES</a:t>
            </a:r>
            <a:endParaRPr lang="en-IN" sz="2400" b="1" i="0" u="none" dirty="0">
              <a:latin typeface="Comic Sans MS" pitchFamily="66" charset="0"/>
            </a:endParaRPr>
          </a:p>
        </p:txBody>
      </p:sp>
      <p:sp>
        <p:nvSpPr>
          <p:cNvPr id="4" name="Rectangle 3"/>
          <p:cNvSpPr/>
          <p:nvPr/>
        </p:nvSpPr>
        <p:spPr>
          <a:xfrm>
            <a:off x="2334260" y="4377309"/>
            <a:ext cx="2743200" cy="1005840"/>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marL="0" indent="0" algn="just">
              <a:buNone/>
            </a:pPr>
            <a:r>
              <a:rPr lang="en-IN" u="none" dirty="0">
                <a:solidFill>
                  <a:schemeClr val="bg1"/>
                </a:solidFill>
                <a:latin typeface="Comic Sans MS" pitchFamily="66" charset="0"/>
              </a:rPr>
              <a:t>class class_name </a:t>
            </a:r>
            <a:r>
              <a:rPr lang="en-IN" u="none" dirty="0" smtClean="0">
                <a:solidFill>
                  <a:schemeClr val="bg1"/>
                </a:solidFill>
                <a:latin typeface="Comic Sans MS" pitchFamily="66" charset="0"/>
              </a:rPr>
              <a:t>{</a:t>
            </a:r>
          </a:p>
          <a:p>
            <a:pPr marL="0" indent="0" algn="just">
              <a:buNone/>
            </a:pPr>
            <a:r>
              <a:rPr lang="en-IN" u="none" dirty="0" smtClean="0">
                <a:solidFill>
                  <a:schemeClr val="bg1"/>
                </a:solidFill>
                <a:latin typeface="Comic Sans MS" pitchFamily="66" charset="0"/>
              </a:rPr>
              <a:t> </a:t>
            </a:r>
            <a:r>
              <a:rPr lang="en-IN" u="none" dirty="0">
                <a:solidFill>
                  <a:schemeClr val="bg1"/>
                </a:solidFill>
                <a:latin typeface="Comic Sans MS" pitchFamily="66" charset="0"/>
              </a:rPr>
              <a:t>//class scope </a:t>
            </a:r>
            <a:endParaRPr lang="en-IN" u="none" dirty="0" smtClean="0">
              <a:solidFill>
                <a:schemeClr val="bg1"/>
              </a:solidFill>
              <a:latin typeface="Comic Sans MS" pitchFamily="66" charset="0"/>
            </a:endParaRPr>
          </a:p>
          <a:p>
            <a:pPr marL="0" indent="0" algn="just">
              <a:buNone/>
            </a:pPr>
            <a:r>
              <a:rPr lang="en-IN" u="none" dirty="0" smtClean="0">
                <a:solidFill>
                  <a:schemeClr val="bg1"/>
                </a:solidFill>
                <a:latin typeface="Comic Sans MS" pitchFamily="66" charset="0"/>
              </a:rPr>
              <a:t>}</a:t>
            </a:r>
            <a:endParaRPr lang="en-US" i="0" u="none" kern="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3526441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1360291" y="641385"/>
            <a:ext cx="3833071" cy="5681037"/>
          </a:xfrm>
          <a:prstGeom prst="rect">
            <a:avLst/>
          </a:prstGeom>
          <a:ln>
            <a:noFill/>
          </a:ln>
          <a:extLst/>
        </p:spPr>
        <p:style>
          <a:lnRef idx="0">
            <a:scrgbClr r="0" g="0" b="0"/>
          </a:lnRef>
          <a:fillRef idx="1003">
            <a:schemeClr val="lt2"/>
          </a:fillRef>
          <a:effectRef idx="0">
            <a:scrgbClr r="0" g="0" b="0"/>
          </a:effectRef>
          <a:fontRef idx="major"/>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IN" sz="2400" u="none" dirty="0">
                <a:solidFill>
                  <a:schemeClr val="tx1">
                    <a:lumMod val="60000"/>
                    <a:lumOff val="40000"/>
                  </a:schemeClr>
                </a:solidFill>
                <a:latin typeface="Comic Sans MS" pitchFamily="66" charset="0"/>
              </a:rPr>
              <a:t>Example: Declaring a class</a:t>
            </a:r>
          </a:p>
          <a:p>
            <a:pPr marL="0" indent="0">
              <a:buNone/>
            </a:pPr>
            <a:r>
              <a:rPr lang="en-IN" sz="2400" u="none" dirty="0">
                <a:solidFill>
                  <a:schemeClr val="bg1"/>
                </a:solidFill>
                <a:latin typeface="Comic Sans MS" pitchFamily="66" charset="0"/>
              </a:rPr>
              <a:t>class Car { </a:t>
            </a:r>
            <a:endParaRPr lang="en-IN" sz="2400" u="none" dirty="0" smtClean="0">
              <a:solidFill>
                <a:schemeClr val="bg1"/>
              </a:solidFill>
              <a:latin typeface="Comic Sans MS" pitchFamily="66" charset="0"/>
            </a:endParaRPr>
          </a:p>
          <a:p>
            <a:pPr marL="0" indent="0">
              <a:buNone/>
            </a:pPr>
            <a:r>
              <a:rPr lang="en-IN" sz="2400" u="none" dirty="0" smtClean="0">
                <a:solidFill>
                  <a:schemeClr val="bg1"/>
                </a:solidFill>
                <a:latin typeface="Comic Sans MS" pitchFamily="66" charset="0"/>
              </a:rPr>
              <a:t>//</a:t>
            </a:r>
            <a:r>
              <a:rPr lang="en-IN" sz="2400" u="none" dirty="0">
                <a:solidFill>
                  <a:schemeClr val="bg1"/>
                </a:solidFill>
                <a:latin typeface="Comic Sans MS" pitchFamily="66" charset="0"/>
              </a:rPr>
              <a:t>field engine:string; //constructor constructor(engine:string) { </a:t>
            </a:r>
            <a:endParaRPr lang="en-IN" sz="2400" u="none" dirty="0" smtClean="0">
              <a:solidFill>
                <a:schemeClr val="bg1"/>
              </a:solidFill>
              <a:latin typeface="Comic Sans MS" pitchFamily="66" charset="0"/>
            </a:endParaRPr>
          </a:p>
          <a:p>
            <a:pPr marL="0" indent="0">
              <a:buNone/>
            </a:pPr>
            <a:r>
              <a:rPr lang="en-IN" sz="2400" u="none" dirty="0" smtClean="0">
                <a:solidFill>
                  <a:schemeClr val="bg1"/>
                </a:solidFill>
                <a:latin typeface="Comic Sans MS" pitchFamily="66" charset="0"/>
              </a:rPr>
              <a:t>this.engine </a:t>
            </a:r>
            <a:r>
              <a:rPr lang="en-IN" sz="2400" u="none" dirty="0">
                <a:solidFill>
                  <a:schemeClr val="bg1"/>
                </a:solidFill>
                <a:latin typeface="Comic Sans MS" pitchFamily="66" charset="0"/>
              </a:rPr>
              <a:t>= engine </a:t>
            </a:r>
            <a:endParaRPr lang="en-IN" sz="2400" u="none" dirty="0" smtClean="0">
              <a:solidFill>
                <a:schemeClr val="bg1"/>
              </a:solidFill>
              <a:latin typeface="Comic Sans MS" pitchFamily="66" charset="0"/>
            </a:endParaRPr>
          </a:p>
          <a:p>
            <a:pPr marL="0" indent="0">
              <a:buNone/>
            </a:pPr>
            <a:r>
              <a:rPr lang="en-IN" sz="2400" u="none" dirty="0" smtClean="0">
                <a:solidFill>
                  <a:schemeClr val="bg1"/>
                </a:solidFill>
                <a:latin typeface="Comic Sans MS" pitchFamily="66" charset="0"/>
              </a:rPr>
              <a:t>} </a:t>
            </a:r>
            <a:r>
              <a:rPr lang="en-IN" sz="2400" u="none" dirty="0">
                <a:solidFill>
                  <a:schemeClr val="bg1"/>
                </a:solidFill>
                <a:latin typeface="Comic Sans MS" pitchFamily="66" charset="0"/>
              </a:rPr>
              <a:t>//</a:t>
            </a:r>
            <a:r>
              <a:rPr lang="en-IN" sz="2400" u="none" dirty="0" smtClean="0">
                <a:solidFill>
                  <a:schemeClr val="bg1"/>
                </a:solidFill>
                <a:latin typeface="Comic Sans MS" pitchFamily="66" charset="0"/>
              </a:rPr>
              <a:t>function</a:t>
            </a:r>
          </a:p>
          <a:p>
            <a:pPr marL="0" indent="0">
              <a:buNone/>
            </a:pPr>
            <a:r>
              <a:rPr lang="en-IN" sz="2400" u="none" dirty="0" smtClean="0">
                <a:solidFill>
                  <a:schemeClr val="bg1"/>
                </a:solidFill>
                <a:latin typeface="Comic Sans MS" pitchFamily="66" charset="0"/>
              </a:rPr>
              <a:t> </a:t>
            </a:r>
            <a:r>
              <a:rPr lang="en-IN" sz="2400" u="none" dirty="0">
                <a:solidFill>
                  <a:schemeClr val="bg1"/>
                </a:solidFill>
                <a:latin typeface="Comic Sans MS" pitchFamily="66" charset="0"/>
              </a:rPr>
              <a:t>disp():void </a:t>
            </a:r>
            <a:r>
              <a:rPr lang="en-IN" sz="2400" u="none" dirty="0" smtClean="0">
                <a:solidFill>
                  <a:schemeClr val="bg1"/>
                </a:solidFill>
                <a:latin typeface="Comic Sans MS" pitchFamily="66" charset="0"/>
              </a:rPr>
              <a:t>{ </a:t>
            </a:r>
            <a:r>
              <a:rPr lang="en-IN" sz="2400" u="none" dirty="0">
                <a:solidFill>
                  <a:schemeClr val="bg1"/>
                </a:solidFill>
                <a:latin typeface="Comic Sans MS" pitchFamily="66" charset="0"/>
              </a:rPr>
              <a:t>console.log("Engine is : "+this.engine) </a:t>
            </a:r>
            <a:endParaRPr lang="en-IN" sz="2400" u="none" dirty="0" smtClean="0">
              <a:solidFill>
                <a:schemeClr val="bg1"/>
              </a:solidFill>
              <a:latin typeface="Comic Sans MS" pitchFamily="66" charset="0"/>
            </a:endParaRPr>
          </a:p>
          <a:p>
            <a:pPr marL="0" indent="0">
              <a:buNone/>
            </a:pPr>
            <a:r>
              <a:rPr lang="en-IN" sz="2400" u="none" dirty="0" smtClean="0">
                <a:solidFill>
                  <a:schemeClr val="bg1"/>
                </a:solidFill>
                <a:latin typeface="Comic Sans MS" pitchFamily="66" charset="0"/>
              </a:rPr>
              <a:t>}</a:t>
            </a:r>
          </a:p>
          <a:p>
            <a:pPr marL="0" indent="0">
              <a:buNone/>
            </a:pPr>
            <a:r>
              <a:rPr lang="en-IN" sz="2400" u="none" dirty="0" smtClean="0">
                <a:solidFill>
                  <a:schemeClr val="bg1"/>
                </a:solidFill>
                <a:latin typeface="Comic Sans MS" pitchFamily="66" charset="0"/>
              </a:rPr>
              <a:t> </a:t>
            </a:r>
            <a:r>
              <a:rPr lang="en-IN" sz="2400" u="none" dirty="0">
                <a:solidFill>
                  <a:schemeClr val="bg1"/>
                </a:solidFill>
                <a:latin typeface="Comic Sans MS" pitchFamily="66" charset="0"/>
              </a:rPr>
              <a:t>}</a:t>
            </a:r>
            <a:endParaRPr lang="en-US" sz="2400" u="none" kern="0" dirty="0">
              <a:solidFill>
                <a:schemeClr val="bg1"/>
              </a:solidFill>
              <a:latin typeface="Comic Sans MS" panose="030F0702030302020204"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12/14/2017</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21</a:t>
            </a:fld>
            <a:endParaRPr lang="en-US"/>
          </a:p>
        </p:txBody>
      </p:sp>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8761471" y="92349"/>
            <a:ext cx="3448595" cy="461665"/>
          </a:xfrm>
          <a:prstGeom prst="rect">
            <a:avLst/>
          </a:prstGeom>
          <a:noFill/>
        </p:spPr>
        <p:txBody>
          <a:bodyPr wrap="square" rtlCol="0">
            <a:spAutoFit/>
          </a:bodyPr>
          <a:lstStyle/>
          <a:p>
            <a:r>
              <a:rPr lang="en-IN" sz="2400" b="1" i="0" u="none" dirty="0" smtClean="0">
                <a:latin typeface="Comic Sans MS" pitchFamily="66" charset="0"/>
              </a:rPr>
              <a:t>CLASSES</a:t>
            </a:r>
            <a:endParaRPr lang="en-IN" sz="2400" b="1" i="0" u="none" dirty="0">
              <a:latin typeface="Comic Sans MS" pitchFamily="66" charset="0"/>
            </a:endParaRPr>
          </a:p>
        </p:txBody>
      </p:sp>
      <p:sp>
        <p:nvSpPr>
          <p:cNvPr id="7" name="Content Placeholder 2"/>
          <p:cNvSpPr txBox="1">
            <a:spLocks/>
          </p:cNvSpPr>
          <p:nvPr/>
        </p:nvSpPr>
        <p:spPr bwMode="auto">
          <a:xfrm>
            <a:off x="5750712" y="641385"/>
            <a:ext cx="5182899" cy="5681037"/>
          </a:xfrm>
          <a:prstGeom prst="rect">
            <a:avLst/>
          </a:prstGeom>
          <a:ln>
            <a:noFill/>
          </a:ln>
          <a:extLst/>
        </p:spPr>
        <p:style>
          <a:lnRef idx="0">
            <a:scrgbClr r="0" g="0" b="0"/>
          </a:lnRef>
          <a:fillRef idx="1003">
            <a:schemeClr val="lt2"/>
          </a:fillRef>
          <a:effectRef idx="0">
            <a:scrgbClr r="0" g="0" b="0"/>
          </a:effectRef>
          <a:fontRef idx="major"/>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IN" sz="2400" i="0" u="none" dirty="0">
                <a:solidFill>
                  <a:schemeClr val="bg1"/>
                </a:solidFill>
                <a:latin typeface="Comic Sans MS" pitchFamily="66" charset="0"/>
              </a:rPr>
              <a:t>//Generated by typescript 1.8.10 </a:t>
            </a:r>
            <a:endParaRPr lang="en-IN" sz="2400" i="0" u="none" dirty="0" smtClean="0">
              <a:solidFill>
                <a:schemeClr val="bg1"/>
              </a:solidFill>
              <a:latin typeface="Comic Sans MS" pitchFamily="66" charset="0"/>
            </a:endParaRPr>
          </a:p>
          <a:p>
            <a:pPr marL="0" indent="0">
              <a:buNone/>
            </a:pPr>
            <a:r>
              <a:rPr lang="en-IN" sz="2400" i="0" u="none" dirty="0" smtClean="0">
                <a:solidFill>
                  <a:schemeClr val="bg1"/>
                </a:solidFill>
                <a:latin typeface="Comic Sans MS" pitchFamily="66" charset="0"/>
              </a:rPr>
              <a:t>var </a:t>
            </a:r>
            <a:r>
              <a:rPr lang="en-IN" sz="2400" i="0" u="none" dirty="0">
                <a:solidFill>
                  <a:schemeClr val="bg1"/>
                </a:solidFill>
                <a:latin typeface="Comic Sans MS" pitchFamily="66" charset="0"/>
              </a:rPr>
              <a:t>Car = (function () </a:t>
            </a:r>
            <a:r>
              <a:rPr lang="en-IN" sz="2400" i="0" u="none" dirty="0" smtClean="0">
                <a:solidFill>
                  <a:schemeClr val="bg1"/>
                </a:solidFill>
                <a:latin typeface="Comic Sans MS" pitchFamily="66" charset="0"/>
              </a:rPr>
              <a:t>{ </a:t>
            </a:r>
            <a:r>
              <a:rPr lang="en-IN" sz="2400" i="0" u="none" dirty="0">
                <a:solidFill>
                  <a:schemeClr val="bg1"/>
                </a:solidFill>
                <a:latin typeface="Comic Sans MS" pitchFamily="66" charset="0"/>
              </a:rPr>
              <a:t>//constructor </a:t>
            </a:r>
            <a:endParaRPr lang="en-IN" sz="2400" i="0" u="none" dirty="0" smtClean="0">
              <a:solidFill>
                <a:schemeClr val="bg1"/>
              </a:solidFill>
              <a:latin typeface="Comic Sans MS" pitchFamily="66" charset="0"/>
            </a:endParaRPr>
          </a:p>
          <a:p>
            <a:pPr marL="0" indent="0">
              <a:buNone/>
            </a:pPr>
            <a:r>
              <a:rPr lang="en-IN" sz="2400" i="0" u="none" dirty="0" smtClean="0">
                <a:solidFill>
                  <a:schemeClr val="bg1"/>
                </a:solidFill>
                <a:latin typeface="Comic Sans MS" pitchFamily="66" charset="0"/>
              </a:rPr>
              <a:t>function </a:t>
            </a:r>
            <a:r>
              <a:rPr lang="en-IN" sz="2400" i="0" u="none" dirty="0">
                <a:solidFill>
                  <a:schemeClr val="bg1"/>
                </a:solidFill>
                <a:latin typeface="Comic Sans MS" pitchFamily="66" charset="0"/>
              </a:rPr>
              <a:t>Car(engine) { this.engine = engine; </a:t>
            </a:r>
            <a:endParaRPr lang="en-IN" sz="2400" i="0" u="none" dirty="0" smtClean="0">
              <a:solidFill>
                <a:schemeClr val="bg1"/>
              </a:solidFill>
              <a:latin typeface="Comic Sans MS" pitchFamily="66" charset="0"/>
            </a:endParaRPr>
          </a:p>
          <a:p>
            <a:pPr marL="0" indent="0">
              <a:buNone/>
            </a:pPr>
            <a:r>
              <a:rPr lang="en-IN" sz="2400" i="0" u="none" dirty="0" smtClean="0">
                <a:solidFill>
                  <a:schemeClr val="bg1"/>
                </a:solidFill>
                <a:latin typeface="Comic Sans MS" pitchFamily="66" charset="0"/>
              </a:rPr>
              <a:t>}</a:t>
            </a:r>
          </a:p>
          <a:p>
            <a:pPr marL="0" indent="0">
              <a:buNone/>
            </a:pPr>
            <a:r>
              <a:rPr lang="en-IN" sz="2400" i="0" u="none" dirty="0" smtClean="0">
                <a:solidFill>
                  <a:schemeClr val="bg1"/>
                </a:solidFill>
                <a:latin typeface="Comic Sans MS" pitchFamily="66" charset="0"/>
              </a:rPr>
              <a:t> </a:t>
            </a:r>
            <a:r>
              <a:rPr lang="en-IN" sz="2400" i="0" u="none" dirty="0">
                <a:solidFill>
                  <a:schemeClr val="bg1"/>
                </a:solidFill>
                <a:latin typeface="Comic Sans MS" pitchFamily="66" charset="0"/>
              </a:rPr>
              <a:t>//function Car.prototype.disp </a:t>
            </a:r>
            <a:r>
              <a:rPr lang="en-IN" sz="2400" i="0" u="none" dirty="0" smtClean="0">
                <a:solidFill>
                  <a:schemeClr val="bg1"/>
                </a:solidFill>
                <a:latin typeface="Comic Sans MS" pitchFamily="66" charset="0"/>
              </a:rPr>
              <a:t>= function </a:t>
            </a:r>
            <a:r>
              <a:rPr lang="en-IN" sz="2400" i="0" u="none" dirty="0">
                <a:solidFill>
                  <a:schemeClr val="bg1"/>
                </a:solidFill>
                <a:latin typeface="Comic Sans MS" pitchFamily="66" charset="0"/>
              </a:rPr>
              <a:t>() { console.log("Engine is : " + this.engine); }; </a:t>
            </a:r>
            <a:endParaRPr lang="en-IN" sz="2400" i="0" u="none" dirty="0" smtClean="0">
              <a:solidFill>
                <a:schemeClr val="bg1"/>
              </a:solidFill>
              <a:latin typeface="Comic Sans MS" pitchFamily="66" charset="0"/>
            </a:endParaRPr>
          </a:p>
          <a:p>
            <a:pPr marL="0" indent="0">
              <a:buNone/>
            </a:pPr>
            <a:r>
              <a:rPr lang="en-IN" sz="2400" i="0" u="none" dirty="0" smtClean="0">
                <a:solidFill>
                  <a:schemeClr val="bg1"/>
                </a:solidFill>
                <a:latin typeface="Comic Sans MS" pitchFamily="66" charset="0"/>
              </a:rPr>
              <a:t>return </a:t>
            </a:r>
            <a:r>
              <a:rPr lang="en-IN" sz="2400" i="0" u="none" dirty="0">
                <a:solidFill>
                  <a:schemeClr val="bg1"/>
                </a:solidFill>
                <a:latin typeface="Comic Sans MS" pitchFamily="66" charset="0"/>
              </a:rPr>
              <a:t>Car; </a:t>
            </a:r>
            <a:endParaRPr lang="en-IN" sz="2400" i="0" u="none" dirty="0" smtClean="0">
              <a:solidFill>
                <a:schemeClr val="bg1"/>
              </a:solidFill>
              <a:latin typeface="Comic Sans MS" pitchFamily="66" charset="0"/>
            </a:endParaRPr>
          </a:p>
          <a:p>
            <a:pPr marL="0" indent="0">
              <a:buNone/>
            </a:pPr>
            <a:r>
              <a:rPr lang="en-IN" sz="2400" i="0" u="none" dirty="0" smtClean="0">
                <a:solidFill>
                  <a:schemeClr val="bg1"/>
                </a:solidFill>
                <a:latin typeface="Comic Sans MS" pitchFamily="66" charset="0"/>
              </a:rPr>
              <a:t>}());</a:t>
            </a:r>
            <a:endParaRPr lang="en-US" sz="2400" i="0" u="none" kern="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1325214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477672" y="877493"/>
            <a:ext cx="11327641" cy="39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just">
              <a:buNone/>
            </a:pPr>
            <a:r>
              <a:rPr lang="en-IN" sz="2400" i="0" u="none" dirty="0" smtClean="0">
                <a:solidFill>
                  <a:schemeClr val="bg1"/>
                </a:solidFill>
                <a:latin typeface="Comic Sans MS" pitchFamily="66" charset="0"/>
              </a:rPr>
              <a:t>	A </a:t>
            </a:r>
            <a:r>
              <a:rPr lang="en-IN" sz="2400" i="0" u="none" dirty="0">
                <a:solidFill>
                  <a:schemeClr val="bg1"/>
                </a:solidFill>
                <a:latin typeface="Comic Sans MS" pitchFamily="66" charset="0"/>
              </a:rPr>
              <a:t>module is designed with the idea to organize code written in TypeScript. Modules are broadly divided into −</a:t>
            </a:r>
          </a:p>
          <a:p>
            <a:pPr algn="just">
              <a:buFont typeface="Wingdings" pitchFamily="2" charset="2"/>
              <a:buChar char="Ø"/>
            </a:pPr>
            <a:r>
              <a:rPr lang="en-IN" sz="2400" i="0" u="none" dirty="0">
                <a:solidFill>
                  <a:schemeClr val="tx1">
                    <a:lumMod val="60000"/>
                    <a:lumOff val="40000"/>
                  </a:schemeClr>
                </a:solidFill>
                <a:latin typeface="Comic Sans MS" pitchFamily="66" charset="0"/>
              </a:rPr>
              <a:t>Internal Modules</a:t>
            </a:r>
          </a:p>
          <a:p>
            <a:pPr algn="just">
              <a:buFont typeface="Wingdings" pitchFamily="2" charset="2"/>
              <a:buChar char="Ø"/>
            </a:pPr>
            <a:r>
              <a:rPr lang="en-IN" sz="2400" i="0" u="none" dirty="0">
                <a:solidFill>
                  <a:schemeClr val="tx1">
                    <a:lumMod val="60000"/>
                    <a:lumOff val="40000"/>
                  </a:schemeClr>
                </a:solidFill>
                <a:latin typeface="Comic Sans MS" pitchFamily="66" charset="0"/>
              </a:rPr>
              <a:t>External </a:t>
            </a:r>
            <a:r>
              <a:rPr lang="en-IN" sz="2400" i="0" u="none" dirty="0" smtClean="0">
                <a:solidFill>
                  <a:schemeClr val="tx1">
                    <a:lumMod val="60000"/>
                    <a:lumOff val="40000"/>
                  </a:schemeClr>
                </a:solidFill>
                <a:latin typeface="Comic Sans MS" pitchFamily="66" charset="0"/>
              </a:rPr>
              <a:t>Modules</a:t>
            </a:r>
          </a:p>
          <a:p>
            <a:pPr marL="0" indent="0" algn="just">
              <a:buNone/>
            </a:pPr>
            <a:endParaRPr lang="en-IN" sz="2400" i="0" u="none" dirty="0" smtClean="0">
              <a:solidFill>
                <a:schemeClr val="tx1">
                  <a:lumMod val="60000"/>
                  <a:lumOff val="40000"/>
                </a:schemeClr>
              </a:solidFill>
              <a:latin typeface="Comic Sans MS" pitchFamily="66" charset="0"/>
            </a:endParaRPr>
          </a:p>
          <a:p>
            <a:pPr marL="0" indent="0" algn="just">
              <a:buNone/>
            </a:pPr>
            <a:r>
              <a:rPr lang="en-IN" sz="2400" i="0" u="none" dirty="0" smtClean="0">
                <a:solidFill>
                  <a:schemeClr val="tx1">
                    <a:lumMod val="60000"/>
                    <a:lumOff val="40000"/>
                  </a:schemeClr>
                </a:solidFill>
                <a:latin typeface="Comic Sans MS" pitchFamily="66" charset="0"/>
              </a:rPr>
              <a:t>Internal Module:</a:t>
            </a:r>
            <a:endParaRPr lang="en-IN" sz="2400" i="0" u="none" dirty="0">
              <a:solidFill>
                <a:schemeClr val="tx1">
                  <a:lumMod val="60000"/>
                  <a:lumOff val="40000"/>
                </a:schemeClr>
              </a:solidFill>
              <a:latin typeface="Comic Sans MS" pitchFamily="66" charset="0"/>
            </a:endParaRPr>
          </a:p>
          <a:p>
            <a:pPr marL="0" indent="0" algn="just">
              <a:buNone/>
            </a:pPr>
            <a:r>
              <a:rPr lang="en-IN" sz="2400" i="0" u="none" dirty="0" smtClean="0">
                <a:solidFill>
                  <a:schemeClr val="bg1"/>
                </a:solidFill>
                <a:latin typeface="Comic Sans MS" pitchFamily="66" charset="0"/>
              </a:rPr>
              <a:t>	Internal </a:t>
            </a:r>
            <a:r>
              <a:rPr lang="en-IN" sz="2400" i="0" u="none" dirty="0">
                <a:solidFill>
                  <a:schemeClr val="bg1"/>
                </a:solidFill>
                <a:latin typeface="Comic Sans MS" pitchFamily="66" charset="0"/>
              </a:rPr>
              <a:t>modules came in earlier version of Typescript. This was used to logically group classes, interfaces, functions into one unit and can be exported in another module. This logical grouping is named namespace in latest version of </a:t>
            </a:r>
            <a:r>
              <a:rPr lang="en-IN" sz="2400" i="0" u="none" dirty="0" smtClean="0">
                <a:solidFill>
                  <a:schemeClr val="bg1"/>
                </a:solidFill>
                <a:latin typeface="Comic Sans MS" pitchFamily="66" charset="0"/>
              </a:rPr>
              <a:t>TypeScript.</a:t>
            </a:r>
          </a:p>
          <a:p>
            <a:pPr marL="0" indent="0" algn="just">
              <a:buNone/>
            </a:pPr>
            <a:endParaRPr lang="en-IN" sz="2400" i="0" u="none" dirty="0">
              <a:solidFill>
                <a:schemeClr val="bg1"/>
              </a:solidFill>
              <a:latin typeface="Comic Sans MS" pitchFamily="66" charset="0"/>
            </a:endParaRPr>
          </a:p>
          <a:p>
            <a:pPr algn="just"/>
            <a:endParaRPr lang="en-US" sz="2400" i="0" u="none"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12/14/2017</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22</a:t>
            </a:fld>
            <a:endParaRPr lang="en-US"/>
          </a:p>
        </p:txBody>
      </p:sp>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822"/>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8452383" y="0"/>
            <a:ext cx="3448595" cy="461665"/>
          </a:xfrm>
          <a:prstGeom prst="rect">
            <a:avLst/>
          </a:prstGeom>
          <a:noFill/>
        </p:spPr>
        <p:txBody>
          <a:bodyPr wrap="square" rtlCol="0">
            <a:spAutoFit/>
          </a:bodyPr>
          <a:lstStyle/>
          <a:p>
            <a:r>
              <a:rPr lang="en-IN" sz="2400" b="1" i="0" u="none" dirty="0" smtClean="0">
                <a:latin typeface="Comic Sans MS" pitchFamily="66" charset="0"/>
              </a:rPr>
              <a:t>MODULES</a:t>
            </a:r>
            <a:endParaRPr lang="en-IN" sz="2400" b="1" i="0" u="none" dirty="0">
              <a:latin typeface="Comic Sans MS" pitchFamily="66" charset="0"/>
            </a:endParaRPr>
          </a:p>
        </p:txBody>
      </p:sp>
    </p:spTree>
    <p:extLst>
      <p:ext uri="{BB962C8B-B14F-4D97-AF65-F5344CB8AC3E}">
        <p14:creationId xmlns:p14="http://schemas.microsoft.com/office/powerpoint/2010/main" val="2254018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30518" y="1589914"/>
            <a:ext cx="13159951" cy="39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US" sz="2400" i="0" dirty="0">
              <a:solidFill>
                <a:schemeClr val="bg1"/>
              </a:solidFill>
              <a:latin typeface="Comic Sans MS" pitchFamily="66" charset="0"/>
            </a:endParaRPr>
          </a:p>
        </p:txBody>
      </p:sp>
      <p:sp>
        <p:nvSpPr>
          <p:cNvPr id="6" name="Title 5"/>
          <p:cNvSpPr>
            <a:spLocks noGrp="1"/>
          </p:cNvSpPr>
          <p:nvPr>
            <p:ph type="title"/>
          </p:nvPr>
        </p:nvSpPr>
        <p:spPr>
          <a:xfrm>
            <a:off x="586095" y="916082"/>
            <a:ext cx="4440072" cy="462341"/>
          </a:xfrm>
        </p:spPr>
        <p:txBody>
          <a:bodyPr/>
          <a:lstStyle/>
          <a:p>
            <a:r>
              <a:rPr lang="en-IN" sz="2400" b="1" dirty="0">
                <a:solidFill>
                  <a:schemeClr val="tx1">
                    <a:lumMod val="60000"/>
                    <a:lumOff val="40000"/>
                  </a:schemeClr>
                </a:solidFill>
                <a:latin typeface="Comic Sans MS" pitchFamily="66" charset="0"/>
              </a:rPr>
              <a:t>Internal Module </a:t>
            </a:r>
            <a:r>
              <a:rPr lang="en-IN" sz="2400" b="1" dirty="0" smtClean="0">
                <a:solidFill>
                  <a:schemeClr val="tx1">
                    <a:lumMod val="60000"/>
                    <a:lumOff val="40000"/>
                  </a:schemeClr>
                </a:solidFill>
                <a:latin typeface="Comic Sans MS" pitchFamily="66" charset="0"/>
              </a:rPr>
              <a:t>Syntax:</a:t>
            </a:r>
            <a:r>
              <a:rPr lang="en-IN" sz="2400" b="1" dirty="0">
                <a:solidFill>
                  <a:schemeClr val="tx1">
                    <a:lumMod val="60000"/>
                    <a:lumOff val="40000"/>
                  </a:schemeClr>
                </a:solidFill>
                <a:latin typeface="Comic Sans MS" pitchFamily="66" charset="0"/>
              </a:rPr>
              <a:t/>
            </a:r>
            <a:br>
              <a:rPr lang="en-IN" sz="2400" b="1" dirty="0">
                <a:solidFill>
                  <a:schemeClr val="tx1">
                    <a:lumMod val="60000"/>
                    <a:lumOff val="40000"/>
                  </a:schemeClr>
                </a:solidFill>
                <a:latin typeface="Comic Sans MS" pitchFamily="66" charset="0"/>
              </a:rPr>
            </a:br>
            <a:endParaRPr lang="en-IN" sz="2400" b="1" dirty="0">
              <a:solidFill>
                <a:schemeClr val="tx1">
                  <a:lumMod val="60000"/>
                  <a:lumOff val="40000"/>
                </a:schemeClr>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12/14/2017</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23</a:t>
            </a:fld>
            <a:endParaRPr lang="en-US"/>
          </a:p>
        </p:txBody>
      </p:sp>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888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7964156" y="18885"/>
            <a:ext cx="3448595" cy="461665"/>
          </a:xfrm>
          <a:prstGeom prst="rect">
            <a:avLst/>
          </a:prstGeom>
          <a:noFill/>
        </p:spPr>
        <p:txBody>
          <a:bodyPr wrap="square" rtlCol="0">
            <a:spAutoFit/>
          </a:bodyPr>
          <a:lstStyle/>
          <a:p>
            <a:r>
              <a:rPr lang="en-IN" sz="2400" b="1" i="0" u="none" dirty="0" smtClean="0">
                <a:latin typeface="Comic Sans MS" pitchFamily="66" charset="0"/>
              </a:rPr>
              <a:t>MODULES</a:t>
            </a:r>
            <a:endParaRPr lang="en-IN" sz="2400" b="1" i="0" u="none" dirty="0">
              <a:latin typeface="Comic Sans MS" pitchFamily="66" charset="0"/>
            </a:endParaRPr>
          </a:p>
        </p:txBody>
      </p:sp>
      <p:sp>
        <p:nvSpPr>
          <p:cNvPr id="4" name="Rectangle 3"/>
          <p:cNvSpPr/>
          <p:nvPr/>
        </p:nvSpPr>
        <p:spPr>
          <a:xfrm>
            <a:off x="538707" y="1534910"/>
            <a:ext cx="10874044" cy="1467905"/>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marL="0" indent="0" algn="just">
              <a:buNone/>
            </a:pPr>
            <a:r>
              <a:rPr lang="en-IN" sz="2400" i="0" u="none" dirty="0" smtClean="0">
                <a:solidFill>
                  <a:schemeClr val="bg1"/>
                </a:solidFill>
                <a:latin typeface="Comic Sans MS" pitchFamily="66" charset="0"/>
              </a:rPr>
              <a:t>namespace </a:t>
            </a:r>
            <a:r>
              <a:rPr lang="en-IN" sz="2400" u="none" dirty="0">
                <a:solidFill>
                  <a:schemeClr val="bg1"/>
                </a:solidFill>
                <a:latin typeface="Comic Sans MS" pitchFamily="66" charset="0"/>
              </a:rPr>
              <a:t>snipe community</a:t>
            </a:r>
            <a:r>
              <a:rPr lang="en-IN" sz="2400" i="0" u="none" dirty="0" smtClean="0">
                <a:solidFill>
                  <a:schemeClr val="bg1"/>
                </a:solidFill>
                <a:latin typeface="Comic Sans MS" pitchFamily="66" charset="0"/>
              </a:rPr>
              <a:t>{ </a:t>
            </a:r>
          </a:p>
          <a:p>
            <a:pPr marL="0" indent="0" algn="just">
              <a:buNone/>
            </a:pPr>
            <a:r>
              <a:rPr lang="en-IN" sz="2400" i="0" u="none" dirty="0" smtClean="0">
                <a:solidFill>
                  <a:schemeClr val="bg1"/>
                </a:solidFill>
                <a:latin typeface="Comic Sans MS" pitchFamily="66" charset="0"/>
              </a:rPr>
              <a:t>export </a:t>
            </a:r>
            <a:r>
              <a:rPr lang="en-IN" sz="2400" i="0" u="none" dirty="0">
                <a:solidFill>
                  <a:schemeClr val="bg1"/>
                </a:solidFill>
                <a:latin typeface="Comic Sans MS" pitchFamily="66" charset="0"/>
              </a:rPr>
              <a:t>function add(x, y) { console.log(x + y);} </a:t>
            </a:r>
            <a:endParaRPr lang="en-IN" sz="2400" i="0" u="none" dirty="0" smtClean="0">
              <a:solidFill>
                <a:schemeClr val="bg1"/>
              </a:solidFill>
              <a:latin typeface="Comic Sans MS" pitchFamily="66" charset="0"/>
            </a:endParaRPr>
          </a:p>
          <a:p>
            <a:pPr marL="0" indent="0" algn="just">
              <a:buNone/>
            </a:pPr>
            <a:r>
              <a:rPr lang="en-IN" sz="2400" i="0" u="none" dirty="0" smtClean="0">
                <a:solidFill>
                  <a:schemeClr val="bg1"/>
                </a:solidFill>
                <a:latin typeface="Comic Sans MS" pitchFamily="66" charset="0"/>
              </a:rPr>
              <a:t>}</a:t>
            </a:r>
            <a:endParaRPr lang="en-IN" sz="2400" i="0" u="none" dirty="0">
              <a:solidFill>
                <a:schemeClr val="bg1"/>
              </a:solidFill>
              <a:latin typeface="Comic Sans MS" pitchFamily="66" charset="0"/>
            </a:endParaRPr>
          </a:p>
        </p:txBody>
      </p:sp>
      <p:sp>
        <p:nvSpPr>
          <p:cNvPr id="8" name="Rectangle 7"/>
          <p:cNvSpPr/>
          <p:nvPr/>
        </p:nvSpPr>
        <p:spPr>
          <a:xfrm>
            <a:off x="538707" y="3739487"/>
            <a:ext cx="10874044" cy="2367113"/>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marL="0" indent="0" algn="just">
              <a:buNone/>
            </a:pPr>
            <a:r>
              <a:rPr lang="en-IN" sz="2400" u="none" dirty="0" smtClean="0">
                <a:solidFill>
                  <a:schemeClr val="bg1"/>
                </a:solidFill>
                <a:latin typeface="Comic Sans MS" pitchFamily="66" charset="0"/>
              </a:rPr>
              <a:t>var snipe community; </a:t>
            </a:r>
          </a:p>
          <a:p>
            <a:pPr marL="0" indent="0" algn="just">
              <a:buNone/>
            </a:pPr>
            <a:r>
              <a:rPr lang="en-IN" sz="2400" u="none" dirty="0" smtClean="0">
                <a:solidFill>
                  <a:schemeClr val="bg1"/>
                </a:solidFill>
                <a:latin typeface="Comic Sans MS" pitchFamily="66" charset="0"/>
              </a:rPr>
              <a:t>(</a:t>
            </a:r>
            <a:r>
              <a:rPr lang="en-IN" sz="2400" u="none" dirty="0">
                <a:solidFill>
                  <a:schemeClr val="bg1"/>
                </a:solidFill>
                <a:latin typeface="Comic Sans MS" pitchFamily="66" charset="0"/>
              </a:rPr>
              <a:t>function </a:t>
            </a:r>
            <a:r>
              <a:rPr lang="en-IN" sz="2400" u="none" dirty="0" smtClean="0">
                <a:solidFill>
                  <a:schemeClr val="bg1"/>
                </a:solidFill>
                <a:latin typeface="Comic Sans MS" pitchFamily="66" charset="0"/>
              </a:rPr>
              <a:t>(</a:t>
            </a:r>
            <a:r>
              <a:rPr lang="en-IN" sz="2400" u="none" dirty="0">
                <a:solidFill>
                  <a:schemeClr val="bg1"/>
                </a:solidFill>
                <a:latin typeface="Comic Sans MS" pitchFamily="66" charset="0"/>
              </a:rPr>
              <a:t>snipe </a:t>
            </a:r>
            <a:r>
              <a:rPr lang="en-IN" sz="2400" u="none" dirty="0" smtClean="0">
                <a:solidFill>
                  <a:schemeClr val="bg1"/>
                </a:solidFill>
                <a:latin typeface="Comic Sans MS" pitchFamily="66" charset="0"/>
              </a:rPr>
              <a:t>community){</a:t>
            </a:r>
          </a:p>
          <a:p>
            <a:pPr marL="0" indent="0" algn="just">
              <a:buNone/>
            </a:pPr>
            <a:r>
              <a:rPr lang="en-IN" sz="2400" u="none" dirty="0" smtClean="0">
                <a:solidFill>
                  <a:schemeClr val="bg1"/>
                </a:solidFill>
                <a:latin typeface="Comic Sans MS" pitchFamily="66" charset="0"/>
              </a:rPr>
              <a:t>function </a:t>
            </a:r>
            <a:r>
              <a:rPr lang="en-IN" sz="2400" u="none" dirty="0">
                <a:solidFill>
                  <a:schemeClr val="bg1"/>
                </a:solidFill>
                <a:latin typeface="Comic Sans MS" pitchFamily="66" charset="0"/>
              </a:rPr>
              <a:t>add(x, y</a:t>
            </a:r>
            <a:r>
              <a:rPr lang="en-IN" sz="2400" u="none" dirty="0" smtClean="0">
                <a:solidFill>
                  <a:schemeClr val="bg1"/>
                </a:solidFill>
                <a:latin typeface="Comic Sans MS" pitchFamily="66" charset="0"/>
              </a:rPr>
              <a:t>)</a:t>
            </a:r>
          </a:p>
          <a:p>
            <a:pPr marL="0" indent="0" algn="just">
              <a:buNone/>
            </a:pPr>
            <a:r>
              <a:rPr lang="en-IN" sz="2400" u="none" dirty="0" smtClean="0">
                <a:solidFill>
                  <a:schemeClr val="bg1"/>
                </a:solidFill>
                <a:latin typeface="Comic Sans MS" pitchFamily="66" charset="0"/>
              </a:rPr>
              <a:t>{ </a:t>
            </a:r>
            <a:r>
              <a:rPr lang="en-IN" sz="2400" u="none" dirty="0">
                <a:solidFill>
                  <a:schemeClr val="bg1"/>
                </a:solidFill>
                <a:latin typeface="Comic Sans MS" pitchFamily="66" charset="0"/>
              </a:rPr>
              <a:t>console.log(x + y</a:t>
            </a:r>
            <a:r>
              <a:rPr lang="en-IN" sz="2400" u="none" dirty="0" smtClean="0">
                <a:solidFill>
                  <a:schemeClr val="bg1"/>
                </a:solidFill>
                <a:latin typeface="Comic Sans MS" pitchFamily="66" charset="0"/>
              </a:rPr>
              <a:t>);</a:t>
            </a:r>
          </a:p>
          <a:p>
            <a:pPr marL="0" indent="0" algn="just">
              <a:buNone/>
            </a:pPr>
            <a:r>
              <a:rPr lang="en-IN" sz="2400" u="none" dirty="0" smtClean="0">
                <a:solidFill>
                  <a:schemeClr val="bg1"/>
                </a:solidFill>
                <a:latin typeface="Comic Sans MS" pitchFamily="66" charset="0"/>
              </a:rPr>
              <a:t>} </a:t>
            </a:r>
            <a:r>
              <a:rPr lang="en-IN" sz="2400" u="none" dirty="0">
                <a:solidFill>
                  <a:schemeClr val="bg1"/>
                </a:solidFill>
                <a:latin typeface="Comic Sans MS" pitchFamily="66" charset="0"/>
              </a:rPr>
              <a:t>snipe community</a:t>
            </a:r>
            <a:r>
              <a:rPr lang="en-IN" sz="2400" u="none" dirty="0" smtClean="0">
                <a:solidFill>
                  <a:schemeClr val="bg1"/>
                </a:solidFill>
                <a:latin typeface="Comic Sans MS" pitchFamily="66" charset="0"/>
              </a:rPr>
              <a:t>.add </a:t>
            </a:r>
            <a:r>
              <a:rPr lang="en-IN" sz="2400" u="none" dirty="0">
                <a:solidFill>
                  <a:schemeClr val="bg1"/>
                </a:solidFill>
                <a:latin typeface="Comic Sans MS" pitchFamily="66" charset="0"/>
              </a:rPr>
              <a:t>= add; </a:t>
            </a:r>
            <a:endParaRPr lang="en-IN" sz="2400" u="none" dirty="0" smtClean="0">
              <a:solidFill>
                <a:schemeClr val="bg1"/>
              </a:solidFill>
              <a:latin typeface="Comic Sans MS" pitchFamily="66" charset="0"/>
            </a:endParaRPr>
          </a:p>
          <a:p>
            <a:pPr marL="0" indent="0" algn="just">
              <a:buNone/>
            </a:pPr>
            <a:r>
              <a:rPr lang="en-IN" sz="2400" u="none" dirty="0" smtClean="0">
                <a:solidFill>
                  <a:schemeClr val="bg1"/>
                </a:solidFill>
                <a:latin typeface="Comic Sans MS" pitchFamily="66" charset="0"/>
              </a:rPr>
              <a:t>})(</a:t>
            </a:r>
            <a:r>
              <a:rPr lang="en-IN" sz="2400" u="none" dirty="0">
                <a:solidFill>
                  <a:schemeClr val="bg1"/>
                </a:solidFill>
                <a:latin typeface="Comic Sans MS" pitchFamily="66" charset="0"/>
              </a:rPr>
              <a:t>snipe community </a:t>
            </a:r>
            <a:r>
              <a:rPr lang="en-IN" sz="2400" u="none" dirty="0" smtClean="0">
                <a:solidFill>
                  <a:schemeClr val="bg1"/>
                </a:solidFill>
                <a:latin typeface="Comic Sans MS" pitchFamily="66" charset="0"/>
              </a:rPr>
              <a:t>|| (</a:t>
            </a:r>
            <a:r>
              <a:rPr lang="en-IN" sz="2400" u="none" dirty="0">
                <a:solidFill>
                  <a:schemeClr val="bg1"/>
                </a:solidFill>
                <a:latin typeface="Comic Sans MS" pitchFamily="66" charset="0"/>
              </a:rPr>
              <a:t>snipe community </a:t>
            </a:r>
            <a:r>
              <a:rPr lang="en-IN" sz="2400" u="none" dirty="0" smtClean="0">
                <a:solidFill>
                  <a:schemeClr val="bg1"/>
                </a:solidFill>
                <a:latin typeface="Comic Sans MS" pitchFamily="66" charset="0"/>
              </a:rPr>
              <a:t>= </a:t>
            </a:r>
            <a:r>
              <a:rPr lang="en-IN" sz="2400" u="none" dirty="0">
                <a:solidFill>
                  <a:schemeClr val="bg1"/>
                </a:solidFill>
                <a:latin typeface="Comic Sans MS" pitchFamily="66" charset="0"/>
              </a:rPr>
              <a:t>{}));</a:t>
            </a:r>
            <a:endParaRPr lang="en-US" sz="2400" i="0" u="none" dirty="0">
              <a:solidFill>
                <a:schemeClr val="bg1"/>
              </a:solidFill>
              <a:latin typeface="Comic Sans MS" pitchFamily="66" charset="0"/>
            </a:endParaRPr>
          </a:p>
        </p:txBody>
      </p:sp>
      <p:sp>
        <p:nvSpPr>
          <p:cNvPr id="10" name="Title 5"/>
          <p:cNvSpPr txBox="1">
            <a:spLocks/>
          </p:cNvSpPr>
          <p:nvPr/>
        </p:nvSpPr>
        <p:spPr bwMode="auto">
          <a:xfrm>
            <a:off x="567517" y="3250819"/>
            <a:ext cx="7266298" cy="462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BoldMT" charset="0"/>
              </a:defRPr>
            </a:lvl2pPr>
            <a:lvl3pPr algn="l" rtl="0" eaLnBrk="1" fontAlgn="base" hangingPunct="1">
              <a:spcBef>
                <a:spcPct val="0"/>
              </a:spcBef>
              <a:spcAft>
                <a:spcPct val="0"/>
              </a:spcAft>
              <a:defRPr sz="4400">
                <a:solidFill>
                  <a:schemeClr val="tx2"/>
                </a:solidFill>
                <a:latin typeface="Arial-BoldMT" charset="0"/>
              </a:defRPr>
            </a:lvl3pPr>
            <a:lvl4pPr algn="l" rtl="0" eaLnBrk="1" fontAlgn="base" hangingPunct="1">
              <a:spcBef>
                <a:spcPct val="0"/>
              </a:spcBef>
              <a:spcAft>
                <a:spcPct val="0"/>
              </a:spcAft>
              <a:defRPr sz="4400">
                <a:solidFill>
                  <a:schemeClr val="tx2"/>
                </a:solidFill>
                <a:latin typeface="Arial-BoldMT" charset="0"/>
              </a:defRPr>
            </a:lvl4pPr>
            <a:lvl5pPr algn="l" rtl="0" eaLnBrk="1" fontAlgn="base" hangingPunct="1">
              <a:spcBef>
                <a:spcPct val="0"/>
              </a:spcBef>
              <a:spcAft>
                <a:spcPct val="0"/>
              </a:spcAft>
              <a:defRPr sz="4400">
                <a:solidFill>
                  <a:schemeClr val="tx2"/>
                </a:solidFill>
                <a:latin typeface="Arial-BoldMT" charset="0"/>
              </a:defRPr>
            </a:lvl5pPr>
            <a:lvl6pPr marL="457200" algn="l" rtl="0" eaLnBrk="1" fontAlgn="base" hangingPunct="1">
              <a:spcBef>
                <a:spcPct val="0"/>
              </a:spcBef>
              <a:spcAft>
                <a:spcPct val="0"/>
              </a:spcAft>
              <a:defRPr sz="4400">
                <a:solidFill>
                  <a:schemeClr val="tx2"/>
                </a:solidFill>
                <a:latin typeface="Arial-BoldMT" charset="0"/>
              </a:defRPr>
            </a:lvl6pPr>
            <a:lvl7pPr marL="914400" algn="l" rtl="0" eaLnBrk="1" fontAlgn="base" hangingPunct="1">
              <a:spcBef>
                <a:spcPct val="0"/>
              </a:spcBef>
              <a:spcAft>
                <a:spcPct val="0"/>
              </a:spcAft>
              <a:defRPr sz="4400">
                <a:solidFill>
                  <a:schemeClr val="tx2"/>
                </a:solidFill>
                <a:latin typeface="Arial-BoldMT" charset="0"/>
              </a:defRPr>
            </a:lvl7pPr>
            <a:lvl8pPr marL="1371600" algn="l" rtl="0" eaLnBrk="1" fontAlgn="base" hangingPunct="1">
              <a:spcBef>
                <a:spcPct val="0"/>
              </a:spcBef>
              <a:spcAft>
                <a:spcPct val="0"/>
              </a:spcAft>
              <a:defRPr sz="4400">
                <a:solidFill>
                  <a:schemeClr val="tx2"/>
                </a:solidFill>
                <a:latin typeface="Arial-BoldMT" charset="0"/>
              </a:defRPr>
            </a:lvl8pPr>
            <a:lvl9pPr marL="1828800" algn="l" rtl="0" eaLnBrk="1" fontAlgn="base" hangingPunct="1">
              <a:spcBef>
                <a:spcPct val="0"/>
              </a:spcBef>
              <a:spcAft>
                <a:spcPct val="0"/>
              </a:spcAft>
              <a:defRPr sz="4400">
                <a:solidFill>
                  <a:schemeClr val="tx2"/>
                </a:solidFill>
                <a:latin typeface="Arial-BoldMT" charset="0"/>
              </a:defRPr>
            </a:lvl9pPr>
          </a:lstStyle>
          <a:p>
            <a:r>
              <a:rPr lang="en-IN" sz="2400" b="1" i="0" u="none" dirty="0">
                <a:solidFill>
                  <a:schemeClr val="tx1">
                    <a:lumMod val="60000"/>
                    <a:lumOff val="40000"/>
                  </a:schemeClr>
                </a:solidFill>
                <a:latin typeface="Comic Sans MS" pitchFamily="66" charset="0"/>
              </a:rPr>
              <a:t>J</a:t>
            </a:r>
            <a:r>
              <a:rPr lang="en-IN" sz="2400" b="1" i="0" u="none" dirty="0" smtClean="0">
                <a:solidFill>
                  <a:schemeClr val="tx1">
                    <a:lumMod val="60000"/>
                    <a:lumOff val="40000"/>
                  </a:schemeClr>
                </a:solidFill>
                <a:latin typeface="Comic Sans MS" pitchFamily="66" charset="0"/>
              </a:rPr>
              <a:t>avaScript </a:t>
            </a:r>
            <a:r>
              <a:rPr lang="en-IN" sz="2400" b="1" i="0" u="none" dirty="0">
                <a:solidFill>
                  <a:schemeClr val="tx1">
                    <a:lumMod val="60000"/>
                    <a:lumOff val="40000"/>
                  </a:schemeClr>
                </a:solidFill>
                <a:latin typeface="Comic Sans MS" pitchFamily="66" charset="0"/>
              </a:rPr>
              <a:t>generated in both cases are </a:t>
            </a:r>
            <a:r>
              <a:rPr lang="en-IN" sz="2400" b="1" i="0" u="none" dirty="0" smtClean="0">
                <a:solidFill>
                  <a:schemeClr val="tx1">
                    <a:lumMod val="60000"/>
                    <a:lumOff val="40000"/>
                  </a:schemeClr>
                </a:solidFill>
                <a:latin typeface="Comic Sans MS" pitchFamily="66" charset="0"/>
              </a:rPr>
              <a:t>same:</a:t>
            </a:r>
            <a:endParaRPr lang="en-IN" sz="2400" b="1" i="0" u="none" dirty="0">
              <a:solidFill>
                <a:schemeClr val="tx1">
                  <a:lumMod val="60000"/>
                  <a:lumOff val="40000"/>
                </a:schemeClr>
              </a:solidFill>
              <a:latin typeface="Comic Sans MS" pitchFamily="66" charset="0"/>
            </a:endParaRPr>
          </a:p>
        </p:txBody>
      </p:sp>
    </p:spTree>
    <p:extLst>
      <p:ext uri="{BB962C8B-B14F-4D97-AF65-F5344CB8AC3E}">
        <p14:creationId xmlns:p14="http://schemas.microsoft.com/office/powerpoint/2010/main" val="3137132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477672" y="850197"/>
            <a:ext cx="11104727" cy="39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just">
              <a:buNone/>
            </a:pPr>
            <a:r>
              <a:rPr lang="en-IN" sz="2400" b="1" i="0" u="none" dirty="0">
                <a:solidFill>
                  <a:schemeClr val="tx1">
                    <a:lumMod val="60000"/>
                    <a:lumOff val="40000"/>
                  </a:schemeClr>
                </a:solidFill>
                <a:latin typeface="Comic Sans MS" pitchFamily="66" charset="0"/>
              </a:rPr>
              <a:t>External </a:t>
            </a:r>
            <a:r>
              <a:rPr lang="en-IN" sz="2400" b="1" i="0" u="none" dirty="0" smtClean="0">
                <a:solidFill>
                  <a:schemeClr val="tx1">
                    <a:lumMod val="60000"/>
                    <a:lumOff val="40000"/>
                  </a:schemeClr>
                </a:solidFill>
                <a:latin typeface="Comic Sans MS" pitchFamily="66" charset="0"/>
              </a:rPr>
              <a:t>Module:</a:t>
            </a:r>
            <a:endParaRPr lang="en-IN" sz="2400" b="1" i="0" u="none" dirty="0">
              <a:solidFill>
                <a:schemeClr val="tx1">
                  <a:lumMod val="60000"/>
                  <a:lumOff val="40000"/>
                </a:schemeClr>
              </a:solidFill>
              <a:latin typeface="Comic Sans MS" pitchFamily="66" charset="0"/>
            </a:endParaRPr>
          </a:p>
          <a:p>
            <a:pPr marL="0" indent="0" algn="just">
              <a:buNone/>
            </a:pPr>
            <a:r>
              <a:rPr lang="en-IN" sz="2400" i="0" u="none" dirty="0" smtClean="0">
                <a:solidFill>
                  <a:schemeClr val="bg1"/>
                </a:solidFill>
                <a:latin typeface="Comic Sans MS" pitchFamily="66" charset="0"/>
              </a:rPr>
              <a:t>	External </a:t>
            </a:r>
            <a:r>
              <a:rPr lang="en-IN" sz="2400" i="0" u="none" dirty="0">
                <a:solidFill>
                  <a:schemeClr val="bg1"/>
                </a:solidFill>
                <a:latin typeface="Comic Sans MS" pitchFamily="66" charset="0"/>
              </a:rPr>
              <a:t>modules in TypeScript exists to specify and load dependencies between multiple external </a:t>
            </a:r>
            <a:r>
              <a:rPr lang="en-IN" sz="2400" b="1" i="0" u="none" dirty="0">
                <a:solidFill>
                  <a:schemeClr val="bg1"/>
                </a:solidFill>
                <a:latin typeface="Comic Sans MS" pitchFamily="66" charset="0"/>
              </a:rPr>
              <a:t>js</a:t>
            </a:r>
            <a:r>
              <a:rPr lang="en-IN" sz="2400" i="0" u="none" dirty="0">
                <a:solidFill>
                  <a:schemeClr val="bg1"/>
                </a:solidFill>
                <a:latin typeface="Comic Sans MS" pitchFamily="66" charset="0"/>
              </a:rPr>
              <a:t> files. If there is only one </a:t>
            </a:r>
            <a:r>
              <a:rPr lang="en-IN" sz="2400" b="1" i="0" u="none" dirty="0">
                <a:solidFill>
                  <a:schemeClr val="bg1"/>
                </a:solidFill>
                <a:latin typeface="Comic Sans MS" pitchFamily="66" charset="0"/>
              </a:rPr>
              <a:t>js</a:t>
            </a:r>
            <a:r>
              <a:rPr lang="en-IN" sz="2400" i="0" u="none" dirty="0">
                <a:solidFill>
                  <a:schemeClr val="bg1"/>
                </a:solidFill>
                <a:latin typeface="Comic Sans MS" pitchFamily="66" charset="0"/>
              </a:rPr>
              <a:t> file used, then external modules are not relevant. Traditionally dependency management between JavaScript files was done using browser script tags (&lt;script&gt;&lt;/script</a:t>
            </a:r>
            <a:r>
              <a:rPr lang="en-IN" sz="2400" i="0" u="none" dirty="0" smtClean="0">
                <a:solidFill>
                  <a:schemeClr val="bg1"/>
                </a:solidFill>
                <a:latin typeface="Comic Sans MS" pitchFamily="66" charset="0"/>
              </a:rPr>
              <a:t>&gt;).</a:t>
            </a:r>
          </a:p>
          <a:p>
            <a:pPr marL="0" indent="0" algn="just">
              <a:buNone/>
            </a:pPr>
            <a:r>
              <a:rPr lang="en-IN" sz="2400" i="0" u="none" dirty="0" smtClean="0">
                <a:solidFill>
                  <a:schemeClr val="tx1">
                    <a:lumMod val="60000"/>
                    <a:lumOff val="40000"/>
                  </a:schemeClr>
                </a:solidFill>
                <a:latin typeface="Comic Sans MS" pitchFamily="66" charset="0"/>
              </a:rPr>
              <a:t>Syntax-</a:t>
            </a:r>
            <a:endParaRPr lang="en-IN" sz="2400" i="0" u="none" dirty="0">
              <a:solidFill>
                <a:schemeClr val="tx1">
                  <a:lumMod val="60000"/>
                  <a:lumOff val="40000"/>
                </a:schemeClr>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12/14/2017</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24</a:t>
            </a:fld>
            <a:endParaRPr lang="en-US"/>
          </a:p>
        </p:txBody>
      </p:sp>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5746"/>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8506974" y="-4304"/>
            <a:ext cx="3448595" cy="461665"/>
          </a:xfrm>
          <a:prstGeom prst="rect">
            <a:avLst/>
          </a:prstGeom>
          <a:noFill/>
        </p:spPr>
        <p:txBody>
          <a:bodyPr wrap="square" rtlCol="0">
            <a:spAutoFit/>
          </a:bodyPr>
          <a:lstStyle/>
          <a:p>
            <a:r>
              <a:rPr lang="en-IN" sz="2400" b="1" i="0" u="none" dirty="0">
                <a:latin typeface="Comic Sans MS" pitchFamily="66" charset="0"/>
              </a:rPr>
              <a:t>MODULES</a:t>
            </a:r>
          </a:p>
        </p:txBody>
      </p:sp>
      <p:sp>
        <p:nvSpPr>
          <p:cNvPr id="6" name="Rectangle 5"/>
          <p:cNvSpPr/>
          <p:nvPr/>
        </p:nvSpPr>
        <p:spPr>
          <a:xfrm>
            <a:off x="477673" y="3861424"/>
            <a:ext cx="10003808" cy="1815152"/>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marL="0" indent="0" algn="just">
              <a:buNone/>
            </a:pPr>
            <a:r>
              <a:rPr lang="en-IN" sz="2400" i="0" u="none" dirty="0">
                <a:solidFill>
                  <a:schemeClr val="bg1"/>
                </a:solidFill>
                <a:latin typeface="Comic Sans MS" pitchFamily="66" charset="0"/>
              </a:rPr>
              <a:t>//FileName : SomeInterface.ts </a:t>
            </a:r>
            <a:endParaRPr lang="en-IN" sz="2400" i="0" u="none" dirty="0" smtClean="0">
              <a:solidFill>
                <a:schemeClr val="bg1"/>
              </a:solidFill>
              <a:latin typeface="Comic Sans MS" pitchFamily="66" charset="0"/>
            </a:endParaRPr>
          </a:p>
          <a:p>
            <a:pPr marL="0" indent="0" algn="just">
              <a:buNone/>
            </a:pPr>
            <a:r>
              <a:rPr lang="en-IN" sz="2400" i="0" u="none" dirty="0" smtClean="0">
                <a:solidFill>
                  <a:schemeClr val="bg1"/>
                </a:solidFill>
                <a:latin typeface="Comic Sans MS" pitchFamily="66" charset="0"/>
              </a:rPr>
              <a:t>export </a:t>
            </a:r>
            <a:r>
              <a:rPr lang="en-IN" sz="2400" i="0" u="none" dirty="0">
                <a:solidFill>
                  <a:schemeClr val="bg1"/>
                </a:solidFill>
                <a:latin typeface="Comic Sans MS" pitchFamily="66" charset="0"/>
              </a:rPr>
              <a:t>interface SomeInterface </a:t>
            </a:r>
            <a:r>
              <a:rPr lang="en-IN" sz="2400" i="0" u="none" dirty="0" smtClean="0">
                <a:solidFill>
                  <a:schemeClr val="bg1"/>
                </a:solidFill>
                <a:latin typeface="Comic Sans MS" pitchFamily="66" charset="0"/>
              </a:rPr>
              <a:t>{</a:t>
            </a:r>
          </a:p>
          <a:p>
            <a:pPr marL="0" indent="0" algn="just">
              <a:buNone/>
            </a:pPr>
            <a:r>
              <a:rPr lang="en-IN" sz="2400" i="0" u="none" dirty="0" smtClean="0">
                <a:solidFill>
                  <a:schemeClr val="bg1"/>
                </a:solidFill>
                <a:latin typeface="Comic Sans MS" pitchFamily="66" charset="0"/>
              </a:rPr>
              <a:t>//</a:t>
            </a:r>
            <a:r>
              <a:rPr lang="en-IN" sz="2400" i="0" u="none" dirty="0">
                <a:solidFill>
                  <a:schemeClr val="bg1"/>
                </a:solidFill>
                <a:latin typeface="Comic Sans MS" pitchFamily="66" charset="0"/>
              </a:rPr>
              <a:t>code declarations </a:t>
            </a:r>
            <a:endParaRPr lang="en-IN" sz="2400" i="0" u="none" dirty="0" smtClean="0">
              <a:solidFill>
                <a:schemeClr val="bg1"/>
              </a:solidFill>
              <a:latin typeface="Comic Sans MS" pitchFamily="66" charset="0"/>
            </a:endParaRPr>
          </a:p>
          <a:p>
            <a:pPr marL="0" indent="0" algn="just">
              <a:buNone/>
            </a:pPr>
            <a:r>
              <a:rPr lang="en-IN" sz="2400" i="0" u="none" dirty="0" smtClean="0">
                <a:solidFill>
                  <a:schemeClr val="bg1"/>
                </a:solidFill>
                <a:latin typeface="Comic Sans MS" pitchFamily="66" charset="0"/>
              </a:rPr>
              <a:t>}</a:t>
            </a:r>
            <a:endParaRPr lang="en-IN" sz="2400" i="0" u="none" dirty="0">
              <a:solidFill>
                <a:schemeClr val="bg1"/>
              </a:solidFill>
              <a:latin typeface="Comic Sans MS" pitchFamily="66" charset="0"/>
            </a:endParaRPr>
          </a:p>
        </p:txBody>
      </p:sp>
    </p:spTree>
    <p:extLst>
      <p:ext uri="{BB962C8B-B14F-4D97-AF65-F5344CB8AC3E}">
        <p14:creationId xmlns:p14="http://schemas.microsoft.com/office/powerpoint/2010/main" val="1317255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668740" y="677301"/>
            <a:ext cx="10795380" cy="5634022"/>
          </a:xfrm>
          <a:prstGeom prst="rect">
            <a:avLst/>
          </a:prstGeom>
          <a:ln>
            <a:noFill/>
          </a:ln>
          <a:extLst/>
        </p:spPr>
        <p:style>
          <a:lnRef idx="0">
            <a:scrgbClr r="0" g="0" b="0"/>
          </a:lnRef>
          <a:fillRef idx="1003">
            <a:schemeClr val="lt2"/>
          </a:fillRef>
          <a:effectRef idx="0">
            <a:scrgbClr r="0" g="0" b="0"/>
          </a:effectRef>
          <a:fontRef idx="major"/>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IN" sz="1600" b="1" i="0" u="none" dirty="0">
                <a:solidFill>
                  <a:schemeClr val="tx1">
                    <a:lumMod val="60000"/>
                    <a:lumOff val="40000"/>
                  </a:schemeClr>
                </a:solidFill>
                <a:latin typeface="Comic Sans MS" pitchFamily="66" charset="0"/>
              </a:rPr>
              <a:t>External </a:t>
            </a:r>
            <a:r>
              <a:rPr lang="en-IN" sz="1600" b="1" i="0" u="none" dirty="0" smtClean="0">
                <a:solidFill>
                  <a:schemeClr val="tx1">
                    <a:lumMod val="60000"/>
                    <a:lumOff val="40000"/>
                  </a:schemeClr>
                </a:solidFill>
                <a:latin typeface="Comic Sans MS" pitchFamily="66" charset="0"/>
              </a:rPr>
              <a:t>Module:</a:t>
            </a:r>
          </a:p>
          <a:p>
            <a:pPr marL="0" indent="0">
              <a:buNone/>
            </a:pPr>
            <a:r>
              <a:rPr lang="en-IN" sz="1600" b="1" i="0" u="none" dirty="0">
                <a:solidFill>
                  <a:schemeClr val="tx1">
                    <a:lumMod val="60000"/>
                    <a:lumOff val="40000"/>
                  </a:schemeClr>
                </a:solidFill>
                <a:latin typeface="Comic Sans MS" pitchFamily="66" charset="0"/>
              </a:rPr>
              <a:t>Example</a:t>
            </a:r>
          </a:p>
          <a:p>
            <a:pPr marL="0" indent="0">
              <a:buNone/>
            </a:pPr>
            <a:r>
              <a:rPr lang="en-IN" sz="1200" i="0" u="none" dirty="0">
                <a:solidFill>
                  <a:schemeClr val="bg1"/>
                </a:solidFill>
                <a:latin typeface="Comic Sans MS" pitchFamily="66" charset="0"/>
              </a:rPr>
              <a:t>/ IShape.ts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export </a:t>
            </a:r>
            <a:r>
              <a:rPr lang="en-IN" sz="1200" i="0" u="none" dirty="0">
                <a:solidFill>
                  <a:schemeClr val="bg1"/>
                </a:solidFill>
                <a:latin typeface="Comic Sans MS" pitchFamily="66" charset="0"/>
              </a:rPr>
              <a:t>interface IShape {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draw</a:t>
            </a:r>
            <a:r>
              <a:rPr lang="en-IN" sz="1200" i="0" u="none" dirty="0">
                <a:solidFill>
                  <a:schemeClr val="bg1"/>
                </a:solidFill>
                <a:latin typeface="Comic Sans MS" pitchFamily="66" charset="0"/>
              </a:rPr>
              <a:t>();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 </a:t>
            </a:r>
            <a:r>
              <a:rPr lang="en-IN" sz="1200" i="0" u="none" dirty="0">
                <a:solidFill>
                  <a:schemeClr val="bg1"/>
                </a:solidFill>
                <a:latin typeface="Comic Sans MS" pitchFamily="66" charset="0"/>
              </a:rPr>
              <a:t>// Circle.ts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import </a:t>
            </a:r>
            <a:r>
              <a:rPr lang="en-IN" sz="1200" i="0" u="none" dirty="0">
                <a:solidFill>
                  <a:schemeClr val="bg1"/>
                </a:solidFill>
                <a:latin typeface="Comic Sans MS" pitchFamily="66" charset="0"/>
              </a:rPr>
              <a:t>shape = require("./IShape</a:t>
            </a:r>
            <a:r>
              <a:rPr lang="en-IN" sz="1200" i="0" u="none" dirty="0" smtClean="0">
                <a:solidFill>
                  <a:schemeClr val="bg1"/>
                </a:solidFill>
                <a:latin typeface="Comic Sans MS" pitchFamily="66" charset="0"/>
              </a:rPr>
              <a:t>");</a:t>
            </a:r>
          </a:p>
          <a:p>
            <a:pPr marL="0" indent="0">
              <a:buNone/>
            </a:pPr>
            <a:r>
              <a:rPr lang="en-IN" sz="1200" i="0" u="none" dirty="0" smtClean="0">
                <a:solidFill>
                  <a:schemeClr val="bg1"/>
                </a:solidFill>
                <a:latin typeface="Comic Sans MS" pitchFamily="66" charset="0"/>
              </a:rPr>
              <a:t> </a:t>
            </a:r>
            <a:r>
              <a:rPr lang="en-IN" sz="1200" i="0" u="none" dirty="0">
                <a:solidFill>
                  <a:schemeClr val="bg1"/>
                </a:solidFill>
                <a:latin typeface="Comic Sans MS" pitchFamily="66" charset="0"/>
              </a:rPr>
              <a:t>export class Circle implements shape.IShape </a:t>
            </a:r>
            <a:r>
              <a:rPr lang="en-IN" sz="1200" i="0" u="none" dirty="0" smtClean="0">
                <a:solidFill>
                  <a:schemeClr val="bg1"/>
                </a:solidFill>
                <a:latin typeface="Comic Sans MS" pitchFamily="66" charset="0"/>
              </a:rPr>
              <a:t>{</a:t>
            </a:r>
          </a:p>
          <a:p>
            <a:pPr marL="0" indent="0">
              <a:buNone/>
            </a:pPr>
            <a:r>
              <a:rPr lang="en-IN" sz="1200" i="0" u="none" dirty="0" smtClean="0">
                <a:solidFill>
                  <a:schemeClr val="bg1"/>
                </a:solidFill>
                <a:latin typeface="Comic Sans MS" pitchFamily="66" charset="0"/>
              </a:rPr>
              <a:t> </a:t>
            </a:r>
            <a:r>
              <a:rPr lang="en-IN" sz="1200" i="0" u="none" dirty="0">
                <a:solidFill>
                  <a:schemeClr val="bg1"/>
                </a:solidFill>
                <a:latin typeface="Comic Sans MS" pitchFamily="66" charset="0"/>
              </a:rPr>
              <a:t>public draw()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 </a:t>
            </a:r>
            <a:r>
              <a:rPr lang="en-IN" sz="1200" i="0" u="none" dirty="0">
                <a:solidFill>
                  <a:schemeClr val="bg1"/>
                </a:solidFill>
                <a:latin typeface="Comic Sans MS" pitchFamily="66" charset="0"/>
              </a:rPr>
              <a:t>console.log("Cirlce is drawn (external module)");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a:t>
            </a:r>
          </a:p>
          <a:p>
            <a:pPr marL="0" indent="0">
              <a:buNone/>
            </a:pPr>
            <a:r>
              <a:rPr lang="en-IN" sz="1200" i="0" u="none" dirty="0" smtClean="0">
                <a:solidFill>
                  <a:schemeClr val="bg1"/>
                </a:solidFill>
                <a:latin typeface="Comic Sans MS" pitchFamily="66" charset="0"/>
              </a:rPr>
              <a:t> </a:t>
            </a:r>
            <a:r>
              <a:rPr lang="en-IN" sz="1200" i="0" u="none" dirty="0">
                <a:solidFill>
                  <a:schemeClr val="bg1"/>
                </a:solidFill>
                <a:latin typeface="Comic Sans MS" pitchFamily="66" charset="0"/>
              </a:rPr>
              <a:t>} // Triangle.ts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import </a:t>
            </a:r>
            <a:r>
              <a:rPr lang="en-IN" sz="1200" i="0" u="none" dirty="0">
                <a:solidFill>
                  <a:schemeClr val="bg1"/>
                </a:solidFill>
                <a:latin typeface="Comic Sans MS" pitchFamily="66" charset="0"/>
              </a:rPr>
              <a:t>shape = require("./IShape");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export </a:t>
            </a:r>
            <a:r>
              <a:rPr lang="en-IN" sz="1200" i="0" u="none" dirty="0">
                <a:solidFill>
                  <a:schemeClr val="bg1"/>
                </a:solidFill>
                <a:latin typeface="Comic Sans MS" pitchFamily="66" charset="0"/>
              </a:rPr>
              <a:t>class Triangle implements shape.IShape </a:t>
            </a:r>
            <a:r>
              <a:rPr lang="en-IN" sz="1200" i="0" u="none" dirty="0" smtClean="0">
                <a:solidFill>
                  <a:schemeClr val="bg1"/>
                </a:solidFill>
                <a:latin typeface="Comic Sans MS" pitchFamily="66" charset="0"/>
              </a:rPr>
              <a:t>{</a:t>
            </a:r>
          </a:p>
          <a:p>
            <a:pPr marL="0" indent="0">
              <a:buNone/>
            </a:pPr>
            <a:r>
              <a:rPr lang="en-IN" sz="1200" i="0" u="none" dirty="0" smtClean="0">
                <a:solidFill>
                  <a:schemeClr val="bg1"/>
                </a:solidFill>
                <a:latin typeface="Comic Sans MS" pitchFamily="66" charset="0"/>
              </a:rPr>
              <a:t> </a:t>
            </a:r>
            <a:r>
              <a:rPr lang="en-IN" sz="1200" i="0" u="none" dirty="0">
                <a:solidFill>
                  <a:schemeClr val="bg1"/>
                </a:solidFill>
                <a:latin typeface="Comic Sans MS" pitchFamily="66" charset="0"/>
              </a:rPr>
              <a:t>public draw() { console.log("Triangle is drawn (external module)"); </a:t>
            </a:r>
            <a:r>
              <a:rPr lang="en-IN" sz="1200" i="0" u="none" dirty="0" smtClean="0">
                <a:solidFill>
                  <a:schemeClr val="bg1"/>
                </a:solidFill>
                <a:latin typeface="Comic Sans MS" pitchFamily="66" charset="0"/>
              </a:rPr>
              <a:t>}</a:t>
            </a:r>
          </a:p>
          <a:p>
            <a:pPr marL="0" indent="0">
              <a:buNone/>
            </a:pPr>
            <a:r>
              <a:rPr lang="en-IN" sz="1200" i="0" u="none" dirty="0" smtClean="0">
                <a:solidFill>
                  <a:schemeClr val="bg1"/>
                </a:solidFill>
                <a:latin typeface="Comic Sans MS" pitchFamily="66" charset="0"/>
              </a:rPr>
              <a:t> </a:t>
            </a:r>
            <a:r>
              <a:rPr lang="en-IN" sz="1200" i="0" u="none" dirty="0">
                <a:solidFill>
                  <a:schemeClr val="bg1"/>
                </a:solidFill>
                <a:latin typeface="Comic Sans MS" pitchFamily="66" charset="0"/>
              </a:rPr>
              <a:t>}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 </a:t>
            </a:r>
            <a:r>
              <a:rPr lang="en-IN" sz="1200" i="0" u="none" dirty="0">
                <a:solidFill>
                  <a:schemeClr val="bg1"/>
                </a:solidFill>
                <a:latin typeface="Comic Sans MS" pitchFamily="66" charset="0"/>
              </a:rPr>
              <a:t>TestShape.ts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Import </a:t>
            </a:r>
            <a:r>
              <a:rPr lang="en-IN" sz="1200" i="0" u="none" dirty="0">
                <a:solidFill>
                  <a:schemeClr val="bg1"/>
                </a:solidFill>
                <a:latin typeface="Comic Sans MS" pitchFamily="66" charset="0"/>
              </a:rPr>
              <a:t>shape = require("./IShape");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import </a:t>
            </a:r>
            <a:r>
              <a:rPr lang="en-IN" sz="1200" i="0" u="none" dirty="0">
                <a:solidFill>
                  <a:schemeClr val="bg1"/>
                </a:solidFill>
                <a:latin typeface="Comic Sans MS" pitchFamily="66" charset="0"/>
              </a:rPr>
              <a:t>circle = require("./Circle");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import </a:t>
            </a:r>
            <a:r>
              <a:rPr lang="en-IN" sz="1200" i="0" u="none" dirty="0">
                <a:solidFill>
                  <a:schemeClr val="bg1"/>
                </a:solidFill>
                <a:latin typeface="Comic Sans MS" pitchFamily="66" charset="0"/>
              </a:rPr>
              <a:t>triangle = require("./Triangle");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function </a:t>
            </a:r>
            <a:r>
              <a:rPr lang="en-IN" sz="1200" i="0" u="none" dirty="0">
                <a:solidFill>
                  <a:schemeClr val="bg1"/>
                </a:solidFill>
                <a:latin typeface="Comic Sans MS" pitchFamily="66" charset="0"/>
              </a:rPr>
              <a:t>drawAllShapes(shapeToDraw: shape.IShape) </a:t>
            </a:r>
            <a:r>
              <a:rPr lang="en-IN" sz="1200" i="0" u="none" dirty="0" smtClean="0">
                <a:solidFill>
                  <a:schemeClr val="bg1"/>
                </a:solidFill>
                <a:latin typeface="Comic Sans MS" pitchFamily="66" charset="0"/>
              </a:rPr>
              <a:t>{</a:t>
            </a:r>
          </a:p>
          <a:p>
            <a:pPr marL="0" indent="0">
              <a:buNone/>
            </a:pPr>
            <a:r>
              <a:rPr lang="en-IN" sz="1200" i="0" u="none" dirty="0" smtClean="0">
                <a:solidFill>
                  <a:schemeClr val="bg1"/>
                </a:solidFill>
                <a:latin typeface="Comic Sans MS" pitchFamily="66" charset="0"/>
              </a:rPr>
              <a:t> </a:t>
            </a:r>
            <a:r>
              <a:rPr lang="en-IN" sz="1200" i="0" u="none" dirty="0">
                <a:solidFill>
                  <a:schemeClr val="bg1"/>
                </a:solidFill>
                <a:latin typeface="Comic Sans MS" pitchFamily="66" charset="0"/>
              </a:rPr>
              <a:t>shapeToDraw.draw();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 </a:t>
            </a:r>
          </a:p>
          <a:p>
            <a:pPr marL="0" indent="0">
              <a:buNone/>
            </a:pPr>
            <a:r>
              <a:rPr lang="en-IN" sz="1200" i="0" u="none" dirty="0" smtClean="0">
                <a:solidFill>
                  <a:schemeClr val="bg1"/>
                </a:solidFill>
                <a:latin typeface="Comic Sans MS" pitchFamily="66" charset="0"/>
              </a:rPr>
              <a:t>drawAllShapes(new </a:t>
            </a:r>
            <a:r>
              <a:rPr lang="en-IN" sz="1200" i="0" u="none" dirty="0">
                <a:solidFill>
                  <a:schemeClr val="bg1"/>
                </a:solidFill>
                <a:latin typeface="Comic Sans MS" pitchFamily="66" charset="0"/>
              </a:rPr>
              <a:t>circle.Circle()); </a:t>
            </a:r>
            <a:endParaRPr lang="en-IN" sz="1200" i="0" u="none" dirty="0" smtClean="0">
              <a:solidFill>
                <a:schemeClr val="bg1"/>
              </a:solidFill>
              <a:latin typeface="Comic Sans MS" pitchFamily="66" charset="0"/>
            </a:endParaRPr>
          </a:p>
          <a:p>
            <a:pPr marL="0" indent="0">
              <a:buNone/>
            </a:pPr>
            <a:r>
              <a:rPr lang="en-IN" sz="1200" i="0" u="none" dirty="0" smtClean="0">
                <a:solidFill>
                  <a:schemeClr val="bg1"/>
                </a:solidFill>
                <a:latin typeface="Comic Sans MS" pitchFamily="66" charset="0"/>
              </a:rPr>
              <a:t>drawAllShapes(new </a:t>
            </a:r>
            <a:r>
              <a:rPr lang="en-IN" sz="1200" i="0" u="none" dirty="0">
                <a:solidFill>
                  <a:schemeClr val="bg1"/>
                </a:solidFill>
                <a:latin typeface="Comic Sans MS" pitchFamily="66" charset="0"/>
              </a:rPr>
              <a:t>triangle.Triangle()); </a:t>
            </a:r>
          </a:p>
        </p:txBody>
      </p:sp>
      <p:sp>
        <p:nvSpPr>
          <p:cNvPr id="2" name="Date Placeholder 1"/>
          <p:cNvSpPr>
            <a:spLocks noGrp="1"/>
          </p:cNvSpPr>
          <p:nvPr>
            <p:ph type="dt" sz="half" idx="10"/>
          </p:nvPr>
        </p:nvSpPr>
        <p:spPr/>
        <p:txBody>
          <a:bodyPr/>
          <a:lstStyle/>
          <a:p>
            <a:fld id="{C103C6EC-110E-4B06-B981-488E8B132F99}" type="datetime1">
              <a:rPr lang="en-US" smtClean="0"/>
              <a:t>12/14/2017</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25</a:t>
            </a:fld>
            <a:endParaRPr lang="en-US"/>
          </a:p>
        </p:txBody>
      </p:sp>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304"/>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8693232" y="8164"/>
            <a:ext cx="3448595" cy="461665"/>
          </a:xfrm>
          <a:prstGeom prst="rect">
            <a:avLst/>
          </a:prstGeom>
          <a:noFill/>
        </p:spPr>
        <p:txBody>
          <a:bodyPr wrap="square" rtlCol="0">
            <a:spAutoFit/>
          </a:bodyPr>
          <a:lstStyle/>
          <a:p>
            <a:r>
              <a:rPr lang="en-IN" sz="2400" b="1" i="0" u="none" dirty="0">
                <a:latin typeface="Comic Sans MS" pitchFamily="66" charset="0"/>
              </a:rPr>
              <a:t>MODULES</a:t>
            </a:r>
          </a:p>
        </p:txBody>
      </p:sp>
    </p:spTree>
    <p:extLst>
      <p:ext uri="{BB962C8B-B14F-4D97-AF65-F5344CB8AC3E}">
        <p14:creationId xmlns:p14="http://schemas.microsoft.com/office/powerpoint/2010/main" val="2098601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477672" y="874973"/>
            <a:ext cx="11327641" cy="39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IN" sz="2400" i="0" u="none" dirty="0">
                <a:solidFill>
                  <a:schemeClr val="bg1"/>
                </a:solidFill>
                <a:latin typeface="Comic Sans MS" pitchFamily="66" charset="0"/>
              </a:rPr>
              <a:t>The command to compile the main TypeScript file for AMD systems is </a:t>
            </a:r>
            <a:r>
              <a:rPr lang="en-IN" sz="2400" i="0" u="none" dirty="0" smtClean="0">
                <a:solidFill>
                  <a:schemeClr val="bg1"/>
                </a:solidFill>
                <a:latin typeface="Comic Sans MS" pitchFamily="66" charset="0"/>
              </a:rPr>
              <a:t>−</a:t>
            </a:r>
          </a:p>
          <a:p>
            <a:pPr marL="0" indent="0">
              <a:buNone/>
            </a:pPr>
            <a:endParaRPr lang="en-US" sz="2400" i="0" u="none" dirty="0">
              <a:solidFill>
                <a:schemeClr val="bg1"/>
              </a:solidFill>
              <a:latin typeface="Comic Sans MS" pitchFamily="66" charset="0"/>
            </a:endParaRPr>
          </a:p>
          <a:p>
            <a:pPr marL="0" indent="0">
              <a:buNone/>
            </a:pPr>
            <a:endParaRPr lang="en-US" sz="2400" i="0" u="none" dirty="0" smtClean="0">
              <a:solidFill>
                <a:schemeClr val="bg1"/>
              </a:solidFill>
              <a:latin typeface="Comic Sans MS" pitchFamily="66" charset="0"/>
            </a:endParaRPr>
          </a:p>
          <a:p>
            <a:pPr marL="0" indent="0">
              <a:buNone/>
            </a:pPr>
            <a:endParaRPr lang="en-US" sz="2400" i="0" u="none" dirty="0">
              <a:solidFill>
                <a:schemeClr val="bg1"/>
              </a:solidFill>
              <a:latin typeface="Comic Sans MS" pitchFamily="66" charset="0"/>
            </a:endParaRPr>
          </a:p>
          <a:p>
            <a:pPr marL="0" indent="0">
              <a:buNone/>
            </a:pPr>
            <a:r>
              <a:rPr lang="en-IN" sz="2400" i="0" u="none" dirty="0">
                <a:solidFill>
                  <a:schemeClr val="bg1"/>
                </a:solidFill>
                <a:latin typeface="Comic Sans MS" pitchFamily="66" charset="0"/>
              </a:rPr>
              <a:t>On compiling, it will generate following JavaScript code for AMD.</a:t>
            </a:r>
          </a:p>
          <a:p>
            <a:pPr marL="0" indent="0">
              <a:buNone/>
            </a:pPr>
            <a:r>
              <a:rPr lang="en-IN" sz="2400" i="0" u="none" dirty="0" smtClean="0">
                <a:solidFill>
                  <a:schemeClr val="tx1">
                    <a:lumMod val="60000"/>
                    <a:lumOff val="40000"/>
                  </a:schemeClr>
                </a:solidFill>
                <a:latin typeface="Comic Sans MS" pitchFamily="66" charset="0"/>
              </a:rPr>
              <a:t>File:IShape.js</a:t>
            </a:r>
          </a:p>
          <a:p>
            <a:pPr marL="0" indent="0">
              <a:buNone/>
            </a:pPr>
            <a:endParaRPr lang="en-IN" sz="2400" i="0" dirty="0"/>
          </a:p>
          <a:p>
            <a:pPr marL="0" indent="0">
              <a:buNone/>
            </a:pPr>
            <a:endParaRPr lang="en-IN" sz="2400" i="0" u="none"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12/14/2017</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26</a:t>
            </a:fld>
            <a:endParaRPr lang="en-US"/>
          </a:p>
        </p:txBody>
      </p:sp>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824"/>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8452383" y="0"/>
            <a:ext cx="3448595" cy="461665"/>
          </a:xfrm>
          <a:prstGeom prst="rect">
            <a:avLst/>
          </a:prstGeom>
          <a:noFill/>
        </p:spPr>
        <p:txBody>
          <a:bodyPr wrap="square" rtlCol="0">
            <a:spAutoFit/>
          </a:bodyPr>
          <a:lstStyle/>
          <a:p>
            <a:r>
              <a:rPr lang="en-IN" sz="2400" b="1" i="0" u="none" dirty="0" smtClean="0">
                <a:latin typeface="Comic Sans MS" pitchFamily="66" charset="0"/>
              </a:rPr>
              <a:t>MODULES</a:t>
            </a:r>
            <a:endParaRPr lang="en-IN" sz="2400" b="1" i="0" u="none" dirty="0">
              <a:latin typeface="Comic Sans MS" pitchFamily="66" charset="0"/>
            </a:endParaRPr>
          </a:p>
        </p:txBody>
      </p:sp>
      <p:sp>
        <p:nvSpPr>
          <p:cNvPr id="4" name="Rectangle 3"/>
          <p:cNvSpPr/>
          <p:nvPr/>
        </p:nvSpPr>
        <p:spPr>
          <a:xfrm>
            <a:off x="3234520" y="1562669"/>
            <a:ext cx="6432514" cy="777922"/>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marL="0" indent="0" algn="ctr">
              <a:buNone/>
            </a:pPr>
            <a:r>
              <a:rPr lang="en-IN" i="0" u="none" dirty="0">
                <a:solidFill>
                  <a:schemeClr val="bg1"/>
                </a:solidFill>
                <a:latin typeface="Comic Sans MS" pitchFamily="66" charset="0"/>
              </a:rPr>
              <a:t>tsc --module amd TestShape.ts</a:t>
            </a:r>
            <a:endParaRPr lang="en-US" i="0" u="none" dirty="0">
              <a:solidFill>
                <a:schemeClr val="bg1"/>
              </a:solidFill>
              <a:latin typeface="Comic Sans MS" pitchFamily="66" charset="0"/>
            </a:endParaRPr>
          </a:p>
        </p:txBody>
      </p:sp>
      <p:sp>
        <p:nvSpPr>
          <p:cNvPr id="6" name="Rectangle 5"/>
          <p:cNvSpPr/>
          <p:nvPr/>
        </p:nvSpPr>
        <p:spPr>
          <a:xfrm>
            <a:off x="3234520" y="3879376"/>
            <a:ext cx="6432514" cy="914400"/>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just"/>
            <a:r>
              <a:rPr lang="en-IN" i="0" u="none" dirty="0">
                <a:latin typeface="Comic Sans MS" pitchFamily="66" charset="0"/>
              </a:rPr>
              <a:t>//Generated by typescript 1.8.10 </a:t>
            </a:r>
            <a:endParaRPr lang="en-IN" i="0" u="none" dirty="0" smtClean="0">
              <a:latin typeface="Comic Sans MS" pitchFamily="66" charset="0"/>
            </a:endParaRPr>
          </a:p>
          <a:p>
            <a:pPr algn="just"/>
            <a:r>
              <a:rPr lang="en-IN" i="0" u="none" dirty="0" smtClean="0">
                <a:latin typeface="Comic Sans MS" pitchFamily="66" charset="0"/>
              </a:rPr>
              <a:t>define</a:t>
            </a:r>
            <a:r>
              <a:rPr lang="en-IN" i="0" u="none" dirty="0">
                <a:latin typeface="Comic Sans MS" pitchFamily="66" charset="0"/>
              </a:rPr>
              <a:t>(["require", "exports"], function (require, exports) { });</a:t>
            </a:r>
          </a:p>
        </p:txBody>
      </p:sp>
    </p:spTree>
    <p:extLst>
      <p:ext uri="{BB962C8B-B14F-4D97-AF65-F5344CB8AC3E}">
        <p14:creationId xmlns:p14="http://schemas.microsoft.com/office/powerpoint/2010/main" val="268678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477672" y="874973"/>
            <a:ext cx="11327641" cy="39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IN" sz="2400" i="0" u="none" dirty="0">
                <a:solidFill>
                  <a:schemeClr val="tx1">
                    <a:lumMod val="60000"/>
                    <a:lumOff val="40000"/>
                  </a:schemeClr>
                </a:solidFill>
                <a:latin typeface="Comic Sans MS" pitchFamily="66" charset="0"/>
              </a:rPr>
              <a:t>File:Circle.js</a:t>
            </a:r>
          </a:p>
          <a:p>
            <a:pPr marL="0" indent="0">
              <a:buNone/>
            </a:pPr>
            <a:endParaRPr lang="en-US" sz="2400" i="0" u="none" dirty="0">
              <a:solidFill>
                <a:schemeClr val="bg1"/>
              </a:solidFill>
              <a:latin typeface="Comic Sans MS" pitchFamily="66" charset="0"/>
            </a:endParaRPr>
          </a:p>
          <a:p>
            <a:pPr marL="0" indent="0">
              <a:buNone/>
            </a:pPr>
            <a:endParaRPr lang="en-US" sz="2400" i="0" u="none" dirty="0" smtClean="0">
              <a:solidFill>
                <a:schemeClr val="bg1"/>
              </a:solidFill>
              <a:latin typeface="Comic Sans MS" pitchFamily="66" charset="0"/>
            </a:endParaRPr>
          </a:p>
          <a:p>
            <a:pPr marL="0" indent="0">
              <a:buNone/>
            </a:pPr>
            <a:endParaRPr lang="en-US" sz="2400" i="0" u="none" dirty="0">
              <a:solidFill>
                <a:schemeClr val="bg1"/>
              </a:solidFill>
              <a:latin typeface="Comic Sans MS" pitchFamily="66" charset="0"/>
            </a:endParaRPr>
          </a:p>
          <a:p>
            <a:pPr marL="0" indent="0">
              <a:buNone/>
            </a:pPr>
            <a:endParaRPr lang="en-US" sz="2400" i="0" u="none" dirty="0" smtClean="0">
              <a:solidFill>
                <a:schemeClr val="bg1"/>
              </a:solidFill>
              <a:latin typeface="Comic Sans MS" pitchFamily="66" charset="0"/>
            </a:endParaRPr>
          </a:p>
          <a:p>
            <a:pPr marL="0" indent="0">
              <a:buNone/>
            </a:pPr>
            <a:endParaRPr lang="en-US" sz="2400" i="0" u="none" dirty="0">
              <a:solidFill>
                <a:schemeClr val="bg1"/>
              </a:solidFill>
              <a:latin typeface="Comic Sans MS" pitchFamily="66" charset="0"/>
            </a:endParaRPr>
          </a:p>
          <a:p>
            <a:pPr marL="0" indent="0">
              <a:buNone/>
            </a:pPr>
            <a:endParaRPr lang="en-IN" sz="2400" i="0" u="none" dirty="0">
              <a:solidFill>
                <a:schemeClr val="bg1"/>
              </a:solidFill>
              <a:latin typeface="Comic Sans MS" pitchFamily="66" charset="0"/>
            </a:endParaRPr>
          </a:p>
          <a:p>
            <a:pPr marL="0" indent="0">
              <a:buNone/>
            </a:pPr>
            <a:endParaRPr lang="en-IN" sz="2400" i="0" dirty="0"/>
          </a:p>
          <a:p>
            <a:pPr marL="0" indent="0">
              <a:buNone/>
            </a:pPr>
            <a:endParaRPr lang="en-IN" sz="2400" i="0" u="none"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12/14/2017</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27</a:t>
            </a:fld>
            <a:endParaRPr lang="en-US"/>
          </a:p>
        </p:txBody>
      </p:sp>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54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8452383" y="0"/>
            <a:ext cx="3448595" cy="461665"/>
          </a:xfrm>
          <a:prstGeom prst="rect">
            <a:avLst/>
          </a:prstGeom>
          <a:noFill/>
        </p:spPr>
        <p:txBody>
          <a:bodyPr wrap="square" rtlCol="0">
            <a:spAutoFit/>
          </a:bodyPr>
          <a:lstStyle/>
          <a:p>
            <a:r>
              <a:rPr lang="en-IN" sz="2400" b="1" i="0" u="none" dirty="0" smtClean="0">
                <a:latin typeface="Comic Sans MS" pitchFamily="66" charset="0"/>
              </a:rPr>
              <a:t>MODULES</a:t>
            </a:r>
            <a:endParaRPr lang="en-IN" sz="2400" b="1" i="0" u="none" dirty="0">
              <a:latin typeface="Comic Sans MS" pitchFamily="66" charset="0"/>
            </a:endParaRPr>
          </a:p>
        </p:txBody>
      </p:sp>
      <p:sp>
        <p:nvSpPr>
          <p:cNvPr id="4" name="Rectangle 3"/>
          <p:cNvSpPr/>
          <p:nvPr/>
        </p:nvSpPr>
        <p:spPr>
          <a:xfrm>
            <a:off x="3234520" y="1564901"/>
            <a:ext cx="6432514" cy="3678071"/>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marL="0" indent="0" algn="just">
              <a:buNone/>
            </a:pPr>
            <a:r>
              <a:rPr lang="en-IN" i="0" u="none" dirty="0">
                <a:solidFill>
                  <a:schemeClr val="bg1"/>
                </a:solidFill>
                <a:latin typeface="Comic Sans MS" pitchFamily="66" charset="0"/>
              </a:rPr>
              <a:t>define(["require", "exports"], function (require, exports) { var Circle = (function () </a:t>
            </a:r>
            <a:r>
              <a:rPr lang="en-IN" i="0" u="none" dirty="0" smtClean="0">
                <a:solidFill>
                  <a:schemeClr val="bg1"/>
                </a:solidFill>
                <a:latin typeface="Comic Sans MS" pitchFamily="66" charset="0"/>
              </a:rPr>
              <a:t>{</a:t>
            </a:r>
          </a:p>
          <a:p>
            <a:pPr marL="0" indent="0" algn="just">
              <a:buNone/>
            </a:pPr>
            <a:r>
              <a:rPr lang="en-IN" i="0" u="none" dirty="0" smtClean="0">
                <a:solidFill>
                  <a:schemeClr val="bg1"/>
                </a:solidFill>
                <a:latin typeface="Comic Sans MS" pitchFamily="66" charset="0"/>
              </a:rPr>
              <a:t> </a:t>
            </a:r>
            <a:r>
              <a:rPr lang="en-IN" i="0" u="none" dirty="0">
                <a:solidFill>
                  <a:schemeClr val="bg1"/>
                </a:solidFill>
                <a:latin typeface="Comic Sans MS" pitchFamily="66" charset="0"/>
              </a:rPr>
              <a:t>function Circle() </a:t>
            </a:r>
            <a:r>
              <a:rPr lang="en-IN" i="0" u="none" dirty="0" smtClean="0">
                <a:solidFill>
                  <a:schemeClr val="bg1"/>
                </a:solidFill>
                <a:latin typeface="Comic Sans MS" pitchFamily="66" charset="0"/>
              </a:rPr>
              <a:t>{</a:t>
            </a:r>
          </a:p>
          <a:p>
            <a:pPr marL="0" indent="0" algn="just">
              <a:buNone/>
            </a:pPr>
            <a:r>
              <a:rPr lang="en-IN" i="0" u="none" dirty="0" smtClean="0">
                <a:solidFill>
                  <a:schemeClr val="bg1"/>
                </a:solidFill>
                <a:latin typeface="Comic Sans MS" pitchFamily="66" charset="0"/>
              </a:rPr>
              <a:t> </a:t>
            </a:r>
            <a:r>
              <a:rPr lang="en-IN" i="0" u="none" dirty="0">
                <a:solidFill>
                  <a:schemeClr val="bg1"/>
                </a:solidFill>
                <a:latin typeface="Comic Sans MS" pitchFamily="66" charset="0"/>
              </a:rPr>
              <a:t>} Circle.prototype.draw = function () </a:t>
            </a:r>
            <a:r>
              <a:rPr lang="en-IN" i="0" u="none" dirty="0" smtClean="0">
                <a:solidFill>
                  <a:schemeClr val="bg1"/>
                </a:solidFill>
                <a:latin typeface="Comic Sans MS" pitchFamily="66" charset="0"/>
              </a:rPr>
              <a:t>{</a:t>
            </a:r>
          </a:p>
          <a:p>
            <a:pPr marL="0" indent="0" algn="just">
              <a:buNone/>
            </a:pPr>
            <a:r>
              <a:rPr lang="en-IN" i="0" u="none" dirty="0" smtClean="0">
                <a:solidFill>
                  <a:schemeClr val="bg1"/>
                </a:solidFill>
                <a:latin typeface="Comic Sans MS" pitchFamily="66" charset="0"/>
              </a:rPr>
              <a:t> </a:t>
            </a:r>
            <a:r>
              <a:rPr lang="en-IN" i="0" u="none" dirty="0">
                <a:solidFill>
                  <a:schemeClr val="bg1"/>
                </a:solidFill>
                <a:latin typeface="Comic Sans MS" pitchFamily="66" charset="0"/>
              </a:rPr>
              <a:t>console.log("Cirlce is drawn (external module</a:t>
            </a:r>
            <a:r>
              <a:rPr lang="en-IN" i="0" u="none" dirty="0" smtClean="0">
                <a:solidFill>
                  <a:schemeClr val="bg1"/>
                </a:solidFill>
                <a:latin typeface="Comic Sans MS" pitchFamily="66" charset="0"/>
              </a:rPr>
              <a:t>)");</a:t>
            </a:r>
          </a:p>
          <a:p>
            <a:pPr marL="0" indent="0" algn="just">
              <a:buNone/>
            </a:pPr>
            <a:r>
              <a:rPr lang="en-IN" i="0" u="none" dirty="0" smtClean="0">
                <a:solidFill>
                  <a:schemeClr val="bg1"/>
                </a:solidFill>
                <a:latin typeface="Comic Sans MS" pitchFamily="66" charset="0"/>
              </a:rPr>
              <a:t> };</a:t>
            </a:r>
          </a:p>
          <a:p>
            <a:pPr marL="0" indent="0" algn="just">
              <a:buNone/>
            </a:pPr>
            <a:r>
              <a:rPr lang="en-IN" i="0" u="none" dirty="0" smtClean="0">
                <a:solidFill>
                  <a:schemeClr val="bg1"/>
                </a:solidFill>
                <a:latin typeface="Comic Sans MS" pitchFamily="66" charset="0"/>
              </a:rPr>
              <a:t> </a:t>
            </a:r>
            <a:r>
              <a:rPr lang="en-IN" i="0" u="none" dirty="0">
                <a:solidFill>
                  <a:schemeClr val="bg1"/>
                </a:solidFill>
                <a:latin typeface="Comic Sans MS" pitchFamily="66" charset="0"/>
              </a:rPr>
              <a:t>return Circle; </a:t>
            </a:r>
            <a:endParaRPr lang="en-IN" i="0" u="none" dirty="0" smtClean="0">
              <a:solidFill>
                <a:schemeClr val="bg1"/>
              </a:solidFill>
              <a:latin typeface="Comic Sans MS" pitchFamily="66" charset="0"/>
            </a:endParaRPr>
          </a:p>
          <a:p>
            <a:pPr marL="0" indent="0" algn="just">
              <a:buNone/>
            </a:pPr>
            <a:r>
              <a:rPr lang="en-IN" i="0" u="none" dirty="0" smtClean="0">
                <a:solidFill>
                  <a:schemeClr val="bg1"/>
                </a:solidFill>
                <a:latin typeface="Comic Sans MS" pitchFamily="66" charset="0"/>
              </a:rPr>
              <a:t>})();</a:t>
            </a:r>
          </a:p>
          <a:p>
            <a:pPr marL="0" indent="0" algn="just">
              <a:buNone/>
            </a:pPr>
            <a:r>
              <a:rPr lang="en-IN" i="0" u="none" dirty="0" smtClean="0">
                <a:solidFill>
                  <a:schemeClr val="bg1"/>
                </a:solidFill>
                <a:latin typeface="Comic Sans MS" pitchFamily="66" charset="0"/>
              </a:rPr>
              <a:t> </a:t>
            </a:r>
            <a:r>
              <a:rPr lang="en-IN" i="0" u="none" dirty="0">
                <a:solidFill>
                  <a:schemeClr val="bg1"/>
                </a:solidFill>
                <a:latin typeface="Comic Sans MS" pitchFamily="66" charset="0"/>
              </a:rPr>
              <a:t>exports.Circle = Circle; </a:t>
            </a:r>
            <a:endParaRPr lang="en-IN" i="0" u="none" dirty="0" smtClean="0">
              <a:solidFill>
                <a:schemeClr val="bg1"/>
              </a:solidFill>
              <a:latin typeface="Comic Sans MS" pitchFamily="66" charset="0"/>
            </a:endParaRPr>
          </a:p>
          <a:p>
            <a:pPr marL="0" indent="0" algn="just">
              <a:buNone/>
            </a:pPr>
            <a:r>
              <a:rPr lang="en-IN" i="0" u="none" dirty="0" smtClean="0">
                <a:solidFill>
                  <a:schemeClr val="bg1"/>
                </a:solidFill>
                <a:latin typeface="Comic Sans MS" pitchFamily="66" charset="0"/>
              </a:rPr>
              <a:t>});</a:t>
            </a:r>
            <a:endParaRPr lang="en-US" i="0" u="none" dirty="0">
              <a:solidFill>
                <a:schemeClr val="bg1"/>
              </a:solidFill>
              <a:latin typeface="Comic Sans MS" pitchFamily="66" charset="0"/>
            </a:endParaRPr>
          </a:p>
        </p:txBody>
      </p:sp>
    </p:spTree>
    <p:extLst>
      <p:ext uri="{BB962C8B-B14F-4D97-AF65-F5344CB8AC3E}">
        <p14:creationId xmlns:p14="http://schemas.microsoft.com/office/powerpoint/2010/main" val="2993052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477672" y="874973"/>
            <a:ext cx="11327641" cy="39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IN" sz="2400" i="0" u="none" dirty="0">
                <a:latin typeface="Comic Sans MS" pitchFamily="66" charset="0"/>
              </a:rPr>
              <a:t>File:Triangle.js</a:t>
            </a:r>
          </a:p>
        </p:txBody>
      </p:sp>
      <p:sp>
        <p:nvSpPr>
          <p:cNvPr id="2" name="Date Placeholder 1"/>
          <p:cNvSpPr>
            <a:spLocks noGrp="1"/>
          </p:cNvSpPr>
          <p:nvPr>
            <p:ph type="dt" sz="half" idx="10"/>
          </p:nvPr>
        </p:nvSpPr>
        <p:spPr/>
        <p:txBody>
          <a:bodyPr/>
          <a:lstStyle/>
          <a:p>
            <a:fld id="{C103C6EC-110E-4B06-B981-488E8B132F99}" type="datetime1">
              <a:rPr lang="en-US" smtClean="0"/>
              <a:t>12/14/2017</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28</a:t>
            </a:fld>
            <a:endParaRPr lang="en-US"/>
          </a:p>
        </p:txBody>
      </p:sp>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8452383" y="0"/>
            <a:ext cx="3448595" cy="461665"/>
          </a:xfrm>
          <a:prstGeom prst="rect">
            <a:avLst/>
          </a:prstGeom>
          <a:noFill/>
        </p:spPr>
        <p:txBody>
          <a:bodyPr wrap="square" rtlCol="0">
            <a:spAutoFit/>
          </a:bodyPr>
          <a:lstStyle/>
          <a:p>
            <a:r>
              <a:rPr lang="en-IN" sz="2400" b="1" i="0" u="none" dirty="0" smtClean="0">
                <a:latin typeface="Comic Sans MS" pitchFamily="66" charset="0"/>
              </a:rPr>
              <a:t>MODULES</a:t>
            </a:r>
            <a:endParaRPr lang="en-IN" sz="2400" b="1" i="0" u="none" dirty="0">
              <a:latin typeface="Comic Sans MS" pitchFamily="66" charset="0"/>
            </a:endParaRPr>
          </a:p>
        </p:txBody>
      </p:sp>
      <p:sp>
        <p:nvSpPr>
          <p:cNvPr id="4" name="Rectangle 3"/>
          <p:cNvSpPr/>
          <p:nvPr/>
        </p:nvSpPr>
        <p:spPr>
          <a:xfrm>
            <a:off x="3234520" y="1564901"/>
            <a:ext cx="6432514" cy="3678071"/>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marL="0" indent="0" algn="just">
              <a:buNone/>
            </a:pPr>
            <a:r>
              <a:rPr lang="en-IN" i="0" u="none" dirty="0">
                <a:latin typeface="Comic Sans MS" pitchFamily="66" charset="0"/>
              </a:rPr>
              <a:t>define(["require", "exports"], function (require, exports) </a:t>
            </a:r>
            <a:r>
              <a:rPr lang="en-IN" i="0" u="none" dirty="0" smtClean="0">
                <a:latin typeface="Comic Sans MS" pitchFamily="66" charset="0"/>
              </a:rPr>
              <a:t>{</a:t>
            </a:r>
          </a:p>
          <a:p>
            <a:pPr marL="0" indent="0" algn="just">
              <a:buNone/>
            </a:pPr>
            <a:r>
              <a:rPr lang="en-IN" i="0" u="none" dirty="0" smtClean="0">
                <a:latin typeface="Comic Sans MS" pitchFamily="66" charset="0"/>
              </a:rPr>
              <a:t> </a:t>
            </a:r>
            <a:r>
              <a:rPr lang="en-IN" i="0" u="none" dirty="0">
                <a:latin typeface="Comic Sans MS" pitchFamily="66" charset="0"/>
              </a:rPr>
              <a:t>var Triangle = (function () { </a:t>
            </a:r>
            <a:endParaRPr lang="en-IN" i="0" u="none" dirty="0" smtClean="0">
              <a:latin typeface="Comic Sans MS" pitchFamily="66" charset="0"/>
            </a:endParaRPr>
          </a:p>
          <a:p>
            <a:pPr marL="0" indent="0" algn="just">
              <a:buNone/>
            </a:pPr>
            <a:r>
              <a:rPr lang="en-IN" i="0" u="none" dirty="0" smtClean="0">
                <a:latin typeface="Comic Sans MS" pitchFamily="66" charset="0"/>
              </a:rPr>
              <a:t>function </a:t>
            </a:r>
            <a:r>
              <a:rPr lang="en-IN" i="0" u="none" dirty="0">
                <a:latin typeface="Comic Sans MS" pitchFamily="66" charset="0"/>
              </a:rPr>
              <a:t>Triangle() { </a:t>
            </a:r>
            <a:endParaRPr lang="en-IN" i="0" u="none" dirty="0" smtClean="0">
              <a:latin typeface="Comic Sans MS" pitchFamily="66" charset="0"/>
            </a:endParaRPr>
          </a:p>
          <a:p>
            <a:pPr marL="0" indent="0" algn="just">
              <a:buNone/>
            </a:pPr>
            <a:r>
              <a:rPr lang="en-IN" i="0" u="none" dirty="0" smtClean="0">
                <a:latin typeface="Comic Sans MS" pitchFamily="66" charset="0"/>
              </a:rPr>
              <a:t>} </a:t>
            </a:r>
          </a:p>
          <a:p>
            <a:pPr marL="0" indent="0" algn="just">
              <a:buNone/>
            </a:pPr>
            <a:r>
              <a:rPr lang="en-IN" i="0" u="none" dirty="0" smtClean="0">
                <a:latin typeface="Comic Sans MS" pitchFamily="66" charset="0"/>
              </a:rPr>
              <a:t>Triangle.prototype.draw=function </a:t>
            </a:r>
            <a:r>
              <a:rPr lang="en-IN" i="0" u="none" dirty="0">
                <a:latin typeface="Comic Sans MS" pitchFamily="66" charset="0"/>
              </a:rPr>
              <a:t>() </a:t>
            </a:r>
            <a:r>
              <a:rPr lang="en-IN" i="0" u="none" dirty="0" smtClean="0">
                <a:latin typeface="Comic Sans MS" pitchFamily="66" charset="0"/>
              </a:rPr>
              <a:t>{</a:t>
            </a:r>
          </a:p>
          <a:p>
            <a:pPr marL="0" indent="0" algn="just">
              <a:buNone/>
            </a:pPr>
            <a:r>
              <a:rPr lang="en-IN" i="0" u="none" dirty="0" smtClean="0">
                <a:latin typeface="Comic Sans MS" pitchFamily="66" charset="0"/>
              </a:rPr>
              <a:t> </a:t>
            </a:r>
            <a:r>
              <a:rPr lang="en-IN" i="0" u="none" dirty="0">
                <a:latin typeface="Comic Sans MS" pitchFamily="66" charset="0"/>
              </a:rPr>
              <a:t>console.log("Triangle is drawn (external module</a:t>
            </a:r>
            <a:r>
              <a:rPr lang="en-IN" i="0" u="none" dirty="0" smtClean="0">
                <a:latin typeface="Comic Sans MS" pitchFamily="66" charset="0"/>
              </a:rPr>
              <a:t>)");</a:t>
            </a:r>
          </a:p>
          <a:p>
            <a:pPr marL="0" indent="0" algn="just">
              <a:buNone/>
            </a:pPr>
            <a:r>
              <a:rPr lang="en-IN" i="0" u="none" dirty="0" smtClean="0">
                <a:latin typeface="Comic Sans MS" pitchFamily="66" charset="0"/>
              </a:rPr>
              <a:t> };</a:t>
            </a:r>
          </a:p>
          <a:p>
            <a:pPr marL="0" indent="0" algn="just">
              <a:buNone/>
            </a:pPr>
            <a:r>
              <a:rPr lang="en-IN" i="0" u="none" dirty="0" smtClean="0">
                <a:latin typeface="Comic Sans MS" pitchFamily="66" charset="0"/>
              </a:rPr>
              <a:t> </a:t>
            </a:r>
            <a:r>
              <a:rPr lang="en-IN" i="0" u="none" dirty="0">
                <a:latin typeface="Comic Sans MS" pitchFamily="66" charset="0"/>
              </a:rPr>
              <a:t>return Triangle</a:t>
            </a:r>
            <a:r>
              <a:rPr lang="en-IN" i="0" u="none" dirty="0" smtClean="0">
                <a:latin typeface="Comic Sans MS" pitchFamily="66" charset="0"/>
              </a:rPr>
              <a:t>;</a:t>
            </a:r>
          </a:p>
          <a:p>
            <a:pPr marL="0" indent="0" algn="just">
              <a:buNone/>
            </a:pPr>
            <a:r>
              <a:rPr lang="en-IN" i="0" u="none" dirty="0" smtClean="0">
                <a:latin typeface="Comic Sans MS" pitchFamily="66" charset="0"/>
              </a:rPr>
              <a:t> })();</a:t>
            </a:r>
          </a:p>
          <a:p>
            <a:pPr marL="0" indent="0" algn="just">
              <a:buNone/>
            </a:pPr>
            <a:r>
              <a:rPr lang="en-IN" i="0" u="none" dirty="0" smtClean="0">
                <a:latin typeface="Comic Sans MS" pitchFamily="66" charset="0"/>
              </a:rPr>
              <a:t> </a:t>
            </a:r>
            <a:r>
              <a:rPr lang="en-IN" i="0" u="none" dirty="0">
                <a:latin typeface="Comic Sans MS" pitchFamily="66" charset="0"/>
              </a:rPr>
              <a:t>exports.Triangle = Triangle; </a:t>
            </a:r>
            <a:endParaRPr lang="en-IN" i="0" u="none" dirty="0" smtClean="0">
              <a:latin typeface="Comic Sans MS" pitchFamily="66" charset="0"/>
            </a:endParaRPr>
          </a:p>
          <a:p>
            <a:pPr marL="0" indent="0" algn="just">
              <a:buNone/>
            </a:pPr>
            <a:r>
              <a:rPr lang="en-IN" i="0" u="none" dirty="0" smtClean="0">
                <a:latin typeface="Comic Sans MS" pitchFamily="66" charset="0"/>
              </a:rPr>
              <a:t>});</a:t>
            </a:r>
            <a:endParaRPr lang="en-US" i="0" u="none" dirty="0">
              <a:solidFill>
                <a:schemeClr val="bg1"/>
              </a:solidFill>
              <a:latin typeface="Comic Sans MS" pitchFamily="66" charset="0"/>
            </a:endParaRPr>
          </a:p>
        </p:txBody>
      </p:sp>
    </p:spTree>
    <p:extLst>
      <p:ext uri="{BB962C8B-B14F-4D97-AF65-F5344CB8AC3E}">
        <p14:creationId xmlns:p14="http://schemas.microsoft.com/office/powerpoint/2010/main" val="2281420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09133"/>
            <a:ext cx="10972800" cy="3700463"/>
          </a:xfrm>
        </p:spPr>
        <p:txBody>
          <a:bodyPr/>
          <a:lstStyle/>
          <a:p>
            <a:pPr marL="0" indent="0" algn="just">
              <a:buNone/>
            </a:pPr>
            <a:r>
              <a:rPr lang="en-IN" sz="2400" dirty="0" smtClean="0">
                <a:solidFill>
                  <a:schemeClr val="bg1"/>
                </a:solidFill>
                <a:latin typeface="Comic Sans MS" pitchFamily="66" charset="0"/>
              </a:rPr>
              <a:t>	TypeScript </a:t>
            </a:r>
            <a:r>
              <a:rPr lang="en-IN" sz="2400" dirty="0">
                <a:solidFill>
                  <a:schemeClr val="bg1"/>
                </a:solidFill>
                <a:latin typeface="Comic Sans MS" pitchFamily="66" charset="0"/>
              </a:rPr>
              <a:t>lets you write JavaScript the way you really want to. TypeScript is a typed superset of JavaScript that compiles to plain JavaScript. TypeScript is pure object oriented with classes, interfaces and statically typed like C# or Java. The popular JavaScript framework </a:t>
            </a:r>
            <a:r>
              <a:rPr lang="en-IN" sz="2400" b="1" dirty="0">
                <a:solidFill>
                  <a:schemeClr val="bg1"/>
                </a:solidFill>
                <a:latin typeface="Comic Sans MS" pitchFamily="66" charset="0"/>
              </a:rPr>
              <a:t>Angular 2.0</a:t>
            </a:r>
            <a:r>
              <a:rPr lang="en-IN" sz="2400" dirty="0">
                <a:solidFill>
                  <a:schemeClr val="bg1"/>
                </a:solidFill>
                <a:latin typeface="Comic Sans MS" pitchFamily="66" charset="0"/>
              </a:rPr>
              <a:t> is written in TypeScript. Mastering TypeScript can help programmers to write object-oriented programs and have them compiled to JavaScript, both on server side and client side.</a:t>
            </a: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615BF1B9-C5F5-40DD-82CD-32AF7E861268}" type="datetime1">
              <a:rPr lang="en-US" smtClean="0">
                <a:solidFill>
                  <a:schemeClr val="accent6"/>
                </a:solidFill>
              </a:rPr>
              <a:t>12/14/2017</a:t>
            </a:fld>
            <a:endParaRPr lang="en-US">
              <a:solidFill>
                <a:schemeClr val="accent6"/>
              </a:solidFill>
            </a:endParaRPr>
          </a:p>
        </p:txBody>
      </p:sp>
      <p:sp>
        <p:nvSpPr>
          <p:cNvPr id="5" name="Slide Number Placeholder 4"/>
          <p:cNvSpPr>
            <a:spLocks noGrp="1"/>
          </p:cNvSpPr>
          <p:nvPr>
            <p:ph type="sldNum" sz="quarter" idx="12"/>
          </p:nvPr>
        </p:nvSpPr>
        <p:spPr/>
        <p:txBody>
          <a:bodyPr/>
          <a:lstStyle/>
          <a:p>
            <a:fld id="{CB3966BC-8B8D-4F42-BECA-90C48EA3D957}" type="slidenum">
              <a:rPr lang="en-US" smtClean="0">
                <a:solidFill>
                  <a:schemeClr val="accent6"/>
                </a:solidFill>
              </a:rPr>
              <a:t>29</a:t>
            </a:fld>
            <a:endParaRPr lang="en-US">
              <a:solidFill>
                <a:schemeClr val="accent6"/>
              </a:solidFill>
            </a:endParaRPr>
          </a:p>
        </p:txBody>
      </p:sp>
      <p:pic>
        <p:nvPicPr>
          <p:cNvPr id="11"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6635931" y="39185"/>
            <a:ext cx="5408023" cy="400110"/>
          </a:xfrm>
          <a:prstGeom prst="rect">
            <a:avLst/>
          </a:prstGeom>
          <a:noFill/>
        </p:spPr>
        <p:txBody>
          <a:bodyPr wrap="square" rtlCol="0">
            <a:spAutoFit/>
          </a:bodyPr>
          <a:lstStyle/>
          <a:p>
            <a:r>
              <a:rPr lang="en-US" sz="2000" b="1" i="0" u="none" dirty="0" smtClean="0">
                <a:solidFill>
                  <a:schemeClr val="accent2">
                    <a:lumMod val="60000"/>
                    <a:lumOff val="40000"/>
                  </a:schemeClr>
                </a:solidFill>
                <a:latin typeface="Comic Sans MS" panose="030F0702030302020204" pitchFamily="66" charset="0"/>
                <a:cs typeface="Times New Roman" panose="02020603050405020304" pitchFamily="18" charset="0"/>
              </a:rPr>
              <a:t>CONCLUSION</a:t>
            </a:r>
            <a:endParaRPr lang="en-US" sz="2000" b="1" i="0" u="none" dirty="0">
              <a:solidFill>
                <a:schemeClr val="accent2">
                  <a:lumMod val="60000"/>
                  <a:lumOff val="40000"/>
                </a:schemeClr>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20073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09246" y="948975"/>
            <a:ext cx="10972800" cy="4530643"/>
          </a:xfrm>
        </p:spPr>
        <p:txBody>
          <a:bodyPr/>
          <a:lstStyle/>
          <a:p>
            <a:pPr algn="just">
              <a:buFont typeface="Wingdings" pitchFamily="2" charset="2"/>
              <a:buChar char="ü"/>
            </a:pPr>
            <a:r>
              <a:rPr lang="en-US" sz="1800" dirty="0" smtClean="0">
                <a:ln>
                  <a:solidFill>
                    <a:schemeClr val="tx2"/>
                  </a:solidFill>
                </a:ln>
                <a:solidFill>
                  <a:schemeClr val="accent1"/>
                </a:solidFill>
                <a:latin typeface="Comic Sans MS" panose="030F0702030302020204" pitchFamily="66" charset="0"/>
              </a:rPr>
              <a:t>INTRODUCTION</a:t>
            </a:r>
          </a:p>
          <a:p>
            <a:pPr algn="just">
              <a:buFont typeface="Wingdings" pitchFamily="2" charset="2"/>
              <a:buChar char="ü"/>
            </a:pPr>
            <a:r>
              <a:rPr lang="en-US" sz="1800" dirty="0" smtClean="0">
                <a:ln>
                  <a:solidFill>
                    <a:schemeClr val="tx2"/>
                  </a:solidFill>
                </a:ln>
                <a:solidFill>
                  <a:schemeClr val="accent1"/>
                </a:solidFill>
                <a:latin typeface="Comic Sans MS" panose="030F0702030302020204" pitchFamily="66" charset="0"/>
              </a:rPr>
              <a:t>HISTORY</a:t>
            </a:r>
          </a:p>
          <a:p>
            <a:pPr algn="just">
              <a:buFont typeface="Wingdings" pitchFamily="2" charset="2"/>
              <a:buChar char="ü"/>
            </a:pPr>
            <a:r>
              <a:rPr lang="en-US" sz="1800" dirty="0" smtClean="0">
                <a:ln>
                  <a:solidFill>
                    <a:schemeClr val="tx2"/>
                  </a:solidFill>
                </a:ln>
                <a:solidFill>
                  <a:schemeClr val="accent1"/>
                </a:solidFill>
                <a:latin typeface="Comic Sans MS" panose="030F0702030302020204" pitchFamily="66" charset="0"/>
              </a:rPr>
              <a:t>WHAT IS TYPESCRIPT</a:t>
            </a:r>
          </a:p>
          <a:p>
            <a:pPr algn="just">
              <a:buFont typeface="Wingdings" pitchFamily="2" charset="2"/>
              <a:buChar char="ü"/>
            </a:pPr>
            <a:r>
              <a:rPr lang="en-US" sz="1800" dirty="0" smtClean="0">
                <a:ln>
                  <a:solidFill>
                    <a:schemeClr val="tx2"/>
                  </a:solidFill>
                </a:ln>
                <a:solidFill>
                  <a:schemeClr val="accent1"/>
                </a:solidFill>
                <a:latin typeface="Comic Sans MS" panose="030F0702030302020204" pitchFamily="66" charset="0"/>
              </a:rPr>
              <a:t>WHY WE USE</a:t>
            </a:r>
          </a:p>
          <a:p>
            <a:pPr algn="just">
              <a:buFont typeface="Wingdings" pitchFamily="2" charset="2"/>
              <a:buChar char="ü"/>
            </a:pPr>
            <a:r>
              <a:rPr lang="en-US" sz="1800" dirty="0" smtClean="0">
                <a:ln>
                  <a:solidFill>
                    <a:schemeClr val="tx2"/>
                  </a:solidFill>
                </a:ln>
                <a:solidFill>
                  <a:schemeClr val="accent1"/>
                </a:solidFill>
                <a:latin typeface="Comic Sans MS" panose="030F0702030302020204" pitchFamily="66" charset="0"/>
              </a:rPr>
              <a:t>FEATURES</a:t>
            </a:r>
          </a:p>
          <a:p>
            <a:pPr algn="just">
              <a:buFont typeface="Wingdings" pitchFamily="2" charset="2"/>
              <a:buChar char="ü"/>
            </a:pPr>
            <a:r>
              <a:rPr lang="en-US" sz="1800" dirty="0" smtClean="0">
                <a:ln>
                  <a:solidFill>
                    <a:schemeClr val="tx2"/>
                  </a:solidFill>
                </a:ln>
                <a:solidFill>
                  <a:schemeClr val="accent1"/>
                </a:solidFill>
                <a:latin typeface="Comic Sans MS" panose="030F0702030302020204" pitchFamily="66" charset="0"/>
              </a:rPr>
              <a:t>TS &amp; ECMASCCRIPT</a:t>
            </a:r>
          </a:p>
          <a:p>
            <a:pPr algn="just">
              <a:buFont typeface="Wingdings" pitchFamily="2" charset="2"/>
              <a:buChar char="ü"/>
            </a:pPr>
            <a:r>
              <a:rPr lang="en-US" sz="1800" dirty="0" smtClean="0">
                <a:ln>
                  <a:solidFill>
                    <a:schemeClr val="tx2"/>
                  </a:solidFill>
                </a:ln>
                <a:solidFill>
                  <a:schemeClr val="accent1"/>
                </a:solidFill>
                <a:latin typeface="Comic Sans MS" panose="030F0702030302020204" pitchFamily="66" charset="0"/>
              </a:rPr>
              <a:t>COMPONENTS OF TS</a:t>
            </a:r>
          </a:p>
          <a:p>
            <a:pPr algn="just">
              <a:buFont typeface="Wingdings" pitchFamily="2" charset="2"/>
              <a:buChar char="ü"/>
            </a:pPr>
            <a:r>
              <a:rPr lang="en-US" sz="1800" dirty="0" smtClean="0">
                <a:ln>
                  <a:solidFill>
                    <a:schemeClr val="tx2"/>
                  </a:solidFill>
                </a:ln>
                <a:solidFill>
                  <a:schemeClr val="accent1"/>
                </a:solidFill>
                <a:latin typeface="Comic Sans MS" panose="030F0702030302020204" pitchFamily="66" charset="0"/>
              </a:rPr>
              <a:t>DECLARATION FILES</a:t>
            </a:r>
          </a:p>
          <a:p>
            <a:pPr algn="just">
              <a:buFont typeface="Wingdings" pitchFamily="2" charset="2"/>
              <a:buChar char="ü"/>
            </a:pPr>
            <a:r>
              <a:rPr lang="en-US" sz="1800" dirty="0" smtClean="0">
                <a:ln>
                  <a:solidFill>
                    <a:schemeClr val="tx2"/>
                  </a:solidFill>
                </a:ln>
                <a:solidFill>
                  <a:schemeClr val="accent1"/>
                </a:solidFill>
                <a:latin typeface="Comic Sans MS" panose="030F0702030302020204" pitchFamily="66" charset="0"/>
              </a:rPr>
              <a:t>ENVIRONMENT SETUP</a:t>
            </a:r>
          </a:p>
          <a:p>
            <a:pPr algn="just">
              <a:buFont typeface="Wingdings" pitchFamily="2" charset="2"/>
              <a:buChar char="ü"/>
            </a:pPr>
            <a:r>
              <a:rPr lang="en-US" sz="1800" dirty="0" smtClean="0">
                <a:ln>
                  <a:solidFill>
                    <a:schemeClr val="tx2"/>
                  </a:solidFill>
                </a:ln>
                <a:solidFill>
                  <a:schemeClr val="accent1"/>
                </a:solidFill>
                <a:latin typeface="Comic Sans MS" panose="030F0702030302020204" pitchFamily="66" charset="0"/>
              </a:rPr>
              <a:t>BASIC SYNTAX</a:t>
            </a:r>
          </a:p>
          <a:p>
            <a:pPr algn="just">
              <a:buFont typeface="Wingdings" pitchFamily="2" charset="2"/>
              <a:buChar char="ü"/>
            </a:pPr>
            <a:r>
              <a:rPr lang="en-US" sz="1800" dirty="0" smtClean="0">
                <a:ln>
                  <a:solidFill>
                    <a:schemeClr val="tx2"/>
                  </a:solidFill>
                </a:ln>
                <a:solidFill>
                  <a:schemeClr val="accent1"/>
                </a:solidFill>
                <a:latin typeface="Comic Sans MS" panose="030F0702030302020204" pitchFamily="66" charset="0"/>
              </a:rPr>
              <a:t>COMPILE &amp; EXE </a:t>
            </a:r>
          </a:p>
          <a:p>
            <a:pPr algn="just">
              <a:buFont typeface="Wingdings" pitchFamily="2" charset="2"/>
              <a:buChar char="ü"/>
            </a:pPr>
            <a:r>
              <a:rPr lang="en-US" sz="1800" dirty="0" smtClean="0">
                <a:ln>
                  <a:solidFill>
                    <a:schemeClr val="tx2"/>
                  </a:solidFill>
                </a:ln>
                <a:solidFill>
                  <a:schemeClr val="accent1"/>
                </a:solidFill>
                <a:latin typeface="Comic Sans MS" panose="030F0702030302020204" pitchFamily="66" charset="0"/>
              </a:rPr>
              <a:t>EXAMPLE</a:t>
            </a:r>
          </a:p>
          <a:p>
            <a:pPr algn="just">
              <a:buFont typeface="Wingdings" pitchFamily="2" charset="2"/>
              <a:buChar char="ü"/>
            </a:pPr>
            <a:r>
              <a:rPr lang="en-US" sz="1800" dirty="0" smtClean="0">
                <a:ln>
                  <a:solidFill>
                    <a:schemeClr val="tx2"/>
                  </a:solidFill>
                </a:ln>
                <a:solidFill>
                  <a:schemeClr val="accent1"/>
                </a:solidFill>
                <a:latin typeface="Comic Sans MS" panose="030F0702030302020204" pitchFamily="66" charset="0"/>
              </a:rPr>
              <a:t>CLASSES</a:t>
            </a:r>
          </a:p>
          <a:p>
            <a:pPr algn="just">
              <a:buFont typeface="Wingdings" pitchFamily="2" charset="2"/>
              <a:buChar char="ü"/>
            </a:pPr>
            <a:r>
              <a:rPr lang="en-US" sz="1800" dirty="0" smtClean="0">
                <a:ln>
                  <a:solidFill>
                    <a:schemeClr val="tx2"/>
                  </a:solidFill>
                </a:ln>
                <a:solidFill>
                  <a:schemeClr val="accent1"/>
                </a:solidFill>
                <a:latin typeface="Comic Sans MS" panose="030F0702030302020204" pitchFamily="66" charset="0"/>
              </a:rPr>
              <a:t>MODULES</a:t>
            </a:r>
          </a:p>
          <a:p>
            <a:pPr algn="just">
              <a:buFont typeface="Wingdings" pitchFamily="2" charset="2"/>
              <a:buChar char="ü"/>
            </a:pPr>
            <a:r>
              <a:rPr lang="en-US" sz="1800" dirty="0" smtClean="0">
                <a:ln>
                  <a:solidFill>
                    <a:schemeClr val="tx2"/>
                  </a:solidFill>
                </a:ln>
                <a:solidFill>
                  <a:schemeClr val="accent1"/>
                </a:solidFill>
                <a:latin typeface="Comic Sans MS" panose="030F0702030302020204" pitchFamily="66" charset="0"/>
              </a:rPr>
              <a:t>CONCLUSION</a:t>
            </a:r>
            <a:endParaRPr lang="en-US" sz="1800" dirty="0">
              <a:ln>
                <a:solidFill>
                  <a:schemeClr val="tx2"/>
                </a:solidFill>
              </a:ln>
              <a:solidFill>
                <a:schemeClr val="accent1"/>
              </a:solidFill>
              <a:latin typeface="Comic Sans MS" panose="030F0702030302020204" pitchFamily="66" charset="0"/>
            </a:endParaRPr>
          </a:p>
          <a:p>
            <a:pPr algn="just">
              <a:buFont typeface="Wingdings" pitchFamily="2" charset="2"/>
              <a:buChar char="ü"/>
            </a:pPr>
            <a:endParaRPr lang="en-US" sz="1800" dirty="0">
              <a:solidFill>
                <a:schemeClr val="accent1"/>
              </a:solidFill>
              <a:latin typeface="Comic Sans MS" panose="030F0702030302020204" pitchFamily="66" charset="0"/>
            </a:endParaRPr>
          </a:p>
          <a:p>
            <a:pPr algn="just">
              <a:buFont typeface="Wingdings" pitchFamily="2" charset="2"/>
              <a:buChar char="ü"/>
            </a:pPr>
            <a:endParaRPr lang="en-US" sz="1800" dirty="0">
              <a:solidFill>
                <a:schemeClr val="accent1"/>
              </a:solidFill>
              <a:latin typeface="Comic Sans MS" panose="030F0702030302020204" pitchFamily="66" charset="0"/>
            </a:endParaRPr>
          </a:p>
        </p:txBody>
      </p:sp>
      <p:sp>
        <p:nvSpPr>
          <p:cNvPr id="2" name="Date Placeholder 1"/>
          <p:cNvSpPr>
            <a:spLocks noGrp="1"/>
          </p:cNvSpPr>
          <p:nvPr>
            <p:ph type="dt" sz="half" idx="10"/>
          </p:nvPr>
        </p:nvSpPr>
        <p:spPr>
          <a:xfrm>
            <a:off x="570411" y="6352720"/>
            <a:ext cx="2844800" cy="476250"/>
          </a:xfrm>
        </p:spPr>
        <p:txBody>
          <a:bodyPr/>
          <a:lstStyle/>
          <a:p>
            <a:fld id="{FB8850AC-8E0B-4EBE-B0DD-FD302A4463C9}" type="datetime1">
              <a:rPr lang="en-US" smtClean="0"/>
              <a:t>12/14/2017</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solidFill>
                  <a:schemeClr val="accent2">
                    <a:lumMod val="60000"/>
                    <a:lumOff val="40000"/>
                  </a:schemeClr>
                </a:solidFill>
                <a:latin typeface="Comic Sans MS" panose="030F0702030302020204" pitchFamily="66" charset="0"/>
              </a:rPr>
              <a:t>3</a:t>
            </a:fld>
            <a:endParaRPr lang="en-US" dirty="0">
              <a:solidFill>
                <a:schemeClr val="accent2">
                  <a:lumMod val="60000"/>
                  <a:lumOff val="40000"/>
                </a:schemeClr>
              </a:solidFill>
              <a:latin typeface="Comic Sans MS" panose="030F0702030302020204" pitchFamily="66" charset="0"/>
            </a:endParaRPr>
          </a:p>
        </p:txBody>
      </p:sp>
      <p:pic>
        <p:nvPicPr>
          <p:cNvPr id="24"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a:xfrm>
            <a:off x="9588137" y="52249"/>
            <a:ext cx="2024743"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anose="030F0702030302020204" pitchFamily="66" charset="0"/>
              </a:rPr>
              <a:t>CONTENTS</a:t>
            </a:r>
            <a:endParaRPr lang="en-US" sz="2400" b="1" i="0" u="none" dirty="0">
              <a:solidFill>
                <a:schemeClr val="accent2">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3652814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3918" y="2720343"/>
            <a:ext cx="10363200" cy="658584"/>
          </a:xfrm>
        </p:spPr>
        <p:txBody>
          <a:bodyPr>
            <a:noAutofit/>
          </a:bodyPr>
          <a:lstStyle/>
          <a:p>
            <a:pPr algn="ctr"/>
            <a:r>
              <a:rPr lang="en-US" sz="5400" b="1" dirty="0" smtClean="0">
                <a:solidFill>
                  <a:schemeClr val="bg1"/>
                </a:solidFill>
                <a:latin typeface="Comic Sans MS" panose="030F0702030302020204" pitchFamily="66" charset="0"/>
                <a:cs typeface="Times New Roman" panose="02020603050405020304" pitchFamily="18" charset="0"/>
              </a:rPr>
              <a:t>THANK YOU</a:t>
            </a:r>
            <a:endParaRPr lang="en-US" sz="5400" b="1" dirty="0">
              <a:solidFill>
                <a:schemeClr val="bg1"/>
              </a:solidFill>
              <a:latin typeface="Comic Sans MS" panose="030F0702030302020204"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A41960AC-DAC0-4362-92DD-7FAAFC9BF9B1}" type="datetime1">
              <a:rPr lang="en-US" smtClean="0"/>
              <a:t>12/14/2017</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30</a:t>
            </a:fld>
            <a:endParaRPr lang="en-US"/>
          </a:p>
        </p:txBody>
      </p:sp>
      <p:pic>
        <p:nvPicPr>
          <p:cNvPr id="9"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7341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538" y="1221378"/>
            <a:ext cx="10972800" cy="3700463"/>
          </a:xfrm>
        </p:spPr>
        <p:txBody>
          <a:bodyPr/>
          <a:lstStyle/>
          <a:p>
            <a:pPr marL="0" indent="0">
              <a:buNone/>
            </a:pPr>
            <a:r>
              <a:rPr lang="en-IN" sz="2400" dirty="0" smtClean="0">
                <a:solidFill>
                  <a:srgbClr val="E57A05"/>
                </a:solidFill>
                <a:latin typeface="Comic Sans MS" pitchFamily="66" charset="0"/>
              </a:rPr>
              <a:t>TypeScript </a:t>
            </a:r>
            <a:r>
              <a:rPr lang="en-IN" sz="2400" dirty="0">
                <a:solidFill>
                  <a:srgbClr val="E57A05"/>
                </a:solidFill>
                <a:latin typeface="Comic Sans MS" pitchFamily="66" charset="0"/>
              </a:rPr>
              <a:t>is a typed superset of JavaScript that compiles to plain JavaScript</a:t>
            </a:r>
            <a:r>
              <a:rPr lang="en-IN" sz="2400" dirty="0" smtClean="0">
                <a:solidFill>
                  <a:srgbClr val="E57A05"/>
                </a:solidFill>
                <a:latin typeface="Comic Sans MS" pitchFamily="66" charset="0"/>
              </a:rPr>
              <a:t>.</a:t>
            </a:r>
            <a:r>
              <a:rPr lang="en-IN" sz="2400" dirty="0" smtClean="0">
                <a:solidFill>
                  <a:schemeClr val="bg1"/>
                </a:solidFill>
                <a:latin typeface="Comic Sans MS" pitchFamily="66" charset="0"/>
              </a:rPr>
              <a:t> </a:t>
            </a:r>
          </a:p>
          <a:p>
            <a:pPr>
              <a:lnSpc>
                <a:spcPct val="150000"/>
              </a:lnSpc>
              <a:buFont typeface="Wingdings" pitchFamily="2" charset="2"/>
              <a:buChar char="Ø"/>
            </a:pPr>
            <a:r>
              <a:rPr lang="en-IN" sz="2400" dirty="0" smtClean="0">
                <a:solidFill>
                  <a:schemeClr val="bg1"/>
                </a:solidFill>
                <a:latin typeface="Comic Sans MS" pitchFamily="66" charset="0"/>
              </a:rPr>
              <a:t>TypeScript </a:t>
            </a:r>
            <a:r>
              <a:rPr lang="en-IN" sz="2400" dirty="0">
                <a:solidFill>
                  <a:schemeClr val="bg1"/>
                </a:solidFill>
                <a:latin typeface="Comic Sans MS" pitchFamily="66" charset="0"/>
              </a:rPr>
              <a:t>is pure object oriented with classes, interfaces and statically typed like C# or Java. </a:t>
            </a:r>
            <a:endParaRPr lang="en-IN" sz="2400" dirty="0" smtClean="0">
              <a:solidFill>
                <a:schemeClr val="bg1"/>
              </a:solidFill>
              <a:latin typeface="Comic Sans MS" pitchFamily="66" charset="0"/>
            </a:endParaRPr>
          </a:p>
          <a:p>
            <a:pPr>
              <a:lnSpc>
                <a:spcPct val="150000"/>
              </a:lnSpc>
              <a:buFont typeface="Wingdings" pitchFamily="2" charset="2"/>
              <a:buChar char="Ø"/>
            </a:pPr>
            <a:r>
              <a:rPr lang="en-IN" sz="2400" dirty="0" smtClean="0">
                <a:solidFill>
                  <a:schemeClr val="bg1"/>
                </a:solidFill>
                <a:latin typeface="Comic Sans MS" pitchFamily="66" charset="0"/>
              </a:rPr>
              <a:t>The </a:t>
            </a:r>
            <a:r>
              <a:rPr lang="en-IN" sz="2400" dirty="0">
                <a:solidFill>
                  <a:schemeClr val="bg1"/>
                </a:solidFill>
                <a:latin typeface="Comic Sans MS" pitchFamily="66" charset="0"/>
              </a:rPr>
              <a:t>popular JavaScript framework </a:t>
            </a:r>
            <a:r>
              <a:rPr lang="en-IN" sz="2400" b="1" dirty="0">
                <a:solidFill>
                  <a:schemeClr val="bg1"/>
                </a:solidFill>
                <a:latin typeface="Comic Sans MS" pitchFamily="66" charset="0"/>
              </a:rPr>
              <a:t>Angular 2.0</a:t>
            </a:r>
            <a:r>
              <a:rPr lang="en-IN" sz="2400" dirty="0">
                <a:solidFill>
                  <a:schemeClr val="bg1"/>
                </a:solidFill>
                <a:latin typeface="Comic Sans MS" pitchFamily="66" charset="0"/>
              </a:rPr>
              <a:t> is written in TypeScript. </a:t>
            </a:r>
            <a:endParaRPr lang="en-IN" sz="2400" dirty="0" smtClean="0">
              <a:solidFill>
                <a:schemeClr val="bg1"/>
              </a:solidFill>
              <a:latin typeface="Comic Sans MS" pitchFamily="66" charset="0"/>
            </a:endParaRPr>
          </a:p>
          <a:p>
            <a:pPr>
              <a:lnSpc>
                <a:spcPct val="150000"/>
              </a:lnSpc>
              <a:buFont typeface="Wingdings" pitchFamily="2" charset="2"/>
              <a:buChar char="Ø"/>
            </a:pPr>
            <a:r>
              <a:rPr lang="en-IN" sz="2400" dirty="0" smtClean="0">
                <a:solidFill>
                  <a:schemeClr val="bg1"/>
                </a:solidFill>
                <a:latin typeface="Comic Sans MS" pitchFamily="66" charset="0"/>
              </a:rPr>
              <a:t>Mastering </a:t>
            </a:r>
            <a:r>
              <a:rPr lang="en-IN" sz="2400" dirty="0">
                <a:solidFill>
                  <a:schemeClr val="bg1"/>
                </a:solidFill>
                <a:latin typeface="Comic Sans MS" pitchFamily="66" charset="0"/>
              </a:rPr>
              <a:t>TypeScript can help programmers to write object-oriented programs and have them compiled to JavaScript, both on server side and client side.</a:t>
            </a:r>
            <a:endParaRPr lang="en-US" sz="2400" dirty="0">
              <a:solidFill>
                <a:schemeClr val="bg1"/>
              </a:solidFill>
              <a:latin typeface="Comic Sans MS" panose="030F0702030302020204"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12/14/2017</a:t>
            </a:fld>
            <a:endParaRPr lang="en-US"/>
          </a:p>
        </p:txBody>
      </p:sp>
      <p:sp>
        <p:nvSpPr>
          <p:cNvPr id="5" name="Slide Number Placeholder 4"/>
          <p:cNvSpPr>
            <a:spLocks noGrp="1"/>
          </p:cNvSpPr>
          <p:nvPr>
            <p:ph type="sldNum" sz="quarter" idx="12"/>
          </p:nvPr>
        </p:nvSpPr>
        <p:spPr>
          <a:xfrm>
            <a:off x="8814937" y="6245225"/>
            <a:ext cx="2844800" cy="476250"/>
          </a:xfrm>
        </p:spPr>
        <p:txBody>
          <a:bodyPr/>
          <a:lstStyle/>
          <a:p>
            <a:fld id="{CB3966BC-8B8D-4F42-BECA-90C48EA3D957}" type="slidenum">
              <a:rPr lang="en-US" smtClean="0">
                <a:solidFill>
                  <a:schemeClr val="accent2"/>
                </a:solidFill>
              </a:rPr>
              <a:t>4</a:t>
            </a:fld>
            <a:endParaRPr lang="en-US" dirty="0">
              <a:solidFill>
                <a:schemeClr val="accent2"/>
              </a:solidFill>
            </a:endParaRPr>
          </a:p>
        </p:txBody>
      </p:sp>
      <p:pic>
        <p:nvPicPr>
          <p:cNvPr id="20"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6123"/>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a:xfrm>
            <a:off x="8690865" y="26123"/>
            <a:ext cx="2778325" cy="461665"/>
          </a:xfrm>
          <a:prstGeom prst="rect">
            <a:avLst/>
          </a:prstGeom>
          <a:noFill/>
        </p:spPr>
        <p:txBody>
          <a:bodyPr wrap="none" rtlCol="0">
            <a:spAutoFit/>
          </a:bodyPr>
          <a:lstStyle/>
          <a:p>
            <a:r>
              <a:rPr lang="en-US" sz="2400" b="1" i="0" u="none" dirty="0" smtClean="0">
                <a:solidFill>
                  <a:schemeClr val="accent2">
                    <a:lumMod val="60000"/>
                    <a:lumOff val="40000"/>
                  </a:schemeClr>
                </a:solidFill>
                <a:latin typeface="Comic Sans MS" panose="030F0702030302020204" pitchFamily="66" charset="0"/>
              </a:rPr>
              <a:t>INTRODUCTION</a:t>
            </a:r>
            <a:endParaRPr lang="en-US" sz="2400" b="1" i="0" u="none" dirty="0">
              <a:solidFill>
                <a:schemeClr val="accent2">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628741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31224" y="1694906"/>
            <a:ext cx="7659189" cy="1456509"/>
          </a:xfrm>
        </p:spPr>
        <p:txBody>
          <a:bodyPr/>
          <a:lstStyle/>
          <a:p>
            <a:pPr>
              <a:lnSpc>
                <a:spcPct val="150000"/>
              </a:lnSpc>
              <a:buFont typeface="Wingdings" pitchFamily="2" charset="2"/>
              <a:buChar char="Ø"/>
            </a:pPr>
            <a:r>
              <a:rPr lang="en-IN" sz="2400" b="1" dirty="0">
                <a:solidFill>
                  <a:schemeClr val="bg1"/>
                </a:solidFill>
                <a:latin typeface="Comic Sans MS" pitchFamily="66" charset="0"/>
              </a:rPr>
              <a:t>Anders Hejlsberg</a:t>
            </a:r>
            <a:r>
              <a:rPr lang="en-IN" sz="2400" dirty="0">
                <a:solidFill>
                  <a:schemeClr val="bg1"/>
                </a:solidFill>
                <a:latin typeface="Comic Sans MS" pitchFamily="66" charset="0"/>
              </a:rPr>
              <a:t>, lead architect of C# and </a:t>
            </a:r>
            <a:r>
              <a:rPr lang="en-IN" sz="2400" dirty="0" smtClean="0">
                <a:solidFill>
                  <a:schemeClr val="bg1"/>
                </a:solidFill>
                <a:latin typeface="Comic Sans MS" pitchFamily="66" charset="0"/>
              </a:rPr>
              <a:t> </a:t>
            </a:r>
            <a:r>
              <a:rPr lang="en-IN" sz="2400" dirty="0">
                <a:solidFill>
                  <a:schemeClr val="bg1"/>
                </a:solidFill>
                <a:latin typeface="Comic Sans MS" pitchFamily="66" charset="0"/>
              </a:rPr>
              <a:t>worked on the development of TypeScript. </a:t>
            </a:r>
            <a:endParaRPr lang="en-US" sz="2400" dirty="0">
              <a:ln w="12700">
                <a:solidFill>
                  <a:schemeClr val="tx2"/>
                </a:solidFill>
                <a:prstDash val="solid"/>
              </a:ln>
              <a:solidFill>
                <a:schemeClr val="bg1"/>
              </a:solidFill>
              <a:latin typeface="Comic Sans MS" panose="030F0702030302020204" pitchFamily="66" charset="0"/>
              <a:cs typeface="Times New Roman" panose="02020603050405020304" pitchFamily="18" charset="0"/>
            </a:endParaRPr>
          </a:p>
          <a:p>
            <a:pPr>
              <a:lnSpc>
                <a:spcPct val="150000"/>
              </a:lnSpc>
              <a:buFont typeface="Wingdings" pitchFamily="2" charset="2"/>
              <a:buChar char="Ø"/>
            </a:pPr>
            <a:r>
              <a:rPr lang="en-IN" sz="2400" dirty="0">
                <a:solidFill>
                  <a:schemeClr val="bg1"/>
                </a:solidFill>
                <a:latin typeface="Comic Sans MS" pitchFamily="66" charset="0"/>
              </a:rPr>
              <a:t>TypeScript was first made public in October 2012 (at version 0.8), after two years of internal development at </a:t>
            </a:r>
            <a:r>
              <a:rPr lang="en-IN" sz="2400" dirty="0" smtClean="0">
                <a:solidFill>
                  <a:schemeClr val="bg1"/>
                </a:solidFill>
                <a:latin typeface="Comic Sans MS" pitchFamily="66" charset="0"/>
              </a:rPr>
              <a:t>Microsoft.</a:t>
            </a:r>
          </a:p>
          <a:p>
            <a:pPr>
              <a:lnSpc>
                <a:spcPct val="150000"/>
              </a:lnSpc>
              <a:buFont typeface="Wingdings" pitchFamily="2" charset="2"/>
              <a:buChar char="Ø"/>
            </a:pPr>
            <a:r>
              <a:rPr lang="en-IN" sz="2400" dirty="0">
                <a:solidFill>
                  <a:schemeClr val="bg1"/>
                </a:solidFill>
                <a:latin typeface="Comic Sans MS" pitchFamily="66" charset="0"/>
              </a:rPr>
              <a:t>On 22 September 2016, TypeScript 2.0 was </a:t>
            </a:r>
            <a:r>
              <a:rPr lang="en-IN" sz="2400" dirty="0" smtClean="0">
                <a:solidFill>
                  <a:schemeClr val="bg1"/>
                </a:solidFill>
                <a:latin typeface="Comic Sans MS" pitchFamily="66" charset="0"/>
              </a:rPr>
              <a:t>released.</a:t>
            </a:r>
            <a:r>
              <a:rPr lang="en-IN" sz="2400" dirty="0">
                <a:solidFill>
                  <a:schemeClr val="bg1"/>
                </a:solidFill>
                <a:latin typeface="Comic Sans MS" pitchFamily="66" charset="0"/>
              </a:rPr>
              <a:t> </a:t>
            </a:r>
            <a:endParaRPr lang="en-IN" sz="2400" dirty="0" smtClean="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618A4B8E-1F37-4ED8-8A4B-BE2A1C0C1939}" type="datetime1">
              <a:rPr lang="en-US" smtClean="0"/>
              <a:t>12/14/2017</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5</a:t>
            </a:fld>
            <a:endParaRPr lang="en-US"/>
          </a:p>
        </p:txBody>
      </p:sp>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0619"/>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9261566" y="-13063"/>
            <a:ext cx="2320834"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400" b="1" i="0" u="none" dirty="0">
                <a:solidFill>
                  <a:schemeClr val="accent2">
                    <a:lumMod val="60000"/>
                    <a:lumOff val="40000"/>
                  </a:schemeClr>
                </a:solidFill>
                <a:latin typeface="Comic Sans MS" panose="030F0702030302020204" pitchFamily="66" charset="0"/>
                <a:cs typeface="Times New Roman" panose="02020603050405020304" pitchFamily="18" charset="0"/>
              </a:rPr>
              <a:t>HISTORY</a:t>
            </a:r>
          </a:p>
        </p:txBody>
      </p:sp>
      <p:pic>
        <p:nvPicPr>
          <p:cNvPr id="2050" name="Picture 2" descr="Image result for Anders Hejlsbe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9046" y="1541417"/>
            <a:ext cx="3457303" cy="3673929"/>
          </a:xfrm>
          <a:prstGeom prst="rect">
            <a:avLst/>
          </a:prstGeom>
          <a:noFill/>
          <a:effectLst>
            <a:glow rad="228600">
              <a:schemeClr val="accent6">
                <a:lumMod val="75000"/>
                <a:alpha val="40000"/>
              </a:schemeClr>
            </a:glow>
            <a:innerShdw blurRad="63500" dist="50800" dir="10800000">
              <a:prstClr val="black">
                <a:alpha val="50000"/>
              </a:prstClr>
            </a:innerShdw>
            <a:reflection blurRad="6350" stA="50000" endA="300" endPos="38500" dist="50800" dir="5400000" sy="-100000" algn="bl" rotWithShape="0"/>
          </a:effectLst>
          <a:scene3d>
            <a:camera prst="orthographicFront">
              <a:rot lat="1800000" lon="1200000" rev="120000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871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175033" y="3383274"/>
            <a:ext cx="2821578" cy="2429691"/>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400" b="1" i="0" u="none" dirty="0" smtClean="0">
              <a:solidFill>
                <a:schemeClr val="tx1">
                  <a:lumMod val="75000"/>
                </a:schemeClr>
              </a:solidFill>
              <a:latin typeface="Comic Sans MS" pitchFamily="66" charset="0"/>
            </a:endParaRPr>
          </a:p>
          <a:p>
            <a:pPr algn="ctr"/>
            <a:endParaRPr lang="en-US" sz="1400" b="1" i="0" u="none" dirty="0">
              <a:solidFill>
                <a:schemeClr val="tx1">
                  <a:lumMod val="75000"/>
                </a:schemeClr>
              </a:solidFill>
              <a:latin typeface="Comic Sans MS" pitchFamily="66" charset="0"/>
            </a:endParaRPr>
          </a:p>
          <a:p>
            <a:pPr algn="ctr"/>
            <a:endParaRPr lang="en-US" sz="1400" b="1" i="0" u="none" dirty="0" smtClean="0">
              <a:solidFill>
                <a:schemeClr val="tx1">
                  <a:lumMod val="75000"/>
                </a:schemeClr>
              </a:solidFill>
              <a:latin typeface="Comic Sans MS" pitchFamily="66" charset="0"/>
            </a:endParaRPr>
          </a:p>
          <a:p>
            <a:pPr algn="ctr"/>
            <a:endParaRPr lang="en-US" sz="1400" b="1" i="0" u="none" dirty="0">
              <a:solidFill>
                <a:schemeClr val="tx1">
                  <a:lumMod val="75000"/>
                </a:schemeClr>
              </a:solidFill>
              <a:latin typeface="Comic Sans MS" pitchFamily="66" charset="0"/>
            </a:endParaRPr>
          </a:p>
          <a:p>
            <a:pPr algn="ctr"/>
            <a:endParaRPr lang="en-US" sz="1400" b="1" i="0" u="none" dirty="0" smtClean="0">
              <a:solidFill>
                <a:schemeClr val="tx1">
                  <a:lumMod val="75000"/>
                </a:schemeClr>
              </a:solidFill>
              <a:latin typeface="Comic Sans MS" pitchFamily="66" charset="0"/>
            </a:endParaRPr>
          </a:p>
          <a:p>
            <a:pPr algn="ctr"/>
            <a:endParaRPr lang="en-US" sz="1400" b="1" i="0" u="none" dirty="0">
              <a:solidFill>
                <a:schemeClr val="tx1">
                  <a:lumMod val="75000"/>
                </a:schemeClr>
              </a:solidFill>
              <a:latin typeface="Comic Sans MS" pitchFamily="66" charset="0"/>
            </a:endParaRPr>
          </a:p>
          <a:p>
            <a:pPr algn="ctr"/>
            <a:endParaRPr lang="en-US" sz="1400" b="1" i="0" u="none" dirty="0" smtClean="0">
              <a:solidFill>
                <a:schemeClr val="tx1">
                  <a:lumMod val="75000"/>
                </a:schemeClr>
              </a:solidFill>
              <a:latin typeface="Comic Sans MS" pitchFamily="66" charset="0"/>
            </a:endParaRPr>
          </a:p>
          <a:p>
            <a:pPr algn="ctr"/>
            <a:endParaRPr lang="en-US" sz="1400" b="1" i="0" u="none" dirty="0">
              <a:solidFill>
                <a:schemeClr val="tx1">
                  <a:lumMod val="75000"/>
                </a:schemeClr>
              </a:solidFill>
              <a:latin typeface="Comic Sans MS" pitchFamily="66" charset="0"/>
            </a:endParaRPr>
          </a:p>
          <a:p>
            <a:pPr algn="ctr"/>
            <a:endParaRPr lang="en-US" sz="1400" b="1" i="0" u="none" dirty="0" smtClean="0">
              <a:solidFill>
                <a:schemeClr val="tx1">
                  <a:lumMod val="75000"/>
                </a:schemeClr>
              </a:solidFill>
              <a:latin typeface="Comic Sans MS" pitchFamily="66" charset="0"/>
            </a:endParaRPr>
          </a:p>
          <a:p>
            <a:pPr algn="ctr"/>
            <a:r>
              <a:rPr lang="en-US" sz="1400" b="1" i="0" u="none" dirty="0" smtClean="0">
                <a:solidFill>
                  <a:schemeClr val="tx1">
                    <a:lumMod val="75000"/>
                  </a:schemeClr>
                </a:solidFill>
                <a:latin typeface="Comic Sans MS" pitchFamily="66" charset="0"/>
              </a:rPr>
              <a:t>TYPESCRIPT</a:t>
            </a:r>
            <a:endParaRPr lang="en-IN" sz="1400" b="1" i="0" u="none" dirty="0">
              <a:solidFill>
                <a:schemeClr val="tx1">
                  <a:lumMod val="75000"/>
                </a:schemeClr>
              </a:solidFill>
              <a:latin typeface="Comic Sans MS" pitchFamily="66" charset="0"/>
            </a:endParaRPr>
          </a:p>
        </p:txBody>
      </p:sp>
      <p:sp>
        <p:nvSpPr>
          <p:cNvPr id="7" name="Content Placeholder 6"/>
          <p:cNvSpPr>
            <a:spLocks noGrp="1"/>
          </p:cNvSpPr>
          <p:nvPr>
            <p:ph idx="1"/>
          </p:nvPr>
        </p:nvSpPr>
        <p:spPr>
          <a:xfrm>
            <a:off x="414306" y="764908"/>
            <a:ext cx="11309684" cy="7110230"/>
          </a:xfrm>
        </p:spPr>
        <p:txBody>
          <a:bodyPr/>
          <a:lstStyle/>
          <a:p>
            <a:pPr marL="0" indent="0">
              <a:buNone/>
            </a:pPr>
            <a:r>
              <a:rPr lang="en-IN" sz="2400" b="1" dirty="0">
                <a:solidFill>
                  <a:schemeClr val="tx1">
                    <a:lumMod val="60000"/>
                    <a:lumOff val="40000"/>
                  </a:schemeClr>
                </a:solidFill>
                <a:latin typeface="Comic Sans MS" pitchFamily="66" charset="0"/>
              </a:rPr>
              <a:t>What is TypeScript?</a:t>
            </a:r>
          </a:p>
          <a:p>
            <a:pPr algn="just"/>
            <a:r>
              <a:rPr lang="en-IN" sz="2400" dirty="0" smtClean="0">
                <a:solidFill>
                  <a:schemeClr val="bg1"/>
                </a:solidFill>
                <a:latin typeface="Comic Sans MS" pitchFamily="66" charset="0"/>
              </a:rPr>
              <a:t>TypeScript </a:t>
            </a:r>
            <a:r>
              <a:rPr lang="en-IN" sz="2400" dirty="0">
                <a:solidFill>
                  <a:schemeClr val="bg1"/>
                </a:solidFill>
                <a:latin typeface="Comic Sans MS" pitchFamily="66" charset="0"/>
              </a:rPr>
              <a:t>is a strongly typed, object oriented, compiled language. </a:t>
            </a:r>
            <a:endParaRPr lang="en-IN" sz="2400" dirty="0" smtClean="0">
              <a:solidFill>
                <a:schemeClr val="bg1"/>
              </a:solidFill>
              <a:latin typeface="Comic Sans MS" pitchFamily="66" charset="0"/>
            </a:endParaRPr>
          </a:p>
          <a:p>
            <a:pPr algn="just"/>
            <a:r>
              <a:rPr lang="en-IN" sz="2400" dirty="0" smtClean="0">
                <a:solidFill>
                  <a:schemeClr val="bg1"/>
                </a:solidFill>
                <a:latin typeface="Comic Sans MS" pitchFamily="66" charset="0"/>
              </a:rPr>
              <a:t>TypeScript </a:t>
            </a:r>
            <a:r>
              <a:rPr lang="en-IN" sz="2400" dirty="0">
                <a:solidFill>
                  <a:schemeClr val="bg1"/>
                </a:solidFill>
                <a:latin typeface="Comic Sans MS" pitchFamily="66" charset="0"/>
              </a:rPr>
              <a:t>is both a language and a set of tools. </a:t>
            </a:r>
            <a:endParaRPr lang="en-IN" sz="2400" dirty="0" smtClean="0">
              <a:solidFill>
                <a:schemeClr val="bg1"/>
              </a:solidFill>
              <a:latin typeface="Comic Sans MS" pitchFamily="66" charset="0"/>
            </a:endParaRPr>
          </a:p>
          <a:p>
            <a:pPr algn="just"/>
            <a:r>
              <a:rPr lang="en-IN" sz="2400" dirty="0" smtClean="0">
                <a:solidFill>
                  <a:schemeClr val="bg1"/>
                </a:solidFill>
                <a:latin typeface="Comic Sans MS" pitchFamily="66" charset="0"/>
              </a:rPr>
              <a:t>TypeScript </a:t>
            </a:r>
            <a:r>
              <a:rPr lang="en-IN" sz="2400" dirty="0">
                <a:solidFill>
                  <a:schemeClr val="bg1"/>
                </a:solidFill>
                <a:latin typeface="Comic Sans MS" pitchFamily="66" charset="0"/>
              </a:rPr>
              <a:t>is a typed superset of JavaScript compiled to JavaScript. </a:t>
            </a:r>
            <a:endParaRPr lang="en-IN" sz="2400" dirty="0" smtClean="0">
              <a:solidFill>
                <a:schemeClr val="bg1"/>
              </a:solidFill>
              <a:latin typeface="Comic Sans MS" pitchFamily="66" charset="0"/>
            </a:endParaRPr>
          </a:p>
          <a:p>
            <a:pPr algn="just"/>
            <a:r>
              <a:rPr lang="en-IN" sz="2400" dirty="0" smtClean="0">
                <a:solidFill>
                  <a:schemeClr val="bg1"/>
                </a:solidFill>
                <a:latin typeface="Comic Sans MS" pitchFamily="66" charset="0"/>
              </a:rPr>
              <a:t>In </a:t>
            </a:r>
            <a:r>
              <a:rPr lang="en-IN" sz="2400" dirty="0">
                <a:solidFill>
                  <a:schemeClr val="bg1"/>
                </a:solidFill>
                <a:latin typeface="Comic Sans MS" pitchFamily="66" charset="0"/>
              </a:rPr>
              <a:t>other words, TypeScript is JavaScript plus some additional features</a:t>
            </a:r>
            <a:r>
              <a:rPr lang="en-IN" sz="2400" dirty="0" smtClean="0">
                <a:solidFill>
                  <a:schemeClr val="bg1"/>
                </a:solidFill>
                <a:latin typeface="Comic Sans MS" pitchFamily="66" charset="0"/>
              </a:rPr>
              <a:t>.</a:t>
            </a:r>
          </a:p>
          <a:p>
            <a:pPr marL="0" indent="0" algn="just">
              <a:buNone/>
            </a:pPr>
            <a:endParaRPr lang="en-IN" sz="24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6963B11D-0978-43DA-9019-813F28DD73E1}" type="datetime1">
              <a:rPr lang="en-US" smtClean="0"/>
              <a:t>12/14/2017</a:t>
            </a:fld>
            <a:endParaRPr lang="en-US"/>
          </a:p>
        </p:txBody>
      </p:sp>
      <p:sp>
        <p:nvSpPr>
          <p:cNvPr id="3" name="Slide Number Placeholder 2"/>
          <p:cNvSpPr>
            <a:spLocks noGrp="1"/>
          </p:cNvSpPr>
          <p:nvPr>
            <p:ph type="sldNum" sz="quarter" idx="12"/>
          </p:nvPr>
        </p:nvSpPr>
        <p:spPr/>
        <p:txBody>
          <a:bodyPr/>
          <a:lstStyle/>
          <a:p>
            <a:fld id="{CB3966BC-8B8D-4F42-BECA-90C48EA3D957}" type="slidenum">
              <a:rPr lang="en-US" smtClean="0"/>
              <a:t>6</a:t>
            </a:fld>
            <a:endParaRPr lang="en-US"/>
          </a:p>
        </p:txBody>
      </p:sp>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6527800" y="13059"/>
            <a:ext cx="5399315" cy="461665"/>
          </a:xfrm>
          <a:prstGeom prst="rect">
            <a:avLst/>
          </a:prstGeom>
          <a:noFill/>
        </p:spPr>
        <p:txBody>
          <a:bodyPr wrap="square" rtlCol="0">
            <a:spAutoFit/>
          </a:bodyPr>
          <a:lstStyle/>
          <a:p>
            <a:r>
              <a:rPr lang="en-US" sz="2400" b="1" i="0" u="none" dirty="0" smtClean="0">
                <a:ln>
                  <a:solidFill>
                    <a:schemeClr val="accent6"/>
                  </a:solidFill>
                </a:ln>
                <a:solidFill>
                  <a:schemeClr val="accent2">
                    <a:lumMod val="60000"/>
                    <a:lumOff val="40000"/>
                  </a:schemeClr>
                </a:solidFill>
                <a:latin typeface="Comic Sans MS" panose="030F0702030302020204" pitchFamily="66" charset="0"/>
                <a:cs typeface="Times New Roman" panose="02020603050405020304" pitchFamily="18" charset="0"/>
              </a:rPr>
              <a:t>WHAT IS TYPE SCRIPT</a:t>
            </a:r>
            <a:endParaRPr lang="en-US" sz="2400" b="1" i="0" u="none" dirty="0">
              <a:ln>
                <a:solidFill>
                  <a:schemeClr val="accent6"/>
                </a:solidFill>
              </a:ln>
              <a:solidFill>
                <a:schemeClr val="accent2">
                  <a:lumMod val="60000"/>
                  <a:lumOff val="40000"/>
                </a:schemeClr>
              </a:solidFill>
              <a:latin typeface="Comic Sans MS" panose="030F0702030302020204" pitchFamily="66" charset="0"/>
              <a:cs typeface="Times New Roman" panose="02020603050405020304" pitchFamily="18" charset="0"/>
            </a:endParaRPr>
          </a:p>
        </p:txBody>
      </p:sp>
      <p:sp>
        <p:nvSpPr>
          <p:cNvPr id="6" name="Oval 5"/>
          <p:cNvSpPr/>
          <p:nvPr/>
        </p:nvSpPr>
        <p:spPr>
          <a:xfrm>
            <a:off x="4815114" y="3553091"/>
            <a:ext cx="1985554" cy="17504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0" u="none" dirty="0" smtClean="0">
                <a:solidFill>
                  <a:schemeClr val="tx1">
                    <a:lumMod val="75000"/>
                  </a:schemeClr>
                </a:solidFill>
                <a:latin typeface="Comic Sans MS" pitchFamily="66" charset="0"/>
              </a:rPr>
              <a:t>JAVASCRIPT</a:t>
            </a:r>
            <a:endParaRPr lang="en-IN" sz="1400" b="1" i="0" u="none" dirty="0">
              <a:solidFill>
                <a:schemeClr val="tx1">
                  <a:lumMod val="75000"/>
                </a:schemeClr>
              </a:solidFill>
              <a:latin typeface="Comic Sans MS" pitchFamily="66" charset="0"/>
            </a:endParaRPr>
          </a:p>
        </p:txBody>
      </p:sp>
    </p:spTree>
    <p:extLst>
      <p:ext uri="{BB962C8B-B14F-4D97-AF65-F5344CB8AC3E}">
        <p14:creationId xmlns:p14="http://schemas.microsoft.com/office/powerpoint/2010/main" val="30610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515" y="1162201"/>
            <a:ext cx="10972800" cy="5236587"/>
          </a:xfrm>
        </p:spPr>
        <p:txBody>
          <a:bodyPr/>
          <a:lstStyle/>
          <a:p>
            <a:pPr marL="0" indent="0">
              <a:buNone/>
            </a:pPr>
            <a:r>
              <a:rPr lang="en-IN" sz="2400" b="1" dirty="0">
                <a:solidFill>
                  <a:schemeClr val="tx1">
                    <a:lumMod val="60000"/>
                    <a:lumOff val="40000"/>
                  </a:schemeClr>
                </a:solidFill>
                <a:latin typeface="Comic Sans MS" pitchFamily="66" charset="0"/>
              </a:rPr>
              <a:t>The benefits of TypeScript include </a:t>
            </a:r>
            <a:r>
              <a:rPr lang="en-IN" sz="2400" b="1" dirty="0" smtClean="0">
                <a:solidFill>
                  <a:schemeClr val="tx1">
                    <a:lumMod val="60000"/>
                    <a:lumOff val="40000"/>
                  </a:schemeClr>
                </a:solidFill>
                <a:latin typeface="Comic Sans MS" pitchFamily="66" charset="0"/>
              </a:rPr>
              <a:t>−</a:t>
            </a:r>
          </a:p>
          <a:p>
            <a:pPr algn="just">
              <a:buFont typeface="Wingdings" pitchFamily="2" charset="2"/>
              <a:buChar char="Ø"/>
            </a:pPr>
            <a:r>
              <a:rPr lang="en-IN" sz="2400" b="1" dirty="0">
                <a:solidFill>
                  <a:schemeClr val="tx1">
                    <a:lumMod val="60000"/>
                    <a:lumOff val="40000"/>
                  </a:schemeClr>
                </a:solidFill>
                <a:latin typeface="Comic Sans MS" pitchFamily="66" charset="0"/>
              </a:rPr>
              <a:t>Compilation</a:t>
            </a:r>
            <a:r>
              <a:rPr lang="en-IN" sz="2400" dirty="0">
                <a:solidFill>
                  <a:schemeClr val="bg1"/>
                </a:solidFill>
                <a:latin typeface="Comic Sans MS" pitchFamily="66" charset="0"/>
              </a:rPr>
              <a:t> − JavaScript is an interpreted language. </a:t>
            </a:r>
            <a:r>
              <a:rPr lang="en-IN" sz="2400" dirty="0" smtClean="0">
                <a:solidFill>
                  <a:schemeClr val="bg1"/>
                </a:solidFill>
                <a:latin typeface="Comic Sans MS" pitchFamily="66" charset="0"/>
              </a:rPr>
              <a:t>TypeScript </a:t>
            </a:r>
            <a:r>
              <a:rPr lang="en-IN" sz="2400" dirty="0">
                <a:solidFill>
                  <a:schemeClr val="bg1"/>
                </a:solidFill>
                <a:latin typeface="Comic Sans MS" pitchFamily="66" charset="0"/>
              </a:rPr>
              <a:t>will compile the code and generate compilation errors, if it finds some sort of syntax errors. This helps to highlight errors before the script is run.</a:t>
            </a:r>
          </a:p>
          <a:p>
            <a:pPr algn="just">
              <a:buFont typeface="Wingdings" pitchFamily="2" charset="2"/>
              <a:buChar char="Ø"/>
            </a:pPr>
            <a:r>
              <a:rPr lang="en-IN" sz="2400" b="1" dirty="0">
                <a:solidFill>
                  <a:schemeClr val="tx1">
                    <a:lumMod val="60000"/>
                    <a:lumOff val="40000"/>
                  </a:schemeClr>
                </a:solidFill>
                <a:latin typeface="Comic Sans MS" pitchFamily="66" charset="0"/>
              </a:rPr>
              <a:t>Strong Static Typing</a:t>
            </a:r>
            <a:r>
              <a:rPr lang="en-IN" sz="2400" dirty="0">
                <a:solidFill>
                  <a:schemeClr val="bg1"/>
                </a:solidFill>
                <a:latin typeface="Comic Sans MS" pitchFamily="66" charset="0"/>
              </a:rPr>
              <a:t> − JavaScript is not strongly typed. TypeScript comes with an optional static typing and type inference system through the TLS (TypeScript Language Service). The type of a variable, declared with no type, may be inferred by the TLS based on its value.</a:t>
            </a:r>
          </a:p>
          <a:p>
            <a:pPr algn="just">
              <a:buFont typeface="Wingdings" pitchFamily="2" charset="2"/>
              <a:buChar char="Ø"/>
            </a:pPr>
            <a:r>
              <a:rPr lang="en-IN" sz="2400" dirty="0" smtClean="0">
                <a:solidFill>
                  <a:schemeClr val="bg1"/>
                </a:solidFill>
                <a:latin typeface="Comic Sans MS" pitchFamily="66" charset="0"/>
              </a:rPr>
              <a:t>TypeScript</a:t>
            </a:r>
            <a:r>
              <a:rPr lang="en-IN" sz="2400" dirty="0">
                <a:solidFill>
                  <a:schemeClr val="bg1"/>
                </a:solidFill>
                <a:latin typeface="Comic Sans MS" pitchFamily="66" charset="0"/>
              </a:rPr>
              <a:t> </a:t>
            </a:r>
            <a:r>
              <a:rPr lang="en-IN" sz="2400" b="1" dirty="0">
                <a:solidFill>
                  <a:schemeClr val="bg1"/>
                </a:solidFill>
                <a:latin typeface="Comic Sans MS" pitchFamily="66" charset="0"/>
              </a:rPr>
              <a:t>supports Object Oriented Programming</a:t>
            </a:r>
            <a:r>
              <a:rPr lang="en-IN" sz="2400" dirty="0">
                <a:solidFill>
                  <a:schemeClr val="bg1"/>
                </a:solidFill>
                <a:latin typeface="Comic Sans MS" pitchFamily="66" charset="0"/>
              </a:rPr>
              <a:t> concepts like classes, interfaces, inheritance, etc.</a:t>
            </a:r>
          </a:p>
          <a:p>
            <a:pPr marL="0" indent="0">
              <a:buNone/>
            </a:pPr>
            <a:endParaRPr lang="en-US" sz="2400" dirty="0">
              <a:ln>
                <a:solidFill>
                  <a:schemeClr val="tx2"/>
                </a:solidFill>
              </a:ln>
              <a:solidFill>
                <a:schemeClr val="bg1"/>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58F5AF90-2A74-4867-A1D8-99E4DAC13EC3}" type="datetime1">
              <a:rPr lang="en-US" smtClean="0"/>
              <a:t>12/14/2017</a:t>
            </a:fld>
            <a:endParaRPr lang="en-US"/>
          </a:p>
        </p:txBody>
      </p:sp>
      <p:sp>
        <p:nvSpPr>
          <p:cNvPr id="4" name="Slide Number Placeholder 3"/>
          <p:cNvSpPr>
            <a:spLocks noGrp="1"/>
          </p:cNvSpPr>
          <p:nvPr>
            <p:ph type="sldNum" sz="quarter" idx="12"/>
          </p:nvPr>
        </p:nvSpPr>
        <p:spPr/>
        <p:txBody>
          <a:bodyPr/>
          <a:lstStyle/>
          <a:p>
            <a:fld id="{CB3966BC-8B8D-4F42-BECA-90C48EA3D957}" type="slidenum">
              <a:rPr lang="en-US" smtClean="0"/>
              <a:t>7</a:t>
            </a:fld>
            <a:endParaRPr lang="en-US"/>
          </a:p>
        </p:txBody>
      </p:sp>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038"/>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6975566" y="0"/>
            <a:ext cx="4715692" cy="461665"/>
          </a:xfrm>
          <a:prstGeom prst="rect">
            <a:avLst/>
          </a:prstGeom>
          <a:noFill/>
        </p:spPr>
        <p:txBody>
          <a:bodyPr wrap="square" rtlCol="0">
            <a:spAutoFit/>
          </a:bodyPr>
          <a:lstStyle/>
          <a:p>
            <a:r>
              <a:rPr lang="en-IN" sz="2400" b="1" i="0" u="none" dirty="0" smtClean="0">
                <a:latin typeface="Comic Sans MS" pitchFamily="66" charset="0"/>
              </a:rPr>
              <a:t>WHY USE TYPESCRIPT?</a:t>
            </a:r>
            <a:endParaRPr lang="en-IN" sz="2400" b="1" i="0" u="none" dirty="0">
              <a:latin typeface="Comic Sans MS" pitchFamily="66" charset="0"/>
            </a:endParaRPr>
          </a:p>
        </p:txBody>
      </p:sp>
    </p:spTree>
    <p:extLst>
      <p:ext uri="{BB962C8B-B14F-4D97-AF65-F5344CB8AC3E}">
        <p14:creationId xmlns:p14="http://schemas.microsoft.com/office/powerpoint/2010/main" val="3398146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348" y="513914"/>
            <a:ext cx="10972800" cy="3979709"/>
          </a:xfrm>
        </p:spPr>
        <p:txBody>
          <a:bodyPr/>
          <a:lstStyle/>
          <a:p>
            <a:pPr marL="0" indent="0" algn="just">
              <a:buNone/>
            </a:pPr>
            <a:r>
              <a:rPr lang="en-IN" sz="2400" b="1" dirty="0">
                <a:solidFill>
                  <a:schemeClr val="tx1">
                    <a:lumMod val="60000"/>
                    <a:lumOff val="40000"/>
                  </a:schemeClr>
                </a:solidFill>
                <a:latin typeface="Comic Sans MS" pitchFamily="66" charset="0"/>
              </a:rPr>
              <a:t>Features of TypeScript</a:t>
            </a:r>
          </a:p>
          <a:p>
            <a:pPr algn="just"/>
            <a:r>
              <a:rPr lang="en-IN" sz="2400" b="1" dirty="0">
                <a:solidFill>
                  <a:schemeClr val="tx1">
                    <a:lumMod val="60000"/>
                    <a:lumOff val="40000"/>
                  </a:schemeClr>
                </a:solidFill>
                <a:latin typeface="Comic Sans MS" pitchFamily="66" charset="0"/>
              </a:rPr>
              <a:t>TypeScript is just JavaScript</a:t>
            </a:r>
            <a:r>
              <a:rPr lang="en-IN" sz="2400" dirty="0">
                <a:solidFill>
                  <a:schemeClr val="tx1">
                    <a:lumMod val="60000"/>
                    <a:lumOff val="40000"/>
                  </a:schemeClr>
                </a:solidFill>
                <a:latin typeface="Comic Sans MS" pitchFamily="66" charset="0"/>
              </a:rPr>
              <a:t>.</a:t>
            </a:r>
            <a:r>
              <a:rPr lang="en-IN" sz="2400" dirty="0">
                <a:solidFill>
                  <a:schemeClr val="bg1"/>
                </a:solidFill>
                <a:latin typeface="Comic Sans MS" pitchFamily="66" charset="0"/>
              </a:rPr>
              <a:t> TypeScript starts with JavaScript and ends with JavaScript. Typescript adopts the basic building blocks of your program from JavaScript. Hence, you only need to know JavaScript to use TypeScript. All TypeScript code is converted into its JavaScript equivalent for the purpose of execution.</a:t>
            </a:r>
          </a:p>
          <a:p>
            <a:pPr algn="just"/>
            <a:r>
              <a:rPr lang="en-IN" sz="2400" b="1" dirty="0">
                <a:solidFill>
                  <a:schemeClr val="tx1">
                    <a:lumMod val="60000"/>
                    <a:lumOff val="40000"/>
                  </a:schemeClr>
                </a:solidFill>
                <a:latin typeface="Comic Sans MS" pitchFamily="66" charset="0"/>
              </a:rPr>
              <a:t>TypeScript supports other JS libraries</a:t>
            </a:r>
            <a:r>
              <a:rPr lang="en-IN" sz="2400" dirty="0">
                <a:solidFill>
                  <a:schemeClr val="tx1">
                    <a:lumMod val="60000"/>
                    <a:lumOff val="40000"/>
                  </a:schemeClr>
                </a:solidFill>
                <a:latin typeface="Comic Sans MS" pitchFamily="66" charset="0"/>
              </a:rPr>
              <a:t>.</a:t>
            </a:r>
            <a:r>
              <a:rPr lang="en-IN" sz="2400" dirty="0">
                <a:solidFill>
                  <a:schemeClr val="bg1"/>
                </a:solidFill>
                <a:latin typeface="Comic Sans MS" pitchFamily="66" charset="0"/>
              </a:rPr>
              <a:t> Compiled TypeScript can be consumed from any JavaScript code. TypeScript-generated JavaScript can reuse all of the existing JavaScript frameworks, tools, and libraries.</a:t>
            </a:r>
          </a:p>
          <a:p>
            <a:pPr algn="just"/>
            <a:r>
              <a:rPr lang="en-IN" sz="2400" b="1" dirty="0">
                <a:solidFill>
                  <a:schemeClr val="tx1">
                    <a:lumMod val="60000"/>
                    <a:lumOff val="40000"/>
                  </a:schemeClr>
                </a:solidFill>
                <a:latin typeface="Comic Sans MS" pitchFamily="66" charset="0"/>
              </a:rPr>
              <a:t>JavaScript is TypeScript</a:t>
            </a:r>
            <a:r>
              <a:rPr lang="en-IN" sz="2400" dirty="0">
                <a:solidFill>
                  <a:schemeClr val="tx1">
                    <a:lumMod val="60000"/>
                    <a:lumOff val="40000"/>
                  </a:schemeClr>
                </a:solidFill>
                <a:latin typeface="Comic Sans MS" pitchFamily="66" charset="0"/>
              </a:rPr>
              <a:t>.</a:t>
            </a:r>
            <a:r>
              <a:rPr lang="en-IN" sz="2400" dirty="0">
                <a:solidFill>
                  <a:schemeClr val="bg1"/>
                </a:solidFill>
                <a:latin typeface="Comic Sans MS" pitchFamily="66" charset="0"/>
              </a:rPr>
              <a:t> This means that any valid </a:t>
            </a:r>
            <a:r>
              <a:rPr lang="en-IN" sz="2400" b="1" dirty="0">
                <a:solidFill>
                  <a:schemeClr val="bg1"/>
                </a:solidFill>
                <a:latin typeface="Comic Sans MS" pitchFamily="66" charset="0"/>
              </a:rPr>
              <a:t>.js</a:t>
            </a:r>
            <a:r>
              <a:rPr lang="en-IN" sz="2400" dirty="0">
                <a:solidFill>
                  <a:schemeClr val="bg1"/>
                </a:solidFill>
                <a:latin typeface="Comic Sans MS" pitchFamily="66" charset="0"/>
              </a:rPr>
              <a:t> file can be renamed to </a:t>
            </a:r>
            <a:r>
              <a:rPr lang="en-IN" sz="2400" b="1" dirty="0">
                <a:solidFill>
                  <a:schemeClr val="bg1"/>
                </a:solidFill>
                <a:latin typeface="Comic Sans MS" pitchFamily="66" charset="0"/>
              </a:rPr>
              <a:t>.ts</a:t>
            </a:r>
            <a:r>
              <a:rPr lang="en-IN" sz="2400" dirty="0">
                <a:solidFill>
                  <a:schemeClr val="bg1"/>
                </a:solidFill>
                <a:latin typeface="Comic Sans MS" pitchFamily="66" charset="0"/>
              </a:rPr>
              <a:t> and compiled with other TypeScript files.</a:t>
            </a:r>
          </a:p>
          <a:p>
            <a:pPr algn="just"/>
            <a:r>
              <a:rPr lang="en-IN" sz="2400" b="1" dirty="0">
                <a:solidFill>
                  <a:schemeClr val="tx1">
                    <a:lumMod val="60000"/>
                    <a:lumOff val="40000"/>
                  </a:schemeClr>
                </a:solidFill>
                <a:latin typeface="Comic Sans MS" pitchFamily="66" charset="0"/>
              </a:rPr>
              <a:t>TypeScript is portable</a:t>
            </a:r>
            <a:r>
              <a:rPr lang="en-IN" sz="2400" dirty="0">
                <a:solidFill>
                  <a:schemeClr val="tx1">
                    <a:lumMod val="60000"/>
                    <a:lumOff val="40000"/>
                  </a:schemeClr>
                </a:solidFill>
                <a:latin typeface="Comic Sans MS" pitchFamily="66" charset="0"/>
              </a:rPr>
              <a:t>.</a:t>
            </a:r>
            <a:r>
              <a:rPr lang="en-IN" sz="2400" dirty="0">
                <a:solidFill>
                  <a:schemeClr val="bg1"/>
                </a:solidFill>
                <a:latin typeface="Comic Sans MS" pitchFamily="66" charset="0"/>
              </a:rPr>
              <a:t> TypeScript is portable across browsers, devices, and operating systems. It can run on any environment that JavaScript runs on. Unlike its counterparts, TypeScript doesn’t need a dedicated VM or a specific runtime environment to execute.</a:t>
            </a:r>
          </a:p>
        </p:txBody>
      </p:sp>
      <p:sp>
        <p:nvSpPr>
          <p:cNvPr id="5" name="Date Placeholder 4"/>
          <p:cNvSpPr>
            <a:spLocks noGrp="1"/>
          </p:cNvSpPr>
          <p:nvPr>
            <p:ph type="dt" sz="half" idx="10"/>
          </p:nvPr>
        </p:nvSpPr>
        <p:spPr/>
        <p:txBody>
          <a:bodyPr/>
          <a:lstStyle/>
          <a:p>
            <a:fld id="{464B8835-DF2B-4724-BC41-4C9218CA34CE}" type="datetime1">
              <a:rPr lang="en-US" smtClean="0"/>
              <a:t>12/14/2017</a:t>
            </a:fld>
            <a:endParaRPr lang="en-US"/>
          </a:p>
        </p:txBody>
      </p:sp>
      <p:sp>
        <p:nvSpPr>
          <p:cNvPr id="6" name="Slide Number Placeholder 5"/>
          <p:cNvSpPr>
            <a:spLocks noGrp="1"/>
          </p:cNvSpPr>
          <p:nvPr>
            <p:ph type="sldNum" sz="quarter" idx="12"/>
          </p:nvPr>
        </p:nvSpPr>
        <p:spPr/>
        <p:txBody>
          <a:bodyPr/>
          <a:lstStyle/>
          <a:p>
            <a:fld id="{CB3966BC-8B8D-4F42-BECA-90C48EA3D957}" type="slidenum">
              <a:rPr lang="en-US" smtClean="0"/>
              <a:t>8</a:t>
            </a:fld>
            <a:endParaRPr lang="en-US"/>
          </a:p>
        </p:txBody>
      </p:sp>
      <p:pic>
        <p:nvPicPr>
          <p:cNvPr id="1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flipH="1">
            <a:off x="7119261" y="52249"/>
            <a:ext cx="4794069"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anose="030F0702030302020204" pitchFamily="66" charset="0"/>
                <a:cs typeface="Times New Roman" panose="02020603050405020304" pitchFamily="18" charset="0"/>
              </a:rPr>
              <a:t>FEATURES</a:t>
            </a:r>
            <a:endParaRPr lang="en-US" sz="2400" b="1" i="0" u="none" dirty="0">
              <a:solidFill>
                <a:schemeClr val="accent2">
                  <a:lumMod val="60000"/>
                  <a:lumOff val="40000"/>
                </a:schemeClr>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3431294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343" y="644543"/>
            <a:ext cx="10972800" cy="2553787"/>
          </a:xfrm>
        </p:spPr>
        <p:txBody>
          <a:bodyPr/>
          <a:lstStyle/>
          <a:p>
            <a:pPr algn="just">
              <a:buFont typeface="Wingdings" pitchFamily="2" charset="2"/>
              <a:buChar char="Ø"/>
            </a:pPr>
            <a:r>
              <a:rPr lang="en-IN" sz="2400" dirty="0">
                <a:solidFill>
                  <a:schemeClr val="bg1"/>
                </a:solidFill>
                <a:latin typeface="Comic Sans MS" pitchFamily="66" charset="0"/>
              </a:rPr>
              <a:t>The </a:t>
            </a:r>
            <a:r>
              <a:rPr lang="en-IN" sz="2400" dirty="0" smtClean="0">
                <a:solidFill>
                  <a:schemeClr val="bg1"/>
                </a:solidFill>
                <a:latin typeface="Comic Sans MS" pitchFamily="66" charset="0"/>
              </a:rPr>
              <a:t>ECMAScript </a:t>
            </a:r>
            <a:r>
              <a:rPr lang="en-IN" sz="2400" dirty="0">
                <a:solidFill>
                  <a:schemeClr val="bg1"/>
                </a:solidFill>
                <a:latin typeface="Comic Sans MS" pitchFamily="66" charset="0"/>
              </a:rPr>
              <a:t>specification is a standardized specification of a scripting language. There are six editions of ECMA-262 published. Version 6 of the standard is codenamed "Harmony". TypeScript is aligned with the ECMAScript6 specification.</a:t>
            </a:r>
          </a:p>
          <a:p>
            <a:pPr algn="just">
              <a:buFont typeface="Wingdings" pitchFamily="2" charset="2"/>
              <a:buChar char="Ø"/>
            </a:pPr>
            <a:r>
              <a:rPr lang="en-IN" sz="2400" dirty="0">
                <a:solidFill>
                  <a:schemeClr val="bg1"/>
                </a:solidFill>
                <a:latin typeface="Comic Sans MS" pitchFamily="66" charset="0"/>
              </a:rPr>
              <a:t>TypeScript adopts its basic language features from the ECMAScript5 specification, i.e., the official specification for JavaScript. TypeScript language features like Modules and class-based orientation are in line with the EcmaScript 6 specification. Additionally, TypeScript also embraces features like generics and type annotations that aren’t a part of the EcmaScript6 specification</a:t>
            </a:r>
            <a:r>
              <a:rPr lang="en-IN" sz="2400" dirty="0" smtClean="0">
                <a:solidFill>
                  <a:schemeClr val="bg1"/>
                </a:solidFill>
                <a:latin typeface="Comic Sans MS" pitchFamily="66" charset="0"/>
              </a:rPr>
              <a:t>.</a:t>
            </a:r>
          </a:p>
          <a:p>
            <a:pPr marL="0" indent="0" algn="just">
              <a:buNone/>
            </a:pPr>
            <a:endParaRPr lang="en-US" sz="2400" dirty="0">
              <a:solidFill>
                <a:schemeClr val="bg1"/>
              </a:solidFill>
              <a:latin typeface="Comic Sans MS" panose="030F0702030302020204" pitchFamily="66" charset="0"/>
              <a:cs typeface="Times New Roman" panose="02020603050405020304" pitchFamily="18" charset="0"/>
            </a:endParaRPr>
          </a:p>
          <a:p>
            <a:pPr marL="0" indent="0" algn="just">
              <a:buNone/>
            </a:pPr>
            <a:endParaRPr lang="en-US" sz="2400" dirty="0" smtClean="0">
              <a:solidFill>
                <a:schemeClr val="bg1"/>
              </a:solidFill>
              <a:latin typeface="Comic Sans MS" panose="030F0702030302020204" pitchFamily="66" charset="0"/>
              <a:cs typeface="Times New Roman" panose="02020603050405020304" pitchFamily="18" charset="0"/>
            </a:endParaRPr>
          </a:p>
          <a:p>
            <a:pPr algn="just">
              <a:buFont typeface="Wingdings" pitchFamily="2" charset="2"/>
              <a:buChar char="Ø"/>
            </a:pPr>
            <a:endParaRPr lang="en-US" sz="2400" dirty="0">
              <a:solidFill>
                <a:schemeClr val="bg1"/>
              </a:solidFill>
              <a:latin typeface="Comic Sans MS" panose="030F0702030302020204" pitchFamily="66" charset="0"/>
              <a:cs typeface="Times New Roman" panose="02020603050405020304" pitchFamily="18" charset="0"/>
            </a:endParaRPr>
          </a:p>
          <a:p>
            <a:pPr algn="just">
              <a:buFont typeface="Wingdings" pitchFamily="2" charset="2"/>
              <a:buChar char="Ø"/>
            </a:pPr>
            <a:endParaRPr lang="en-US" sz="2400" dirty="0">
              <a:solidFill>
                <a:schemeClr val="bg1"/>
              </a:solidFill>
              <a:latin typeface="Comic Sans MS" panose="030F0702030302020204" pitchFamily="66"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DAB92B2E-5743-4751-B771-170B1EF158ED}" type="datetime1">
              <a:rPr lang="en-US" smtClean="0"/>
              <a:t>12/14/2017</a:t>
            </a:fld>
            <a:endParaRPr lang="en-US"/>
          </a:p>
        </p:txBody>
      </p:sp>
      <p:sp>
        <p:nvSpPr>
          <p:cNvPr id="6" name="Slide Number Placeholder 5"/>
          <p:cNvSpPr>
            <a:spLocks noGrp="1"/>
          </p:cNvSpPr>
          <p:nvPr>
            <p:ph type="sldNum" sz="quarter" idx="12"/>
          </p:nvPr>
        </p:nvSpPr>
        <p:spPr>
          <a:xfrm>
            <a:off x="8901372" y="6217936"/>
            <a:ext cx="2844800" cy="476250"/>
          </a:xfrm>
        </p:spPr>
        <p:txBody>
          <a:bodyPr/>
          <a:lstStyle/>
          <a:p>
            <a:fld id="{CB3966BC-8B8D-4F42-BECA-90C48EA3D957}" type="slidenum">
              <a:rPr lang="en-US" smtClean="0"/>
              <a:t>9</a:t>
            </a:fld>
            <a:endParaRPr lang="en-US" dirty="0"/>
          </a:p>
        </p:txBody>
      </p:sp>
      <p:pic>
        <p:nvPicPr>
          <p:cNvPr id="1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20" y="-3"/>
            <a:ext cx="1220072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5612677" y="91437"/>
            <a:ext cx="6322424" cy="461665"/>
          </a:xfrm>
          <a:prstGeom prst="rect">
            <a:avLst/>
          </a:prstGeom>
          <a:noFill/>
        </p:spPr>
        <p:txBody>
          <a:bodyPr wrap="square" rtlCol="0">
            <a:spAutoFit/>
          </a:bodyPr>
          <a:lstStyle/>
          <a:p>
            <a:r>
              <a:rPr lang="en-IN" sz="2400" b="1" i="0" u="none" dirty="0" smtClean="0">
                <a:latin typeface="Comic Sans MS" pitchFamily="66" charset="0"/>
              </a:rPr>
              <a:t>TYPESCRIPT AND ECMASCRIPT</a:t>
            </a:r>
            <a:endParaRPr lang="en-IN" sz="2400" b="1" i="0" u="none" dirty="0">
              <a:latin typeface="Comic Sans MS" pitchFamily="66" charset="0"/>
            </a:endParaRPr>
          </a:p>
        </p:txBody>
      </p:sp>
      <p:sp>
        <p:nvSpPr>
          <p:cNvPr id="2" name="Oval 1"/>
          <p:cNvSpPr/>
          <p:nvPr/>
        </p:nvSpPr>
        <p:spPr>
          <a:xfrm>
            <a:off x="6670770" y="4704801"/>
            <a:ext cx="1358536" cy="1410787"/>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i="0" u="none" dirty="0" smtClean="0">
                <a:solidFill>
                  <a:schemeClr val="bg1"/>
                </a:solidFill>
                <a:latin typeface="Comic Sans MS" pitchFamily="66" charset="0"/>
              </a:rPr>
              <a:t>ADDITIONAL FEATURES</a:t>
            </a:r>
            <a:endParaRPr lang="en-IN" sz="800" dirty="0"/>
          </a:p>
        </p:txBody>
      </p:sp>
      <p:sp>
        <p:nvSpPr>
          <p:cNvPr id="9" name="Oval 8"/>
          <p:cNvSpPr/>
          <p:nvPr/>
        </p:nvSpPr>
        <p:spPr>
          <a:xfrm>
            <a:off x="4515389" y="4704800"/>
            <a:ext cx="1358536" cy="141078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i="0" u="none" dirty="0">
                <a:solidFill>
                  <a:schemeClr val="bg1"/>
                </a:solidFill>
                <a:latin typeface="Comic Sans MS" pitchFamily="66" charset="0"/>
              </a:rPr>
              <a:t>ECMASCRIPT5</a:t>
            </a:r>
            <a:endParaRPr lang="en-IN" sz="800" i="0" u="none" dirty="0">
              <a:solidFill>
                <a:schemeClr val="bg1"/>
              </a:solidFill>
              <a:latin typeface="Comic Sans MS" pitchFamily="66" charset="0"/>
            </a:endParaRPr>
          </a:p>
          <a:p>
            <a:pPr algn="ctr"/>
            <a:endParaRPr lang="en-IN" sz="800" dirty="0"/>
          </a:p>
        </p:txBody>
      </p:sp>
      <p:sp>
        <p:nvSpPr>
          <p:cNvPr id="10" name="Oval 9"/>
          <p:cNvSpPr/>
          <p:nvPr/>
        </p:nvSpPr>
        <p:spPr>
          <a:xfrm>
            <a:off x="2390499" y="4704801"/>
            <a:ext cx="1358536" cy="141078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i="0" u="none" dirty="0" smtClean="0">
                <a:solidFill>
                  <a:schemeClr val="bg1"/>
                </a:solidFill>
                <a:latin typeface="Comic Sans MS" pitchFamily="66" charset="0"/>
              </a:rPr>
              <a:t>ECMASCRIPT5</a:t>
            </a:r>
            <a:endParaRPr lang="en-IN" sz="800" i="0" u="none" dirty="0">
              <a:solidFill>
                <a:schemeClr val="bg1"/>
              </a:solidFill>
              <a:latin typeface="Comic Sans MS" pitchFamily="66" charset="0"/>
            </a:endParaRPr>
          </a:p>
        </p:txBody>
      </p:sp>
      <p:sp>
        <p:nvSpPr>
          <p:cNvPr id="11" name="Oval 10"/>
          <p:cNvSpPr/>
          <p:nvPr/>
        </p:nvSpPr>
        <p:spPr>
          <a:xfrm>
            <a:off x="8987249" y="4661249"/>
            <a:ext cx="1358536" cy="1410787"/>
          </a:xfrm>
          <a:prstGeom prst="ellipse">
            <a:avLst/>
          </a:prstGeom>
          <a:solidFill>
            <a:srgbClr val="11C923"/>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i="0" u="none" dirty="0" smtClean="0"/>
              <a:t>TYPESCRIPT</a:t>
            </a:r>
            <a:endParaRPr lang="en-IN" sz="800" i="0" u="none" dirty="0"/>
          </a:p>
        </p:txBody>
      </p:sp>
      <p:sp>
        <p:nvSpPr>
          <p:cNvPr id="4" name="Cross 3"/>
          <p:cNvSpPr/>
          <p:nvPr/>
        </p:nvSpPr>
        <p:spPr>
          <a:xfrm>
            <a:off x="4023344" y="5301307"/>
            <a:ext cx="287383" cy="300445"/>
          </a:xfrm>
          <a:prstGeom prst="plu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Cross 13"/>
          <p:cNvSpPr/>
          <p:nvPr/>
        </p:nvSpPr>
        <p:spPr>
          <a:xfrm>
            <a:off x="6156950" y="5316562"/>
            <a:ext cx="287383" cy="300445"/>
          </a:xfrm>
          <a:prstGeom prst="plus">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Equal 6"/>
          <p:cNvSpPr/>
          <p:nvPr/>
        </p:nvSpPr>
        <p:spPr>
          <a:xfrm>
            <a:off x="8316689" y="5101037"/>
            <a:ext cx="457200" cy="618314"/>
          </a:xfrm>
          <a:prstGeom prst="mathEqual">
            <a:avLst/>
          </a:prstGeom>
          <a:solidFill>
            <a:srgbClr val="11C923"/>
          </a:solidFill>
          <a:ln>
            <a:solidFill>
              <a:srgbClr val="11C9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556964071"/>
      </p:ext>
    </p:extLst>
  </p:cSld>
  <p:clrMapOvr>
    <a:masterClrMapping/>
  </p:clrMapOvr>
</p:sld>
</file>

<file path=ppt/theme/theme1.xml><?xml version="1.0" encoding="utf-8"?>
<a:theme xmlns:a="http://schemas.openxmlformats.org/drawingml/2006/main" name="Theme2">
  <a:themeElements>
    <a:clrScheme name="">
      <a:dk1>
        <a:srgbClr val="66CCFF"/>
      </a:dk1>
      <a:lt1>
        <a:srgbClr val="FFFFFF"/>
      </a:lt1>
      <a:dk2>
        <a:srgbClr val="FFFFFF"/>
      </a:dk2>
      <a:lt2>
        <a:srgbClr val="004080"/>
      </a:lt2>
      <a:accent1>
        <a:srgbClr val="FFFFFF"/>
      </a:accent1>
      <a:accent2>
        <a:srgbClr val="66CCFF"/>
      </a:accent2>
      <a:accent3>
        <a:srgbClr val="FFFFFF"/>
      </a:accent3>
      <a:accent4>
        <a:srgbClr val="56AEDA"/>
      </a:accent4>
      <a:accent5>
        <a:srgbClr val="FFFFFF"/>
      </a:accent5>
      <a:accent6>
        <a:srgbClr val="5CB9E7"/>
      </a:accent6>
      <a:hlink>
        <a:srgbClr val="CC66FF"/>
      </a:hlink>
      <a:folHlink>
        <a:srgbClr val="6666FF"/>
      </a:folHlink>
    </a:clrScheme>
    <a:fontScheme name="Default Design">
      <a:majorFont>
        <a:latin typeface="Arial-BoldM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3366FF"/>
        </a:hlink>
        <a:folHlink>
          <a:srgbClr val="6699FF"/>
        </a:folHlink>
      </a:clrScheme>
      <a:clrMap bg1="lt1" tx1="dk1" bg2="lt2" tx2="dk2" accent1="accent1" accent2="accent2" accent3="accent3" accent4="accent4" accent5="accent5" accent6="accent6" hlink="hlink" folHlink="folHlink"/>
    </a:extraClrScheme>
    <a:extraClrScheme>
      <a:clrScheme name="Default Design 15">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Default Design 16">
        <a:dk1>
          <a:srgbClr val="000066"/>
        </a:dk1>
        <a:lt1>
          <a:srgbClr val="FFFFFF"/>
        </a:lt1>
        <a:dk2>
          <a:srgbClr val="000066"/>
        </a:dk2>
        <a:lt2>
          <a:srgbClr val="808080"/>
        </a:lt2>
        <a:accent1>
          <a:srgbClr val="CCECFF"/>
        </a:accent1>
        <a:accent2>
          <a:srgbClr val="333399"/>
        </a:accent2>
        <a:accent3>
          <a:srgbClr val="FFFFFF"/>
        </a:accent3>
        <a:accent4>
          <a:srgbClr val="000056"/>
        </a:accent4>
        <a:accent5>
          <a:srgbClr val="E2F4F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Theme2" id="{2D876288-90BE-4310-8220-42320F08B713}" vid="{E5DA225A-9B29-4883-B3AF-DFDC63F3D9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1321</TotalTime>
  <Words>1316</Words>
  <Application>Microsoft Office PowerPoint</Application>
  <PresentationFormat>Custom</PresentationFormat>
  <Paragraphs>326</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Theme2</vt:lpstr>
      <vt:lpstr>PowerPoint Presentation</vt:lpstr>
      <vt:lpstr>TYPESCRIPT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var message:string = "Hello World"  console.log(message) </vt:lpstr>
      <vt:lpstr>PowerPoint Presentation</vt:lpstr>
      <vt:lpstr>PowerPoint Presentation</vt:lpstr>
      <vt:lpstr>PowerPoint Presentation</vt:lpstr>
      <vt:lpstr>PowerPoint Presentation</vt:lpstr>
      <vt:lpstr>PowerPoint Presentation</vt:lpstr>
      <vt:lpstr>PowerPoint Presentation</vt:lpstr>
      <vt:lpstr>Internal Module Syntax: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ARUN</cp:lastModifiedBy>
  <cp:revision>106</cp:revision>
  <dcterms:created xsi:type="dcterms:W3CDTF">2017-11-09T07:08:58Z</dcterms:created>
  <dcterms:modified xsi:type="dcterms:W3CDTF">2017-12-14T05:02:39Z</dcterms:modified>
</cp:coreProperties>
</file>