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413" r:id="rId2"/>
    <p:sldId id="428" r:id="rId3"/>
    <p:sldId id="431" r:id="rId4"/>
    <p:sldId id="429" r:id="rId5"/>
    <p:sldId id="430" r:id="rId6"/>
    <p:sldId id="288" r:id="rId7"/>
    <p:sldId id="287" r:id="rId8"/>
    <p:sldId id="415" r:id="rId9"/>
    <p:sldId id="416" r:id="rId10"/>
    <p:sldId id="417" r:id="rId11"/>
    <p:sldId id="289" r:id="rId12"/>
    <p:sldId id="292" r:id="rId13"/>
    <p:sldId id="259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41" r:id="rId24"/>
    <p:sldId id="442" r:id="rId25"/>
    <p:sldId id="443" r:id="rId26"/>
    <p:sldId id="444" r:id="rId27"/>
    <p:sldId id="445" r:id="rId28"/>
    <p:sldId id="419" r:id="rId29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i="1" u="sng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i="1" u="sng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i="1" u="sng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i="1" u="sng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i="1" u="sng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i="1" u="sng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i="1" u="sng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i="1" u="sng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i="1" u="sng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66FFFF"/>
    <a:srgbClr val="FF00FF"/>
    <a:srgbClr val="CCECFF"/>
    <a:srgbClr val="0099CC"/>
    <a:srgbClr val="00CCFF"/>
    <a:srgbClr val="33CCFF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868" autoAdjust="0"/>
    <p:restoredTop sz="77681" autoAdjust="0"/>
  </p:normalViewPr>
  <p:slideViewPr>
    <p:cSldViewPr snapToObjects="1">
      <p:cViewPr varScale="1">
        <p:scale>
          <a:sx n="88" d="100"/>
          <a:sy n="88" d="100"/>
        </p:scale>
        <p:origin x="-15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926" y="-90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 u="none"/>
            </a:lvl1pPr>
          </a:lstStyle>
          <a:p>
            <a:pPr>
              <a:defRPr/>
            </a:pPr>
            <a:fld id="{680DF505-8937-4B47-B8A8-2D87AEA32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 u="none"/>
            </a:lvl1pPr>
          </a:lstStyle>
          <a:p>
            <a:pPr>
              <a:defRPr/>
            </a:pPr>
            <a:fld id="{3F04EE0B-8B01-459E-BD50-C9A918A6DA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fld id="{47AC348C-2AE0-4A54-8771-39CF2FF25317}" type="slidenum">
              <a:rPr lang="en-US" sz="1200" i="0" u="none"/>
              <a:pPr/>
              <a:t>1</a:t>
            </a:fld>
            <a:endParaRPr lang="en-US" sz="1200" i="0" u="none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4EE0B-8B01-459E-BD50-C9A918A6DA1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29 November 2017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B2BC4-44B1-4D60-B6EC-A9A0855A6B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29 November 2017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FCBC2-78E6-476E-87D6-D32F50D41A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026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026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29 November 2017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79951-8E46-4FAE-9F34-5FD770924D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29 November 2017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6D47C-DB25-4422-830B-D0CF3B6CE8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29 November 2017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7AEC5-46F2-4B10-9E4B-D062C6C0D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29 November 2017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60655-26D6-4D6D-B026-28C99494BC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29 November 2017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0BF24-D4FA-44FF-90E3-3CA7D48442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29 November 2017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7C92E-919F-4B90-97DD-99DD7E5E68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29 November 2017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3E927-BD7D-4A7F-A2B9-823A940AE6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29 November 2017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4BCBD-CB0B-4446-B99C-576855F722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29 November 2017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624C2-472B-4911-9AC2-3A5A657518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bluebackgorund"/>
          <p:cNvPicPr>
            <a:picLocks noChangeAspect="1" noChangeArrowheads="1"/>
          </p:cNvPicPr>
          <p:nvPr/>
        </p:nvPicPr>
        <p:blipFill>
          <a:blip r:embed="rId13"/>
          <a:srcRect l="3816" t="1057" r="4581" b="179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Introduction to Java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i="0" u="none"/>
            </a:lvl1pPr>
          </a:lstStyle>
          <a:p>
            <a:pPr>
              <a:defRPr/>
            </a:pPr>
            <a:r>
              <a:rPr lang="en-US" smtClean="0"/>
              <a:t>29 November 2017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u="none"/>
            </a:lvl1pPr>
          </a:lstStyle>
          <a:p>
            <a:pPr>
              <a:defRPr/>
            </a:pPr>
            <a:fld id="{554E694F-1422-483C-91B4-05599EE4DB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fld id="{E106EC84-AACE-4D5E-B8E0-968D0E87C655}" type="datetime3">
              <a:rPr lang="en-US" sz="1400" i="0" u="none">
                <a:latin typeface="+mn-lt"/>
              </a:rPr>
              <a:pPr algn="l">
                <a:defRPr/>
              </a:pPr>
              <a:t>2 December 2017</a:t>
            </a:fld>
            <a:endParaRPr lang="en-US" sz="1400" i="0" u="none" dirty="0">
              <a:latin typeface="+mn-lt"/>
            </a:endParaRPr>
          </a:p>
        </p:txBody>
      </p:sp>
      <p:sp>
        <p:nvSpPr>
          <p:cNvPr id="6" name="Footer Placeholder 5"/>
          <p:cNvSpPr txBox="1">
            <a:spLocks noGrp="1"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400" i="0" u="none">
                <a:latin typeface="+mn-lt"/>
              </a:rPr>
              <a:t>www.snipe.co.in</a:t>
            </a:r>
          </a:p>
        </p:txBody>
      </p:sp>
      <p:sp>
        <p:nvSpPr>
          <p:cNvPr id="7" name="Slide Number Placeholder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5918EAB2-F5A9-46B2-8147-9693F9BF912B}" type="slidenum">
              <a:rPr lang="en-US" sz="1400" i="0" u="none">
                <a:latin typeface="+mn-lt"/>
              </a:rPr>
              <a:pPr>
                <a:defRPr/>
              </a:pPr>
              <a:t>1</a:t>
            </a:fld>
            <a:endParaRPr lang="en-US" sz="1400" i="0" u="none" dirty="0">
              <a:latin typeface="+mn-lt"/>
            </a:endParaRPr>
          </a:p>
        </p:txBody>
      </p:sp>
      <p:pic>
        <p:nvPicPr>
          <p:cNvPr id="2053" name="Picture 3" descr="Ppt_Bg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0163" y="0"/>
            <a:ext cx="9250363" cy="692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Text Box 63"/>
          <p:cNvSpPr txBox="1">
            <a:spLocks noChangeArrowheads="1"/>
          </p:cNvSpPr>
          <p:nvPr/>
        </p:nvSpPr>
        <p:spPr bwMode="auto">
          <a:xfrm>
            <a:off x="3787775" y="5783263"/>
            <a:ext cx="53562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b="1" i="0" u="none" dirty="0" smtClean="0">
                <a:solidFill>
                  <a:schemeClr val="bg2"/>
                </a:solidFill>
              </a:rPr>
              <a:t>                                              SNIPE TEAM</a:t>
            </a:r>
            <a:endParaRPr lang="en-US" sz="2000" b="1" i="0" u="none" dirty="0">
              <a:solidFill>
                <a:schemeClr val="bg2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F3E927-BD7D-4A7F-A2B9-823A940AE69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November 2017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Ppt_Bg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7F63ED-FE75-4071-98A1-619691BB20B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228600" y="647700"/>
            <a:ext cx="845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52500" lnSpcReduction="20000"/>
          </a:bodyPr>
          <a:lstStyle/>
          <a:p>
            <a:pPr algn="ctr" eaLnBrk="0" hangingPunct="0">
              <a:defRPr/>
            </a:pPr>
            <a:endParaRPr lang="en-US" sz="4400" i="0" u="none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Content Placeholder 6" descr="after cro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1357298"/>
            <a:ext cx="6429420" cy="31432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" y="4999059"/>
            <a:ext cx="8707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After every change to the source code an auto build is </a:t>
            </a:r>
          </a:p>
          <a:p>
            <a:pPr algn="l">
              <a:buClr>
                <a:schemeClr val="bg1"/>
              </a:buClr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triggered and is automatically deployed on the test server.</a:t>
            </a:r>
            <a:endParaRPr lang="en-IN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IN" sz="2400" i="0" u="none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November 2017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00617" y="0"/>
            <a:ext cx="378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i="0" u="none" dirty="0" smtClean="0">
                <a:latin typeface="Comic Sans MS" pitchFamily="66" charset="0"/>
              </a:rPr>
              <a:t>Process after </a:t>
            </a:r>
            <a:r>
              <a:rPr lang="en-US" sz="2800" i="0" u="none" dirty="0" smtClean="0">
                <a:latin typeface="Comic Sans MS" pitchFamily="66" charset="0"/>
              </a:rPr>
              <a:t>CI</a:t>
            </a:r>
            <a:endParaRPr lang="en-IN" sz="2800" i="0" u="none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 descr="Ppt_Bg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128681"/>
            <a:ext cx="8229600" cy="4645025"/>
          </a:xfrm>
        </p:spPr>
        <p:txBody>
          <a:bodyPr/>
          <a:lstStyle/>
          <a:p>
            <a:pPr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If the test result shows any bug in the code the developer have to check the last change made to the code.</a:t>
            </a:r>
          </a:p>
          <a:p>
            <a:pPr>
              <a:buClr>
                <a:schemeClr val="bg1"/>
              </a:buClr>
              <a:buFont typeface="Courier New" pitchFamily="49" charset="0"/>
              <a:buChar char="o"/>
            </a:pPr>
            <a:endParaRPr lang="en-US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This Increases the frequency of new software release.</a:t>
            </a:r>
          </a:p>
          <a:p>
            <a:pPr>
              <a:buClr>
                <a:schemeClr val="bg1"/>
              </a:buClr>
              <a:buFont typeface="Courier New" pitchFamily="49" charset="0"/>
              <a:buChar char="o"/>
            </a:pPr>
            <a:endParaRPr lang="en-US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The Concerned teams are notified with feedback.</a:t>
            </a:r>
            <a:endParaRPr lang="en-IN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>
              <a:buClr>
                <a:schemeClr val="bg1"/>
              </a:buClr>
              <a:buFont typeface="Courier New" pitchFamily="49" charset="0"/>
              <a:buChar char="o"/>
            </a:pPr>
            <a:endParaRPr lang="en-IN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2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EB830D-A1AF-4570-B484-1BBEAB483CD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November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Ppt_Bg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0B208931-2926-4006-8F83-6D6A575CC731}" type="slidenum">
              <a:rPr lang="en-US" sz="1400" i="0" u="none"/>
              <a:pPr/>
              <a:t>12</a:t>
            </a:fld>
            <a:endParaRPr lang="en-US" sz="1400" i="0" u="none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838200"/>
            <a:ext cx="8229600" cy="458788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endParaRPr lang="en-US" sz="4400" i="0" u="none" kern="0" dirty="0">
              <a:solidFill>
                <a:schemeClr val="tx2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4648" y="1785915"/>
            <a:ext cx="337784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Travis CI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Buildbot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Bamboo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IN" sz="2400" i="0" u="none" dirty="0" smtClean="0">
                <a:solidFill>
                  <a:schemeClr val="bg1"/>
                </a:solidFill>
                <a:latin typeface="Comic Sans MS" pitchFamily="66" charset="0"/>
              </a:rPr>
              <a:t> JetBrains TeamCity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IN" sz="2400" i="0" u="none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F3E927-BD7D-4A7F-A2B9-823A940AE69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98975" y="0"/>
            <a:ext cx="4454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i="0" u="none" dirty="0" smtClean="0">
                <a:latin typeface="Comic Sans MS" pitchFamily="66" charset="0"/>
              </a:rPr>
              <a:t>Alternatives to </a:t>
            </a:r>
            <a:r>
              <a:rPr lang="en-US" sz="2800" i="0" u="none" dirty="0" smtClean="0">
                <a:latin typeface="Comic Sans MS" pitchFamily="66" charset="0"/>
              </a:rPr>
              <a:t>Jenkins</a:t>
            </a:r>
            <a:endParaRPr lang="en-IN" sz="2800" i="0" u="none" dirty="0">
              <a:latin typeface="Comic Sans MS" pitchFamily="66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November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Ppt_Bg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7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65109" y="1452563"/>
            <a:ext cx="2227293" cy="588944"/>
          </a:xfrm>
        </p:spPr>
        <p:txBody>
          <a:bodyPr/>
          <a:lstStyle/>
          <a:p>
            <a:pPr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dirty="0" smtClean="0">
                <a:latin typeface="Comic Sans MS" pitchFamily="66" charset="0"/>
              </a:rPr>
              <a:t>Build Tools</a:t>
            </a:r>
          </a:p>
          <a:p>
            <a:pPr>
              <a:buClr>
                <a:schemeClr val="bg1"/>
              </a:buClr>
              <a:buFont typeface="Courier New" pitchFamily="49" charset="0"/>
              <a:buChar char="o"/>
            </a:pPr>
            <a:endParaRPr lang="en-IN" sz="2400" dirty="0" smtClean="0">
              <a:latin typeface="Comic Sans MS" pitchFamily="66" charset="0"/>
            </a:endParaRPr>
          </a:p>
          <a:p>
            <a:pPr>
              <a:buClr>
                <a:schemeClr val="bg1"/>
              </a:buClr>
              <a:buFont typeface="Courier New" pitchFamily="49" charset="0"/>
              <a:buChar char="o"/>
              <a:defRPr/>
            </a:pPr>
            <a:endParaRPr lang="en-US" sz="2400" dirty="0">
              <a:latin typeface="Comic Sans MS" pitchFamily="66" charset="0"/>
            </a:endParaRP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48B81A-64BE-460C-AE2E-C374C9E189A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0" y="461964"/>
            <a:ext cx="8916988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 algn="l"/>
            <a:endParaRPr lang="en-AU" sz="3200" i="0" u="none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6700" indent="-266700" algn="l">
              <a:buFont typeface="Arial" pitchFamily="34" charset="0"/>
              <a:buChar char="•"/>
            </a:pPr>
            <a:endParaRPr lang="en-AU" sz="3200" b="1" i="0" u="none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6700" indent="-266700" algn="l"/>
            <a:endParaRPr lang="en-AU" sz="2400" u="none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6700" indent="-266700" algn="l"/>
            <a:endParaRPr lang="en-AU" sz="2400" i="0" u="none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6700" indent="-266700" algn="l"/>
            <a:endParaRPr lang="en-AU" sz="2400" i="0" u="none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2590" y="2333610"/>
            <a:ext cx="136127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i="0" u="none" dirty="0" smtClean="0">
                <a:solidFill>
                  <a:schemeClr val="bg1"/>
                </a:solidFill>
              </a:rPr>
              <a:t> </a:t>
            </a:r>
            <a:r>
              <a:rPr lang="en-US" sz="2000" i="0" u="none" dirty="0" smtClean="0">
                <a:solidFill>
                  <a:schemeClr val="bg1"/>
                </a:solidFill>
                <a:latin typeface="Comic Sans MS" pitchFamily="66" charset="0"/>
              </a:rPr>
              <a:t>Ant</a:t>
            </a:r>
          </a:p>
          <a:p>
            <a:pPr algn="l">
              <a:buClr>
                <a:schemeClr val="bg1"/>
              </a:buClr>
              <a:buFont typeface="Arial" pitchFamily="34" charset="0"/>
              <a:buChar char="•"/>
            </a:pPr>
            <a:endParaRPr lang="en-US" sz="20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i="0" u="none" dirty="0" smtClean="0">
                <a:solidFill>
                  <a:schemeClr val="bg1"/>
                </a:solidFill>
                <a:latin typeface="Comic Sans MS" pitchFamily="66" charset="0"/>
              </a:rPr>
              <a:t> Maven</a:t>
            </a:r>
          </a:p>
          <a:p>
            <a:pPr algn="l">
              <a:buClr>
                <a:schemeClr val="bg1"/>
              </a:buClr>
              <a:buFont typeface="Arial" pitchFamily="34" charset="0"/>
              <a:buChar char="•"/>
            </a:pPr>
            <a:endParaRPr lang="en-US" sz="20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i="0" u="none" dirty="0" smtClean="0">
                <a:solidFill>
                  <a:schemeClr val="bg1"/>
                </a:solidFill>
                <a:latin typeface="Comic Sans MS" pitchFamily="66" charset="0"/>
              </a:rPr>
              <a:t> MSbuild</a:t>
            </a:r>
          </a:p>
          <a:p>
            <a:pPr algn="l">
              <a:buClr>
                <a:schemeClr val="bg1"/>
              </a:buClr>
              <a:buFont typeface="Arial" pitchFamily="34" charset="0"/>
              <a:buChar char="•"/>
            </a:pPr>
            <a:endParaRPr lang="en-US" sz="20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i="0" u="none" dirty="0" smtClean="0">
                <a:solidFill>
                  <a:schemeClr val="bg1"/>
                </a:solidFill>
                <a:latin typeface="Comic Sans MS" pitchFamily="66" charset="0"/>
              </a:rPr>
              <a:t> Cmake</a:t>
            </a:r>
          </a:p>
          <a:p>
            <a:pPr algn="l">
              <a:buClr>
                <a:schemeClr val="bg1"/>
              </a:buClr>
              <a:buFont typeface="Arial" pitchFamily="34" charset="0"/>
              <a:buChar char="•"/>
            </a:pPr>
            <a:endParaRPr lang="en-US" sz="20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i="0" u="none" dirty="0" smtClean="0">
                <a:solidFill>
                  <a:schemeClr val="bg1"/>
                </a:solidFill>
                <a:latin typeface="Comic Sans MS" pitchFamily="66" charset="0"/>
              </a:rPr>
              <a:t> Gradle</a:t>
            </a:r>
          </a:p>
          <a:p>
            <a:pPr algn="l">
              <a:buClr>
                <a:schemeClr val="bg1"/>
              </a:buClr>
              <a:buFont typeface="Arial" pitchFamily="34" charset="0"/>
              <a:buChar char="•"/>
            </a:pPr>
            <a:endParaRPr lang="en-IN" sz="2000" i="0" u="none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2402" y="1712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645026" y="1435890"/>
            <a:ext cx="30187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latin typeface="Comic Sans MS" pitchFamily="66" charset="0"/>
              </a:rPr>
              <a:t> Test Frameworks</a:t>
            </a:r>
            <a:endParaRPr lang="en-IN" sz="2400" i="0" u="none" dirty="0" smtClean="0"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IN" sz="2400" i="0" u="none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76929" y="2364388"/>
            <a:ext cx="144302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i="0" u="none" dirty="0" smtClean="0">
                <a:solidFill>
                  <a:schemeClr val="bg1"/>
                </a:solidFill>
                <a:latin typeface="Comic Sans MS" pitchFamily="66" charset="0"/>
              </a:rPr>
              <a:t> Junit</a:t>
            </a:r>
          </a:p>
          <a:p>
            <a:pPr algn="l">
              <a:buClr>
                <a:schemeClr val="bg1"/>
              </a:buClr>
              <a:buFont typeface="Arial" pitchFamily="34" charset="0"/>
              <a:buChar char="•"/>
            </a:pPr>
            <a:endParaRPr lang="en-US" sz="20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i="0" u="none" dirty="0" smtClean="0">
                <a:solidFill>
                  <a:schemeClr val="bg1"/>
                </a:solidFill>
                <a:latin typeface="Comic Sans MS" pitchFamily="66" charset="0"/>
              </a:rPr>
              <a:t> Nunit</a:t>
            </a:r>
          </a:p>
          <a:p>
            <a:pPr algn="l">
              <a:buClr>
                <a:schemeClr val="bg1"/>
              </a:buClr>
              <a:buFont typeface="Arial" pitchFamily="34" charset="0"/>
              <a:buChar char="•"/>
            </a:pPr>
            <a:endParaRPr lang="en-US" sz="20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i="0" u="none" dirty="0" smtClean="0">
                <a:solidFill>
                  <a:schemeClr val="bg1"/>
                </a:solidFill>
                <a:latin typeface="Comic Sans MS" pitchFamily="66" charset="0"/>
              </a:rPr>
              <a:t> MSTest</a:t>
            </a:r>
          </a:p>
          <a:p>
            <a:pPr algn="l">
              <a:buClr>
                <a:schemeClr val="bg1"/>
              </a:buClr>
              <a:buFont typeface="Arial" pitchFamily="34" charset="0"/>
              <a:buChar char="•"/>
            </a:pPr>
            <a:endParaRPr lang="en-US" sz="20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i="0" u="none" dirty="0" smtClean="0">
                <a:solidFill>
                  <a:schemeClr val="bg1"/>
                </a:solidFill>
                <a:latin typeface="Comic Sans MS" pitchFamily="66" charset="0"/>
              </a:rPr>
              <a:t> Selenium</a:t>
            </a:r>
          </a:p>
          <a:p>
            <a:pPr algn="l">
              <a:buClr>
                <a:schemeClr val="bg1"/>
              </a:buClr>
              <a:buFont typeface="Arial" pitchFamily="34" charset="0"/>
              <a:buChar char="•"/>
            </a:pPr>
            <a:endParaRPr lang="en-US" sz="20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i="0" u="none" dirty="0" smtClean="0">
                <a:solidFill>
                  <a:schemeClr val="bg1"/>
                </a:solidFill>
                <a:latin typeface="Comic Sans MS" pitchFamily="66" charset="0"/>
              </a:rPr>
              <a:t> Fitnesse</a:t>
            </a:r>
          </a:p>
          <a:p>
            <a:pPr algn="l">
              <a:buClr>
                <a:schemeClr val="bg1"/>
              </a:buClr>
              <a:buFont typeface="Arial" pitchFamily="34" charset="0"/>
              <a:buChar char="•"/>
            </a:pPr>
            <a:endParaRPr lang="en-IN" sz="20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Arial" pitchFamily="34" charset="0"/>
              <a:buChar char="•"/>
            </a:pPr>
            <a:endParaRPr lang="en-IN" sz="2000" i="0" u="none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11799" y="0"/>
            <a:ext cx="327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i="0" u="none" dirty="0" smtClean="0">
                <a:latin typeface="Comic Sans MS" pitchFamily="66" charset="0"/>
              </a:rPr>
              <a:t>Jenkins </a:t>
            </a:r>
            <a:r>
              <a:rPr lang="en-US" sz="2800" i="0" u="none" dirty="0" err="1" smtClean="0">
                <a:latin typeface="Comic Sans MS" pitchFamily="66" charset="0"/>
              </a:rPr>
              <a:t>Plugins</a:t>
            </a:r>
            <a:endParaRPr lang="en-US" sz="2800" b="1" i="0" u="none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November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November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D47C-DB25-4422-830B-D0CF3B6CE85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8" name="Picture 5" descr="Ppt_Bg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7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092288" y="0"/>
            <a:ext cx="1875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u="none" dirty="0" smtClean="0">
                <a:latin typeface="Comic Sans MS" pitchFamily="66" charset="0"/>
              </a:rPr>
              <a:t>Use </a:t>
            </a:r>
            <a:r>
              <a:rPr lang="en-US" sz="2800" i="0" u="none" dirty="0" smtClean="0">
                <a:latin typeface="Comic Sans MS" pitchFamily="66" charset="0"/>
              </a:rPr>
              <a:t>Cases</a:t>
            </a:r>
            <a:endParaRPr lang="en-IN" sz="2800" i="0" u="none" dirty="0"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9978" y="856357"/>
            <a:ext cx="83868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IN" sz="2400" i="0" u="none" dirty="0" smtClean="0">
                <a:solidFill>
                  <a:schemeClr val="bg1"/>
                </a:solidFill>
                <a:latin typeface="Comic Sans MS" pitchFamily="66" charset="0"/>
              </a:rPr>
              <a:t> The infrastructure provided by Jenkins allows us to automate our build process.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IN" sz="2400" i="0" u="none" dirty="0" smtClean="0">
                <a:solidFill>
                  <a:schemeClr val="bg1"/>
                </a:solidFill>
                <a:latin typeface="Comic Sans MS" pitchFamily="66" charset="0"/>
              </a:rPr>
              <a:t> The ability to work with numerous plugins makes it super easy to change various parts of the manual process to be fully automated.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IN" sz="2400" i="0" u="none" dirty="0" smtClean="0">
                <a:solidFill>
                  <a:schemeClr val="bg1"/>
                </a:solidFill>
                <a:latin typeface="Comic Sans MS" pitchFamily="66" charset="0"/>
              </a:rPr>
              <a:t> We are mainly using Jenkins to automate many parts of out software development life cycle like:</a:t>
            </a:r>
          </a:p>
          <a:p>
            <a:pPr algn="l">
              <a:buClr>
                <a:schemeClr val="bg1"/>
              </a:buClr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/>
            </a:r>
            <a:b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IN" sz="2400" i="0" u="none" dirty="0" smtClean="0">
                <a:solidFill>
                  <a:schemeClr val="bg1"/>
                </a:solidFill>
                <a:latin typeface="Comic Sans MS" pitchFamily="66" charset="0"/>
              </a:rPr>
              <a:t>- Build artifacts after commits.</a:t>
            </a:r>
            <a:r>
              <a:rPr lang="en-IN" sz="2400" u="none" dirty="0" smtClean="0">
                <a:solidFill>
                  <a:schemeClr val="bg1"/>
                </a:solidFill>
                <a:latin typeface="Comic Sans MS" pitchFamily="66" charset="0"/>
              </a:rPr>
              <a:t/>
            </a:r>
            <a:br>
              <a:rPr lang="en-IN" sz="2400" u="none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IN" sz="2400" i="0" u="none" dirty="0" smtClean="0">
                <a:solidFill>
                  <a:schemeClr val="bg1"/>
                </a:solidFill>
                <a:latin typeface="Comic Sans MS" pitchFamily="66" charset="0"/>
              </a:rPr>
              <a:t>- Run integration tests.</a:t>
            </a:r>
            <a:r>
              <a:rPr lang="en-IN" sz="2400" u="none" dirty="0" smtClean="0">
                <a:solidFill>
                  <a:schemeClr val="bg1"/>
                </a:solidFill>
                <a:latin typeface="Comic Sans MS" pitchFamily="66" charset="0"/>
              </a:rPr>
              <a:t/>
            </a:r>
            <a:br>
              <a:rPr lang="en-IN" sz="2400" u="none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IN" sz="2400" i="0" u="none" dirty="0" smtClean="0">
                <a:solidFill>
                  <a:schemeClr val="bg1"/>
                </a:solidFill>
                <a:latin typeface="Comic Sans MS" pitchFamily="66" charset="0"/>
              </a:rPr>
              <a:t>- Deploy artifacts.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IN" sz="2400" u="none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November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D47C-DB25-4422-830B-D0CF3B6CE85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7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229235" y="0"/>
            <a:ext cx="365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i="0" u="none" dirty="0" smtClean="0">
                <a:latin typeface="Comic Sans MS" pitchFamily="66" charset="0"/>
              </a:rPr>
              <a:t>Practical </a:t>
            </a:r>
            <a:r>
              <a:rPr lang="en-US" sz="2800" i="0" u="none" dirty="0" smtClean="0">
                <a:latin typeface="Comic Sans MS" pitchFamily="66" charset="0"/>
              </a:rPr>
              <a:t>Example</a:t>
            </a:r>
            <a:endParaRPr lang="en-IN" sz="2800" i="0" u="none" dirty="0">
              <a:latin typeface="Comic Sans MS" pitchFamily="66" charset="0"/>
            </a:endParaRPr>
          </a:p>
        </p:txBody>
      </p:sp>
      <p:pic>
        <p:nvPicPr>
          <p:cNvPr id="8" name="Picture 7" descr="jenkins dashboar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64" y="1712889"/>
            <a:ext cx="6937471" cy="43132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1" y="873090"/>
            <a:ext cx="6306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Jenkins DashBoard :-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 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All projects created are displayed here</a:t>
            </a:r>
            <a:endParaRPr lang="en-IN" sz="2400" i="0" u="none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November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D47C-DB25-4422-830B-D0CF3B6CE85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7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new ite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87" y="1968479"/>
            <a:ext cx="7375626" cy="42767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909603"/>
            <a:ext cx="5782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Click on New item:-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We 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can create new 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project with this.</a:t>
            </a:r>
            <a:endParaRPr lang="en-IN" sz="2400" i="0" u="none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November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D47C-DB25-4422-830B-D0CF3B6CE85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7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project adding to mave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369" y="2176442"/>
            <a:ext cx="6937470" cy="40687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1" y="690525"/>
            <a:ext cx="62872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Enter item name 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Select 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the type of project and hit OK.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Note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:- Here Maven project is selected </a:t>
            </a:r>
            <a:endParaRPr lang="en-IN" sz="2400" i="0" u="none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November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D47C-DB25-4422-830B-D0CF3B6CE85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7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99980" y="727038"/>
            <a:ext cx="5107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If it’s a GitHub project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Provide 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its GitHub project URL.</a:t>
            </a:r>
            <a:endParaRPr lang="en-IN" sz="2400" i="0" u="none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9" name="Picture 8" descr="github h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74" y="1931966"/>
            <a:ext cx="7656561" cy="4068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November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D47C-DB25-4422-830B-D0CF3B6CE85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7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git repository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38" y="1968480"/>
            <a:ext cx="7229575" cy="40894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1" y="873090"/>
            <a:ext cx="5764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If the Source Code is in Git repository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 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Provide 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the repository URL</a:t>
            </a:r>
            <a:endParaRPr lang="en-IN" sz="2400" i="0" u="none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F3E927-BD7D-4A7F-A2B9-823A940AE69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" name="Picture 9" descr="jenkins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100" y="1712889"/>
            <a:ext cx="6439799" cy="39153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5" descr="Ppt_Bg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23954" cy="684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482855" y="580986"/>
            <a:ext cx="4373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0" u="none" cap="none" spc="0" dirty="0" smtClean="0">
                <a:ln w="1905"/>
                <a:solidFill>
                  <a:schemeClr val="bg2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Jenkins – </a:t>
            </a:r>
            <a:r>
              <a:rPr lang="en-US" sz="5400" b="1" i="0" u="none" cap="none" spc="0" dirty="0" smtClean="0">
                <a:ln w="1905"/>
                <a:solidFill>
                  <a:schemeClr val="bg2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CI</a:t>
            </a:r>
            <a:endParaRPr lang="en-US" sz="5400" b="1" i="0" u="none" cap="none" spc="0" dirty="0">
              <a:ln w="1905"/>
              <a:solidFill>
                <a:schemeClr val="bg2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November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November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D47C-DB25-4422-830B-D0CF3B6CE85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7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build steps and goals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856" y="2212955"/>
            <a:ext cx="6353262" cy="40322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3467" y="643295"/>
            <a:ext cx="65822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In build environment:-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Provide 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Root POM file as pom.xml(Default)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Provide 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Goals and options for project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Here 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I have given validate &amp; test</a:t>
            </a:r>
            <a:endParaRPr lang="en-IN" sz="2400" i="0" u="none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November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D47C-DB25-4422-830B-D0CF3B6CE85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7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post step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960" y="2505059"/>
            <a:ext cx="5951619" cy="37401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9980" y="800064"/>
            <a:ext cx="8084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In post steps:-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Click 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on Add post build step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Select 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invoke top level maven 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targets from dropdown</a:t>
            </a:r>
            <a:endParaRPr lang="en-IN" sz="2400" i="0" u="none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November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D47C-DB25-4422-830B-D0CF3B6CE85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7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post steps select maven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65" y="2505059"/>
            <a:ext cx="7047010" cy="37401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1" y="836577"/>
            <a:ext cx="7366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Post 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Steps:-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In 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Maven Version select maven from dropdown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Specify 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goals and hit Save</a:t>
            </a:r>
            <a:endParaRPr lang="en-IN" sz="2400" i="0" u="none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November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D47C-DB25-4422-830B-D0CF3B6CE85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7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build final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343" y="2990844"/>
            <a:ext cx="6762780" cy="32543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6953" y="580986"/>
            <a:ext cx="81451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Click on build now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You can see your project build below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If there are any errors or if project fails at some </a:t>
            </a:r>
          </a:p>
          <a:p>
            <a:pPr algn="l">
              <a:buClr>
                <a:schemeClr val="bg1"/>
              </a:buClr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  point it will be represented with red ball.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If the build is successful it will be represented with </a:t>
            </a:r>
          </a:p>
          <a:p>
            <a:pPr algn="l">
              <a:buClr>
                <a:schemeClr val="bg1"/>
              </a:buClr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  Blue ball.</a:t>
            </a:r>
            <a:endParaRPr lang="en-IN" sz="2400" i="0" u="none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November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D47C-DB25-4422-830B-D0CF3B6CE85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7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90440" y="1128681"/>
            <a:ext cx="86885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If the project is not present in GitHub &amp;</a:t>
            </a:r>
          </a:p>
          <a:p>
            <a:pPr algn="l"/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If the project is present locally follow these steps below :-</a:t>
            </a:r>
          </a:p>
          <a:p>
            <a:pPr algn="l"/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After a project is created click on build now.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It will create a folder with specified project name in </a:t>
            </a: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lvl="1" algn="l">
              <a:buClr>
                <a:schemeClr val="bg1"/>
              </a:buClr>
            </a:pPr>
            <a:r>
              <a:rPr lang="en-IN" sz="2400" i="0" u="none" dirty="0" smtClean="0">
                <a:solidFill>
                  <a:schemeClr val="bg1"/>
                </a:solidFill>
                <a:latin typeface="Comic Sans MS" pitchFamily="66" charset="0"/>
              </a:rPr>
              <a:t>C:\Program Files (x86)\</a:t>
            </a:r>
            <a:r>
              <a:rPr lang="en-IN" sz="2400" i="0" u="none" dirty="0" smtClean="0">
                <a:solidFill>
                  <a:schemeClr val="bg1"/>
                </a:solidFill>
                <a:latin typeface="Comic Sans MS" pitchFamily="66" charset="0"/>
              </a:rPr>
              <a:t>Jenkins\workspace.</a:t>
            </a:r>
          </a:p>
          <a:p>
            <a:pPr lvl="1" algn="l"/>
            <a:endParaRPr lang="en-IN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lvl="1" algn="l"/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440" y="4083336"/>
            <a:ext cx="81259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Add all the project files in the created folder.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Hit refresh button in browser to reflect all the files </a:t>
            </a:r>
          </a:p>
          <a:p>
            <a:pPr algn="l">
              <a:buClr>
                <a:schemeClr val="bg1"/>
              </a:buClr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 added to the folder. 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You can see all the added files </a:t>
            </a: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 in Workspace folder in Jenkins.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November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D47C-DB25-4422-830B-D0CF3B6CE85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7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workspace fil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778" y="1931967"/>
            <a:ext cx="6553200" cy="36925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2083" y="1201707"/>
            <a:ext cx="277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Click on build now.</a:t>
            </a:r>
            <a:endParaRPr lang="en-IN" sz="2400" i="0" u="none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November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D47C-DB25-4422-830B-D0CF3B6CE85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7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onsol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46" y="2151045"/>
            <a:ext cx="7558191" cy="40941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9979" y="658612"/>
            <a:ext cx="8174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Click on the build and select console output from</a:t>
            </a:r>
          </a:p>
          <a:p>
            <a:pPr algn="l">
              <a:buClr>
                <a:schemeClr val="bg1"/>
              </a:buClr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 Dropdown to see project under build and to check for </a:t>
            </a:r>
          </a:p>
          <a:p>
            <a:pPr algn="l">
              <a:buClr>
                <a:schemeClr val="bg1"/>
              </a:buClr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 Errors if any.</a:t>
            </a:r>
            <a:endParaRPr lang="en-IN" sz="2400" i="0" u="none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November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D47C-DB25-4422-830B-D0CF3B6CE85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7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uccess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74" y="1931966"/>
            <a:ext cx="7375627" cy="40687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7545" y="580986"/>
            <a:ext cx="8826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Console output:-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 If there are no errors and if the project build is success</a:t>
            </a:r>
          </a:p>
          <a:p>
            <a:pPr algn="l">
              <a:buClr>
                <a:schemeClr val="bg1"/>
              </a:buClr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    it will be displayed as shown below. </a:t>
            </a:r>
            <a:endParaRPr lang="en-IN" sz="2400" i="0" u="none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DC7BD2-3030-4E58-B9B3-58461B0C3495}" type="slidenum">
              <a:rPr lang="en-US" smtClean="0"/>
              <a:pPr/>
              <a:t>28</a:t>
            </a:fld>
            <a:endParaRPr lang="en-US" smtClean="0"/>
          </a:p>
        </p:txBody>
      </p:sp>
      <p:pic>
        <p:nvPicPr>
          <p:cNvPr id="12293" name="Picture 5" descr="Ppt_Bg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775532" y="2990844"/>
            <a:ext cx="29883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chemeClr val="bg1"/>
              </a:buClr>
              <a:buFont typeface="Arial" pitchFamily="34" charset="0"/>
              <a:buChar char="•"/>
            </a:pPr>
            <a:r>
              <a:rPr lang="en-US" sz="4000" i="0" u="none" dirty="0" smtClean="0">
                <a:latin typeface="Comic Sans MS" pitchFamily="66" charset="0"/>
              </a:rPr>
              <a:t> Thank You</a:t>
            </a:r>
            <a:endParaRPr lang="en-IN" sz="4000" i="0" u="none" dirty="0" smtClean="0">
              <a:latin typeface="Comic Sans MS" pitchFamily="66" charset="0"/>
            </a:endParaRPr>
          </a:p>
          <a:p>
            <a:pPr algn="ctr">
              <a:buClr>
                <a:schemeClr val="bg1"/>
              </a:buClr>
              <a:buFont typeface="Arial" pitchFamily="34" charset="0"/>
              <a:buChar char="•"/>
            </a:pPr>
            <a:endParaRPr lang="en-IN" sz="4000" i="0" u="none" dirty="0">
              <a:latin typeface="Comic Sans MS" pitchFamily="66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November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November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F3E927-BD7D-4A7F-A2B9-823A940AE69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4" name="Picture 3" descr="Ppt_Bg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185086" y="0"/>
            <a:ext cx="1677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u="none" dirty="0" smtClean="0">
                <a:latin typeface="Comic Sans MS" pitchFamily="66" charset="0"/>
              </a:rPr>
              <a:t>Contents</a:t>
            </a:r>
            <a:endParaRPr lang="en-IN" sz="2800" i="0" u="none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1165194"/>
            <a:ext cx="437039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What is Jenkins?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How It works?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Process Before CI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Problems Before CI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Process After CI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Alternatives of Jenkins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Jenkins Plugins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Use cases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Practical Example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IN" sz="2400" i="0" u="none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D47C-DB25-4422-830B-D0CF3B6CE85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6953" y="1493811"/>
            <a:ext cx="84598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It is a Continuous Integration Server.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It is an Open Source Tool.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It is written in Java.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It has over 1000+ Plug-ins which makes it widely accepted tool for CI.</a:t>
            </a:r>
          </a:p>
          <a:p>
            <a:pPr marL="0" indent="0" algn="l">
              <a:buClr>
                <a:schemeClr val="bg1"/>
              </a:buClr>
              <a:buFont typeface="Courier New" pitchFamily="49" charset="0"/>
              <a:buChar char="o"/>
            </a:pPr>
            <a:endParaRPr lang="en-IN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IN" sz="2400" i="0" u="none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75287" y="0"/>
            <a:ext cx="354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i="0" u="none" dirty="0" smtClean="0">
                <a:latin typeface="Comic Sans MS" pitchFamily="66" charset="0"/>
              </a:rPr>
              <a:t>What is Jenkins ?</a:t>
            </a:r>
            <a:endParaRPr lang="en-IN" sz="2800" i="0" u="none" dirty="0">
              <a:latin typeface="Comic Sans MS" pitchFamily="66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November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D47C-DB25-4422-830B-D0CF3B6CE85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9735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1530324"/>
            <a:ext cx="69263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Notice a Change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Check out the Source Code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Execute the build tests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Record and Publish results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Notify Developers</a:t>
            </a:r>
            <a:endParaRPr lang="en-IN" sz="2400" i="0" u="none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42059" y="-39735"/>
            <a:ext cx="3001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u="none" dirty="0" smtClean="0">
                <a:latin typeface="Comic Sans MS" pitchFamily="66" charset="0"/>
              </a:rPr>
              <a:t>How it Works ?</a:t>
            </a:r>
            <a:endParaRPr lang="en-IN" sz="2800" i="0" u="none" dirty="0">
              <a:latin typeface="Comic Sans MS" pitchFamily="66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November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Ppt_Bg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1EE9C6-E0B8-42D7-8EFE-DD3EFB1B7E4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28600" y="1676400"/>
            <a:ext cx="8229600" cy="391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i="0" u="none" kern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Content Placeholder 3" descr="crop befo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04908" y="982629"/>
            <a:ext cx="5695950" cy="3213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65109" y="4524390"/>
            <a:ext cx="75644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Group of developers make changes to the Source code that is present in Source code repository. </a:t>
            </a:r>
          </a:p>
          <a:p>
            <a:pPr algn="l">
              <a:buClr>
                <a:schemeClr val="bg1"/>
              </a:buClr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( Source code repository may be Git, Subversion etc)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83182" y="0"/>
            <a:ext cx="3797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u="none" dirty="0" smtClean="0">
                <a:latin typeface="Comic Sans MS" pitchFamily="66" charset="0"/>
                <a:cs typeface="Arial" pitchFamily="34" charset="0"/>
              </a:rPr>
              <a:t>Process Before </a:t>
            </a:r>
            <a:r>
              <a:rPr lang="en-US" sz="2800" i="0" u="none" dirty="0" smtClean="0">
                <a:latin typeface="Comic Sans MS" pitchFamily="66" charset="0"/>
                <a:cs typeface="Arial" pitchFamily="34" charset="0"/>
              </a:rPr>
              <a:t>CI</a:t>
            </a:r>
            <a:endParaRPr lang="en-IN" sz="2800" i="0" u="none" dirty="0">
              <a:latin typeface="Comic Sans MS" pitchFamily="66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November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Ppt_Bg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0" y="654050"/>
            <a:ext cx="9144000" cy="3870325"/>
          </a:xfrm>
        </p:spPr>
        <p:txBody>
          <a:bodyPr/>
          <a:lstStyle/>
          <a:p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A2FF58-5CAF-49A9-9D45-CDADED7205B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1" name="TextBox 10"/>
          <p:cNvSpPr txBox="1"/>
          <p:nvPr/>
        </p:nvSpPr>
        <p:spPr>
          <a:xfrm>
            <a:off x="190439" y="1603350"/>
            <a:ext cx="878194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When the code is written in the repository it will be build by tools like Ant, Maven etc.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The build application is then sent for testing, if they find a bug they will notify the developer.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If there are no bugs it will be sent for production server for release.</a:t>
            </a:r>
            <a:endParaRPr lang="en-IN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IN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IN" sz="2400" i="0" u="none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November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pt_Bg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16294A-AD4D-4C66-805E-7490C08D1598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150" name="Content Placeholder 6"/>
          <p:cNvSpPr>
            <a:spLocks noGrp="1"/>
          </p:cNvSpPr>
          <p:nvPr>
            <p:ph idx="1"/>
          </p:nvPr>
        </p:nvSpPr>
        <p:spPr>
          <a:xfrm>
            <a:off x="299979" y="1311246"/>
            <a:ext cx="8229600" cy="3700463"/>
          </a:xfrm>
        </p:spPr>
        <p:txBody>
          <a:bodyPr/>
          <a:lstStyle/>
          <a:p>
            <a:pPr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Developers have to wait till the complete software is developed for the test result.</a:t>
            </a:r>
          </a:p>
          <a:p>
            <a:pPr>
              <a:buClr>
                <a:schemeClr val="bg1"/>
              </a:buClr>
              <a:buFont typeface="Courier New" pitchFamily="49" charset="0"/>
              <a:buChar char="o"/>
            </a:pPr>
            <a:endParaRPr lang="en-US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If it fails, locating and fixing bugs is very difficult.</a:t>
            </a:r>
          </a:p>
          <a:p>
            <a:pPr>
              <a:buClr>
                <a:schemeClr val="bg1"/>
              </a:buClr>
              <a:buFont typeface="Courier New" pitchFamily="49" charset="0"/>
              <a:buChar char="o"/>
            </a:pPr>
            <a:endParaRPr lang="en-US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Developer need to check the entire code of the software for bugs.</a:t>
            </a:r>
          </a:p>
          <a:p>
            <a:pPr marL="0" indent="0">
              <a:buClr>
                <a:schemeClr val="bg1"/>
              </a:buClr>
              <a:buFont typeface="Courier New" pitchFamily="49" charset="0"/>
              <a:buChar char="o"/>
            </a:pPr>
            <a:endParaRPr lang="en-IN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91078" y="0"/>
            <a:ext cx="4352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u="none" dirty="0" smtClean="0">
                <a:latin typeface="Comic Sans MS" pitchFamily="66" charset="0"/>
              </a:rPr>
              <a:t>Problems Before CI </a:t>
            </a:r>
            <a:endParaRPr lang="en-IN" sz="2800" i="0" u="none" dirty="0">
              <a:latin typeface="Comic Sans MS" pitchFamily="66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November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Ppt_Bg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785915"/>
            <a:ext cx="8229600" cy="3700463"/>
          </a:xfrm>
        </p:spPr>
        <p:txBody>
          <a:bodyPr/>
          <a:lstStyle/>
          <a:p>
            <a:pPr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Software delivery process was slow.</a:t>
            </a:r>
          </a:p>
          <a:p>
            <a:pPr>
              <a:buClr>
                <a:schemeClr val="bg1"/>
              </a:buClr>
              <a:buFont typeface="Courier New" pitchFamily="49" charset="0"/>
              <a:buChar char="o"/>
            </a:pPr>
            <a:endParaRPr lang="en-US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Continuous feedback relating to coding, build failures and test status were not available.</a:t>
            </a:r>
            <a:endParaRPr lang="en-IN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>
              <a:buClr>
                <a:schemeClr val="bg1"/>
              </a:buClr>
              <a:buFont typeface="Courier New" pitchFamily="49" charset="0"/>
              <a:buChar char="o"/>
            </a:pPr>
            <a:endParaRPr lang="en-IN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71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B844ED-AC29-481E-9D68-349868F4FF0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November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66CCFF"/>
      </a:dk1>
      <a:lt1>
        <a:srgbClr val="FFFFFF"/>
      </a:lt1>
      <a:dk2>
        <a:srgbClr val="FFFFFF"/>
      </a:dk2>
      <a:lt2>
        <a:srgbClr val="004080"/>
      </a:lt2>
      <a:accent1>
        <a:srgbClr val="FFFFFF"/>
      </a:accent1>
      <a:accent2>
        <a:srgbClr val="66CCFF"/>
      </a:accent2>
      <a:accent3>
        <a:srgbClr val="FFFFFF"/>
      </a:accent3>
      <a:accent4>
        <a:srgbClr val="56AEDA"/>
      </a:accent4>
      <a:accent5>
        <a:srgbClr val="FFFFFF"/>
      </a:accent5>
      <a:accent6>
        <a:srgbClr val="5CB9E7"/>
      </a:accent6>
      <a:hlink>
        <a:srgbClr val="CC66FF"/>
      </a:hlink>
      <a:folHlink>
        <a:srgbClr val="6666FF"/>
      </a:folHlink>
    </a:clrScheme>
    <a:fontScheme name="Default Design">
      <a:majorFont>
        <a:latin typeface="Arial-BoldM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6541</TotalTime>
  <Words>886</Words>
  <Application>Microsoft Office PowerPoint</Application>
  <PresentationFormat>On-screen Show (4:3)</PresentationFormat>
  <Paragraphs>216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Subtle Waves Template</dc:title>
  <dc:creator>Presentation Helper</dc:creator>
  <cp:lastModifiedBy>Sonu</cp:lastModifiedBy>
  <cp:revision>2360</cp:revision>
  <dcterms:modified xsi:type="dcterms:W3CDTF">2017-12-01T18:47:27Z</dcterms:modified>
</cp:coreProperties>
</file>