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43"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63" autoAdjust="0"/>
    <p:restoredTop sz="94660"/>
  </p:normalViewPr>
  <p:slideViewPr>
    <p:cSldViewPr>
      <p:cViewPr varScale="1">
        <p:scale>
          <a:sx n="81" d="100"/>
          <a:sy n="81" d="100"/>
        </p:scale>
        <p:origin x="83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E4080A09-31CF-4559-AE99-6E712BADE6E0}" type="datetimeFigureOut">
              <a:rPr lang="en-IN" smtClean="0"/>
              <a:t>01-04-2024</a:t>
            </a:fld>
            <a:endParaRPr lang="en-IN"/>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D4A977EE-5323-4532-ADA9-BB4BC6565624}" type="slidenum">
              <a:rPr lang="en-IN" smtClean="0"/>
              <a:t>‹#›</a:t>
            </a:fld>
            <a:endParaRPr lang="en-IN"/>
          </a:p>
        </p:txBody>
      </p:sp>
    </p:spTree>
    <p:extLst>
      <p:ext uri="{BB962C8B-B14F-4D97-AF65-F5344CB8AC3E}">
        <p14:creationId xmlns:p14="http://schemas.microsoft.com/office/powerpoint/2010/main" val="20965603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4A977EE-5323-4532-ADA9-BB4BC6565624}" type="slidenum">
              <a:rPr lang="en-IN" smtClean="0"/>
              <a:t>5</a:t>
            </a:fld>
            <a:endParaRPr lang="en-IN"/>
          </a:p>
        </p:txBody>
      </p:sp>
    </p:spTree>
    <p:extLst>
      <p:ext uri="{BB962C8B-B14F-4D97-AF65-F5344CB8AC3E}">
        <p14:creationId xmlns:p14="http://schemas.microsoft.com/office/powerpoint/2010/main" val="13999841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4A977EE-5323-4532-ADA9-BB4BC6565624}" type="slidenum">
              <a:rPr lang="en-IN" smtClean="0"/>
              <a:t>7</a:t>
            </a:fld>
            <a:endParaRPr lang="en-IN"/>
          </a:p>
        </p:txBody>
      </p:sp>
    </p:spTree>
    <p:extLst>
      <p:ext uri="{BB962C8B-B14F-4D97-AF65-F5344CB8AC3E}">
        <p14:creationId xmlns:p14="http://schemas.microsoft.com/office/powerpoint/2010/main" val="1759855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IN" spc="-50" smtClean="0"/>
              <a:t>‹#›</a:t>
            </a:fld>
            <a:endParaRPr lang="en-IN" spc="-50" dirty="0"/>
          </a:p>
        </p:txBody>
      </p:sp>
    </p:spTree>
    <p:extLst>
      <p:ext uri="{BB962C8B-B14F-4D97-AF65-F5344CB8AC3E}">
        <p14:creationId xmlns:p14="http://schemas.microsoft.com/office/powerpoint/2010/main" val="3673008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IN" spc="-50" smtClean="0"/>
              <a:t>‹#›</a:t>
            </a:fld>
            <a:endParaRPr lang="en-IN" spc="-50" dirty="0"/>
          </a:p>
        </p:txBody>
      </p:sp>
    </p:spTree>
    <p:extLst>
      <p:ext uri="{BB962C8B-B14F-4D97-AF65-F5344CB8AC3E}">
        <p14:creationId xmlns:p14="http://schemas.microsoft.com/office/powerpoint/2010/main" val="3876758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IN" spc="-50" smtClean="0"/>
              <a:t>‹#›</a:t>
            </a:fld>
            <a:endParaRPr lang="en-IN" spc="-5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818184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IN" spc="-50" smtClean="0"/>
              <a:t>‹#›</a:t>
            </a:fld>
            <a:endParaRPr lang="en-IN" spc="-50" dirty="0"/>
          </a:p>
        </p:txBody>
      </p:sp>
    </p:spTree>
    <p:extLst>
      <p:ext uri="{BB962C8B-B14F-4D97-AF65-F5344CB8AC3E}">
        <p14:creationId xmlns:p14="http://schemas.microsoft.com/office/powerpoint/2010/main" val="38565105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IN" spc="-50" smtClean="0"/>
              <a:t>‹#›</a:t>
            </a:fld>
            <a:endParaRPr lang="en-IN" spc="-5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094217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IN" spc="-50" smtClean="0"/>
              <a:t>‹#›</a:t>
            </a:fld>
            <a:endParaRPr lang="en-IN" spc="-50" dirty="0"/>
          </a:p>
        </p:txBody>
      </p:sp>
    </p:spTree>
    <p:extLst>
      <p:ext uri="{BB962C8B-B14F-4D97-AF65-F5344CB8AC3E}">
        <p14:creationId xmlns:p14="http://schemas.microsoft.com/office/powerpoint/2010/main" val="24778623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IN" spc="-50" smtClean="0"/>
              <a:t>‹#›</a:t>
            </a:fld>
            <a:endParaRPr lang="en-IN" spc="-50" dirty="0"/>
          </a:p>
        </p:txBody>
      </p:sp>
    </p:spTree>
    <p:extLst>
      <p:ext uri="{BB962C8B-B14F-4D97-AF65-F5344CB8AC3E}">
        <p14:creationId xmlns:p14="http://schemas.microsoft.com/office/powerpoint/2010/main" val="16734888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IN" spc="-50" smtClean="0"/>
              <a:t>‹#›</a:t>
            </a:fld>
            <a:endParaRPr lang="en-IN" spc="-50" dirty="0"/>
          </a:p>
        </p:txBody>
      </p:sp>
    </p:spTree>
    <p:extLst>
      <p:ext uri="{BB962C8B-B14F-4D97-AF65-F5344CB8AC3E}">
        <p14:creationId xmlns:p14="http://schemas.microsoft.com/office/powerpoint/2010/main" val="782688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IN" spc="-50" smtClean="0"/>
              <a:t>‹#›</a:t>
            </a:fld>
            <a:endParaRPr lang="en-IN" spc="-50" dirty="0"/>
          </a:p>
        </p:txBody>
      </p:sp>
    </p:spTree>
    <p:extLst>
      <p:ext uri="{BB962C8B-B14F-4D97-AF65-F5344CB8AC3E}">
        <p14:creationId xmlns:p14="http://schemas.microsoft.com/office/powerpoint/2010/main" val="882736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IN" spc="-50" smtClean="0"/>
              <a:t>‹#›</a:t>
            </a:fld>
            <a:endParaRPr lang="en-IN" spc="-50" dirty="0"/>
          </a:p>
        </p:txBody>
      </p:sp>
    </p:spTree>
    <p:extLst>
      <p:ext uri="{BB962C8B-B14F-4D97-AF65-F5344CB8AC3E}">
        <p14:creationId xmlns:p14="http://schemas.microsoft.com/office/powerpoint/2010/main" val="2829247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4/1/2024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114300">
              <a:lnSpc>
                <a:spcPct val="100000"/>
              </a:lnSpc>
              <a:spcBef>
                <a:spcPts val="55"/>
              </a:spcBef>
            </a:pPr>
            <a:fld id="{81D60167-4931-47E6-BA6A-407CBD079E47}" type="slidenum">
              <a:rPr lang="en-IN" spc="-50" smtClean="0"/>
              <a:t>‹#›</a:t>
            </a:fld>
            <a:endParaRPr lang="en-IN" spc="-50" dirty="0"/>
          </a:p>
        </p:txBody>
      </p:sp>
    </p:spTree>
    <p:extLst>
      <p:ext uri="{BB962C8B-B14F-4D97-AF65-F5344CB8AC3E}">
        <p14:creationId xmlns:p14="http://schemas.microsoft.com/office/powerpoint/2010/main" val="275714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4/1/2024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114300">
              <a:lnSpc>
                <a:spcPct val="100000"/>
              </a:lnSpc>
              <a:spcBef>
                <a:spcPts val="55"/>
              </a:spcBef>
            </a:pPr>
            <a:fld id="{81D60167-4931-47E6-BA6A-407CBD079E47}" type="slidenum">
              <a:rPr lang="en-IN" spc="-50" smtClean="0"/>
              <a:t>‹#›</a:t>
            </a:fld>
            <a:endParaRPr lang="en-IN" spc="-50" dirty="0"/>
          </a:p>
        </p:txBody>
      </p:sp>
    </p:spTree>
    <p:extLst>
      <p:ext uri="{BB962C8B-B14F-4D97-AF65-F5344CB8AC3E}">
        <p14:creationId xmlns:p14="http://schemas.microsoft.com/office/powerpoint/2010/main" val="2897394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4/1/2024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114300">
              <a:lnSpc>
                <a:spcPct val="100000"/>
              </a:lnSpc>
              <a:spcBef>
                <a:spcPts val="55"/>
              </a:spcBef>
            </a:pPr>
            <a:fld id="{81D60167-4931-47E6-BA6A-407CBD079E47}" type="slidenum">
              <a:rPr lang="en-IN" spc="-50" smtClean="0"/>
              <a:t>‹#›</a:t>
            </a:fld>
            <a:endParaRPr lang="en-IN" spc="-50" dirty="0"/>
          </a:p>
        </p:txBody>
      </p:sp>
    </p:spTree>
    <p:extLst>
      <p:ext uri="{BB962C8B-B14F-4D97-AF65-F5344CB8AC3E}">
        <p14:creationId xmlns:p14="http://schemas.microsoft.com/office/powerpoint/2010/main" val="1314920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4/1/2024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114300">
              <a:lnSpc>
                <a:spcPct val="100000"/>
              </a:lnSpc>
              <a:spcBef>
                <a:spcPts val="55"/>
              </a:spcBef>
            </a:pPr>
            <a:fld id="{81D60167-4931-47E6-BA6A-407CBD079E47}" type="slidenum">
              <a:rPr lang="en-IN" spc="-50" smtClean="0"/>
              <a:t>‹#›</a:t>
            </a:fld>
            <a:endParaRPr lang="en-IN" spc="-50" dirty="0"/>
          </a:p>
        </p:txBody>
      </p:sp>
    </p:spTree>
    <p:extLst>
      <p:ext uri="{BB962C8B-B14F-4D97-AF65-F5344CB8AC3E}">
        <p14:creationId xmlns:p14="http://schemas.microsoft.com/office/powerpoint/2010/main" val="2877616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114300">
              <a:lnSpc>
                <a:spcPct val="100000"/>
              </a:lnSpc>
              <a:spcBef>
                <a:spcPts val="55"/>
              </a:spcBef>
            </a:pPr>
            <a:fld id="{81D60167-4931-47E6-BA6A-407CBD079E47}" type="slidenum">
              <a:rPr lang="en-IN" spc="-50" smtClean="0"/>
              <a:t>‹#›</a:t>
            </a:fld>
            <a:endParaRPr lang="en-IN" spc="-50" dirty="0"/>
          </a:p>
        </p:txBody>
      </p:sp>
    </p:spTree>
    <p:extLst>
      <p:ext uri="{BB962C8B-B14F-4D97-AF65-F5344CB8AC3E}">
        <p14:creationId xmlns:p14="http://schemas.microsoft.com/office/powerpoint/2010/main" val="2160109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114300">
              <a:lnSpc>
                <a:spcPct val="100000"/>
              </a:lnSpc>
              <a:spcBef>
                <a:spcPts val="55"/>
              </a:spcBef>
            </a:pPr>
            <a:fld id="{81D60167-4931-47E6-BA6A-407CBD079E47}" type="slidenum">
              <a:rPr lang="en-IN" spc="-50" smtClean="0"/>
              <a:t>‹#›</a:t>
            </a:fld>
            <a:endParaRPr lang="en-IN" spc="-50" dirty="0"/>
          </a:p>
        </p:txBody>
      </p:sp>
      <p:sp>
        <p:nvSpPr>
          <p:cNvPr id="5" name="Date Placeholder 4"/>
          <p:cNvSpPr>
            <a:spLocks noGrp="1"/>
          </p:cNvSpPr>
          <p:nvPr>
            <p:ph type="dt" sz="half" idx="10"/>
          </p:nvPr>
        </p:nvSpPr>
        <p:spPr/>
        <p:txBody>
          <a:bodyPr/>
          <a:lstStyle/>
          <a:p>
            <a:fld id="{1D8BD707-D9CF-40AE-B4C6-C98DA3205C09}" type="datetimeFigureOut">
              <a:rPr lang="en-US" smtClean="0"/>
              <a:t>4/1/2024</a:t>
            </a:fld>
            <a:endParaRPr lang="en-US"/>
          </a:p>
        </p:txBody>
      </p:sp>
    </p:spTree>
    <p:extLst>
      <p:ext uri="{BB962C8B-B14F-4D97-AF65-F5344CB8AC3E}">
        <p14:creationId xmlns:p14="http://schemas.microsoft.com/office/powerpoint/2010/main" val="923011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4/1/2024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114300">
              <a:lnSpc>
                <a:spcPct val="100000"/>
              </a:lnSpc>
              <a:spcBef>
                <a:spcPts val="55"/>
              </a:spcBef>
            </a:pPr>
            <a:fld id="{81D60167-4931-47E6-BA6A-407CBD079E47}" type="slidenum">
              <a:rPr lang="en-IN" spc="-50" smtClean="0"/>
              <a:t>‹#›</a:t>
            </a:fld>
            <a:endParaRPr lang="en-IN" spc="-50" dirty="0"/>
          </a:p>
        </p:txBody>
      </p:sp>
    </p:spTree>
    <p:extLst>
      <p:ext uri="{BB962C8B-B14F-4D97-AF65-F5344CB8AC3E}">
        <p14:creationId xmlns:p14="http://schemas.microsoft.com/office/powerpoint/2010/main" val="2241566291"/>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2"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49" y="1348171"/>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9"/>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4" y="2067306"/>
            <a:ext cx="2599691" cy="509114"/>
          </a:xfrm>
          <a:prstGeom prst="rect">
            <a:avLst/>
          </a:prstGeom>
        </p:spPr>
        <p:txBody>
          <a:bodyPr vert="horz" wrap="square" lIns="0" tIns="16510" rIns="0" bIns="0" rtlCol="0">
            <a:spAutoFit/>
          </a:bodyPr>
          <a:lstStyle/>
          <a:p>
            <a:pPr marL="12700">
              <a:lnSpc>
                <a:spcPct val="100000"/>
              </a:lnSpc>
              <a:spcBef>
                <a:spcPts val="130"/>
              </a:spcBef>
            </a:pPr>
            <a:r>
              <a:rPr lang="en-US" sz="3200" spc="-20" dirty="0">
                <a:latin typeface="Trebuchet MS"/>
                <a:cs typeface="Trebuchet MS"/>
              </a:rPr>
              <a:t>SWETHA EV</a:t>
            </a:r>
            <a:endParaRPr sz="3200" dirty="0">
              <a:latin typeface="Trebuchet MS"/>
              <a:cs typeface="Trebuchet MS"/>
            </a:endParaRPr>
          </a:p>
        </p:txBody>
      </p:sp>
      <p:sp>
        <p:nvSpPr>
          <p:cNvPr id="8" name="object 8"/>
          <p:cNvSpPr txBox="1"/>
          <p:nvPr/>
        </p:nvSpPr>
        <p:spPr>
          <a:xfrm>
            <a:off x="6484620" y="2808606"/>
            <a:ext cx="1859280" cy="382156"/>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dirty="0">
              <a:latin typeface="Trebuchet MS"/>
              <a:cs typeface="Trebuchet MS"/>
            </a:endParaRPr>
          </a:p>
        </p:txBody>
      </p:sp>
      <p:sp>
        <p:nvSpPr>
          <p:cNvPr id="11" name="object 11"/>
          <p:cNvSpPr txBox="1">
            <a:spLocks noGrp="1"/>
          </p:cNvSpPr>
          <p:nvPr>
            <p:ph type="sldNum" sz="quarter" idx="12"/>
          </p:nvPr>
        </p:nvSpPr>
        <p:spPr>
          <a:xfrm>
            <a:off x="11201384" y="6291800"/>
            <a:ext cx="670560" cy="260969"/>
          </a:xfrm>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1097280" y="202460"/>
            <a:ext cx="10027920" cy="3337452"/>
          </a:xfrm>
          <a:prstGeom prst="rect">
            <a:avLst/>
          </a:prstGeom>
        </p:spPr>
        <p:txBody>
          <a:bodyPr vert="horz" wrap="square" lIns="0" tIns="13335" rIns="0" bIns="0" rtlCol="0">
            <a:spAutoFit/>
          </a:bodyPr>
          <a:lstStyle/>
          <a:p>
            <a:pPr marL="209550">
              <a:lnSpc>
                <a:spcPct val="100000"/>
              </a:lnSpc>
              <a:spcBef>
                <a:spcPts val="105"/>
              </a:spcBef>
            </a:pPr>
            <a:r>
              <a:rPr spc="-60" dirty="0"/>
              <a:t>RESULTS</a:t>
            </a:r>
            <a:br>
              <a:rPr lang="en-US" spc="-60" dirty="0"/>
            </a:br>
            <a:r>
              <a:rPr lang="en-US" b="0" i="0" dirty="0">
                <a:effectLst/>
                <a:latin typeface="Söhne"/>
              </a:rPr>
              <a:t>Creating a complete source code for real-time video analysis would be too extensive for a single response, but I can outline a basic structure and provide a simplified example along with its output…</a:t>
            </a:r>
            <a:br>
              <a:rPr lang="en-US" spc="-60" dirty="0"/>
            </a:br>
            <a:endParaRPr spc="-60" dirty="0"/>
          </a:p>
        </p:txBody>
      </p:sp>
      <p:sp>
        <p:nvSpPr>
          <p:cNvPr id="9" name="object 9"/>
          <p:cNvSpPr txBox="1">
            <a:spLocks noGrp="1"/>
          </p:cNvSpPr>
          <p:nvPr>
            <p:ph type="sldNum" sz="quarter" idx="12"/>
          </p:nvPr>
        </p:nvSpPr>
        <p:spPr>
          <a:xfrm>
            <a:off x="11201384" y="6291800"/>
            <a:ext cx="670560" cy="26096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51" y="4825"/>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58434"/>
            <a:ext cx="9764395" cy="3735317"/>
          </a:xfrm>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br>
              <a:rPr lang="en-US" sz="4250" spc="-10" dirty="0"/>
            </a:br>
            <a:br>
              <a:rPr lang="en-US" sz="4250" spc="-10" dirty="0"/>
            </a:br>
            <a:br>
              <a:rPr lang="en-US" sz="4250" spc="-10" dirty="0"/>
            </a:br>
            <a:r>
              <a:rPr lang="en-US" sz="4250" spc="-10" dirty="0"/>
              <a:t>REAL TIME VIDEO ANALYSIS USING CNN FOR ACTIVITY RECOGNITION. </a:t>
            </a:r>
            <a:endParaRPr sz="4250" dirty="0"/>
          </a:p>
        </p:txBody>
      </p:sp>
      <p:sp>
        <p:nvSpPr>
          <p:cNvPr id="22" name="object 22"/>
          <p:cNvSpPr txBox="1">
            <a:spLocks noGrp="1"/>
          </p:cNvSpPr>
          <p:nvPr>
            <p:ph type="sldNum" sz="quarter" idx="12"/>
          </p:nvPr>
        </p:nvSpPr>
        <p:spPr>
          <a:xfrm>
            <a:off x="11201384" y="6291800"/>
            <a:ext cx="670560" cy="260969"/>
          </a:xfrm>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grpSp>
        <p:nvGrpSpPr>
          <p:cNvPr id="18" name="object 18"/>
          <p:cNvGrpSpPr/>
          <p:nvPr/>
        </p:nvGrpSpPr>
        <p:grpSpPr>
          <a:xfrm>
            <a:off x="466728" y="6410329"/>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51"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7" y="6486039"/>
            <a:ext cx="1773555" cy="166712"/>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7" y="447675"/>
            <a:ext cx="361951"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2"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49" y="6134100"/>
            <a:ext cx="247651" cy="247650"/>
          </a:xfrm>
          <a:prstGeom prst="rect">
            <a:avLst/>
          </a:prstGeom>
        </p:spPr>
      </p:pic>
      <p:grpSp>
        <p:nvGrpSpPr>
          <p:cNvPr id="18" name="object 18"/>
          <p:cNvGrpSpPr/>
          <p:nvPr/>
        </p:nvGrpSpPr>
        <p:grpSpPr>
          <a:xfrm>
            <a:off x="47627"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1219200" y="100483"/>
            <a:ext cx="10972800" cy="5244641"/>
          </a:xfrm>
          <a:prstGeom prst="rect">
            <a:avLst/>
          </a:prstGeom>
        </p:spPr>
        <p:txBody>
          <a:bodyPr vert="horz" wrap="square" lIns="0" tIns="73279" rIns="0" bIns="0" rtlCol="0">
            <a:spAutoFit/>
          </a:bodyPr>
          <a:lstStyle/>
          <a:p>
            <a:pPr marL="193675">
              <a:spcBef>
                <a:spcPts val="105"/>
              </a:spcBef>
            </a:pPr>
            <a:r>
              <a:rPr spc="-10" dirty="0"/>
              <a:t>AGENDA</a:t>
            </a:r>
            <a:br>
              <a:rPr lang="en-US" spc="-10" dirty="0"/>
            </a:br>
            <a:br>
              <a:rPr lang="en-US" spc="-10" dirty="0"/>
            </a:br>
            <a:r>
              <a:rPr lang="en-US" spc="-10" dirty="0"/>
              <a:t>1.PROBLEM STATEMENT</a:t>
            </a:r>
            <a:br>
              <a:rPr lang="en-US" spc="-10" dirty="0"/>
            </a:br>
            <a:r>
              <a:rPr lang="en-US" spc="-10" dirty="0"/>
              <a:t>2.</a:t>
            </a:r>
            <a:r>
              <a:rPr lang="en-IN" spc="-10" dirty="0"/>
              <a:t>PROJECT OVERVIEW</a:t>
            </a:r>
            <a:br>
              <a:rPr lang="en-IN" spc="-10" dirty="0"/>
            </a:br>
            <a:r>
              <a:rPr lang="en-IN" spc="-10" dirty="0"/>
              <a:t>3.</a:t>
            </a:r>
            <a:r>
              <a:rPr lang="en-IN" dirty="0"/>
              <a:t>WHO</a:t>
            </a:r>
            <a:r>
              <a:rPr lang="en-IN" spc="-245" dirty="0"/>
              <a:t> </a:t>
            </a:r>
            <a:r>
              <a:rPr lang="en-IN" dirty="0"/>
              <a:t>ARE</a:t>
            </a:r>
            <a:r>
              <a:rPr lang="en-IN" spc="-70" dirty="0"/>
              <a:t> </a:t>
            </a:r>
            <a:r>
              <a:rPr lang="en-IN" dirty="0"/>
              <a:t>THE</a:t>
            </a:r>
            <a:r>
              <a:rPr lang="en-IN" spc="-55" dirty="0"/>
              <a:t> </a:t>
            </a:r>
            <a:r>
              <a:rPr lang="en-IN" dirty="0"/>
              <a:t>END</a:t>
            </a:r>
            <a:r>
              <a:rPr lang="en-IN" spc="-70" dirty="0"/>
              <a:t> </a:t>
            </a:r>
            <a:r>
              <a:rPr lang="en-IN" spc="-10" dirty="0"/>
              <a:t>USERS?</a:t>
            </a:r>
            <a:br>
              <a:rPr lang="en-IN" spc="-10" dirty="0"/>
            </a:br>
            <a:r>
              <a:rPr lang="en-IN" spc="-10" dirty="0"/>
              <a:t>4.</a:t>
            </a:r>
            <a:r>
              <a:rPr lang="en-IN" dirty="0"/>
              <a:t>YOUR</a:t>
            </a:r>
            <a:r>
              <a:rPr lang="en-IN" spc="-95" dirty="0"/>
              <a:t> </a:t>
            </a:r>
            <a:r>
              <a:rPr lang="en-IN" spc="-10" dirty="0"/>
              <a:t>SOLUTION</a:t>
            </a:r>
            <a:r>
              <a:rPr lang="en-IN" spc="-345" dirty="0"/>
              <a:t> </a:t>
            </a:r>
            <a:r>
              <a:rPr lang="en-IN" dirty="0"/>
              <a:t>AND</a:t>
            </a:r>
            <a:r>
              <a:rPr lang="en-IN" spc="-20" dirty="0"/>
              <a:t> </a:t>
            </a:r>
            <a:r>
              <a:rPr lang="en-IN" dirty="0"/>
              <a:t>ITS </a:t>
            </a:r>
            <a:r>
              <a:rPr lang="en-IN" spc="-20" dirty="0"/>
              <a:t>VALUE</a:t>
            </a:r>
            <a:r>
              <a:rPr lang="en-IN" spc="-120" dirty="0"/>
              <a:t> </a:t>
            </a:r>
            <a:r>
              <a:rPr lang="en-IN" spc="-10" dirty="0"/>
              <a:t>PROPOSITION</a:t>
            </a:r>
            <a:br>
              <a:rPr lang="en-IN" spc="-10" dirty="0"/>
            </a:br>
            <a:r>
              <a:rPr lang="en-IN" spc="-10" dirty="0"/>
              <a:t>5.</a:t>
            </a:r>
            <a:r>
              <a:rPr lang="en-IN" dirty="0"/>
              <a:t>THE</a:t>
            </a:r>
            <a:r>
              <a:rPr lang="en-IN" spc="20" dirty="0"/>
              <a:t> </a:t>
            </a:r>
            <a:r>
              <a:rPr lang="en-IN" dirty="0"/>
              <a:t>WOW</a:t>
            </a:r>
            <a:r>
              <a:rPr lang="en-IN" spc="90" dirty="0"/>
              <a:t> </a:t>
            </a:r>
            <a:r>
              <a:rPr lang="en-IN" dirty="0"/>
              <a:t>IN YOUR </a:t>
            </a:r>
            <a:r>
              <a:rPr lang="en-IN" spc="-10" dirty="0"/>
              <a:t>SOLUTION</a:t>
            </a:r>
            <a:br>
              <a:rPr lang="en-IN" spc="-10" dirty="0"/>
            </a:br>
            <a:r>
              <a:rPr lang="en-IN" spc="-10" dirty="0"/>
              <a:t>6.MODELLING</a:t>
            </a:r>
            <a:br>
              <a:rPr lang="en-IN" spc="-10" dirty="0">
                <a:latin typeface="Trebuchet MS"/>
                <a:cs typeface="Trebuchet MS"/>
              </a:rPr>
            </a:br>
            <a:r>
              <a:rPr lang="en-IN" spc="-10" dirty="0">
                <a:latin typeface="Trebuchet MS"/>
                <a:cs typeface="Trebuchet MS"/>
              </a:rPr>
              <a:t>7.</a:t>
            </a:r>
            <a:r>
              <a:rPr lang="en-IN" spc="-60" dirty="0"/>
              <a:t>RESULTS</a:t>
            </a:r>
            <a:br>
              <a:rPr lang="en-IN" dirty="0">
                <a:latin typeface="Trebuchet MS"/>
                <a:cs typeface="Trebuchet MS"/>
              </a:rPr>
            </a:br>
            <a:br>
              <a:rPr lang="en-IN" spc="-10" dirty="0"/>
            </a:br>
            <a:br>
              <a:rPr lang="en-US" spc="-10" dirty="0"/>
            </a:br>
            <a:endParaRPr spc="-10" dirty="0"/>
          </a:p>
        </p:txBody>
      </p:sp>
      <p:sp>
        <p:nvSpPr>
          <p:cNvPr id="22" name="object 22"/>
          <p:cNvSpPr txBox="1">
            <a:spLocks noGrp="1"/>
          </p:cNvSpPr>
          <p:nvPr>
            <p:ph type="sldNum" sz="quarter" idx="12"/>
          </p:nvPr>
        </p:nvSpPr>
        <p:spPr>
          <a:xfrm>
            <a:off x="11201384" y="6291800"/>
            <a:ext cx="670560" cy="260969"/>
          </a:xfrm>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6" y="2933700"/>
            <a:ext cx="2762251"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33400" y="1160971"/>
            <a:ext cx="8153400" cy="3294492"/>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br>
              <a:rPr lang="en-US" sz="4250" spc="-75" dirty="0"/>
            </a:br>
            <a:br>
              <a:rPr lang="en-US" sz="4250" spc="-75" dirty="0"/>
            </a:br>
            <a:r>
              <a:rPr lang="en-IN" sz="1600" dirty="0"/>
              <a:t>Develop a system that </a:t>
            </a:r>
            <a:r>
              <a:rPr lang="en-IN" sz="1600" dirty="0" err="1"/>
              <a:t>analySIs</a:t>
            </a:r>
            <a:r>
              <a:rPr lang="en-IN" sz="1600" dirty="0"/>
              <a:t> live video streams and accurately identifies human activities in real-time using Convolutional Neural Networks (CNNs).</a:t>
            </a:r>
            <a:br>
              <a:rPr lang="en-IN" sz="1600" dirty="0"/>
            </a:br>
            <a:br>
              <a:rPr lang="en-IN" sz="1600" dirty="0"/>
            </a:br>
            <a:br>
              <a:rPr lang="en-IN" sz="1600" dirty="0"/>
            </a:br>
            <a:r>
              <a:rPr lang="en-IN" sz="1600" b="1" dirty="0"/>
              <a:t>This problem statement outlines the core challenges and opportunities in building a real-time video analysis system using CNNs for activity recognition. By addressing these challenges, we can develop powerful applications that leverage the power of deep learning for real-world video understanding.</a:t>
            </a:r>
            <a:endParaRPr sz="1600" dirty="0"/>
          </a:p>
        </p:txBody>
      </p:sp>
      <p:sp>
        <p:nvSpPr>
          <p:cNvPr id="10" name="object 10"/>
          <p:cNvSpPr txBox="1">
            <a:spLocks noGrp="1"/>
          </p:cNvSpPr>
          <p:nvPr>
            <p:ph type="sldNum" sz="quarter" idx="12"/>
          </p:nvPr>
        </p:nvSpPr>
        <p:spPr>
          <a:xfrm>
            <a:off x="11201384" y="6291800"/>
            <a:ext cx="670560" cy="260969"/>
          </a:xfrm>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7"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8658225" y="2647950"/>
              <a:ext cx="3533775" cy="3810000"/>
            </a:xfrm>
            <a:prstGeom prst="rect">
              <a:avLst/>
            </a:prstGeom>
          </p:spPr>
        </p:pic>
      </p:grpSp>
      <p:sp>
        <p:nvSpPr>
          <p:cNvPr id="6" name="object 6"/>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81000" y="602151"/>
            <a:ext cx="11049000" cy="7795724"/>
          </a:xfrm>
          <a:prstGeom prst="rect">
            <a:avLst/>
          </a:prstGeom>
        </p:spPr>
        <p:txBody>
          <a:bodyPr vert="horz" wrap="square" lIns="0" tIns="16510" rIns="0" bIns="0" rtlCol="0">
            <a:spAutoFit/>
          </a:bodyPr>
          <a:lstStyle/>
          <a:p>
            <a:r>
              <a:rPr sz="4250" spc="-10" dirty="0"/>
              <a:t>PROJECT</a:t>
            </a:r>
            <a:r>
              <a:rPr sz="4250" dirty="0"/>
              <a:t>	</a:t>
            </a:r>
            <a:r>
              <a:rPr sz="4250" spc="-10" dirty="0"/>
              <a:t>OVERVIEW</a:t>
            </a:r>
            <a:br>
              <a:rPr lang="en-US" sz="4250" spc="-10" dirty="0"/>
            </a:br>
            <a:br>
              <a:rPr lang="en-US" sz="4250" spc="-10" dirty="0"/>
            </a:br>
            <a:r>
              <a:rPr lang="en-IN" sz="1600" dirty="0"/>
              <a:t>This project aims to develop a system that </a:t>
            </a:r>
            <a:r>
              <a:rPr lang="en-IN" sz="1600" dirty="0" err="1"/>
              <a:t>analyzes</a:t>
            </a:r>
            <a:r>
              <a:rPr lang="en-IN" sz="1600" dirty="0"/>
              <a:t> video streams in real-time and recognizes the activities being performed. It will leverage Convolutional Neural Networks (CNNs) to </a:t>
            </a:r>
            <a:r>
              <a:rPr lang="en-IN" sz="1600" dirty="0" err="1"/>
              <a:t>achievE</a:t>
            </a:r>
            <a:r>
              <a:rPr lang="en-IN" sz="1600" dirty="0"/>
              <a:t> this goal</a:t>
            </a:r>
            <a:r>
              <a:rPr lang="en-IN" sz="4400" dirty="0"/>
              <a:t>.</a:t>
            </a:r>
            <a:br>
              <a:rPr lang="en-IN" sz="4400" dirty="0"/>
            </a:br>
            <a:r>
              <a:rPr lang="en-IN" sz="1400" b="1" dirty="0" err="1"/>
              <a:t>Applications:</a:t>
            </a:r>
            <a:r>
              <a:rPr lang="en-IN" sz="1400" dirty="0" err="1"/>
              <a:t>Video</a:t>
            </a:r>
            <a:r>
              <a:rPr lang="en-IN" sz="1400" dirty="0"/>
              <a:t> surveillance: Identify suspicious activities in real-time for security purposes</a:t>
            </a:r>
            <a:r>
              <a:rPr lang="en-IN" sz="4400" dirty="0"/>
              <a:t>.</a:t>
            </a:r>
            <a:br>
              <a:rPr lang="en-IN" sz="4400" dirty="0"/>
            </a:br>
            <a:r>
              <a:rPr lang="en-IN" sz="1400" b="1" dirty="0"/>
              <a:t>Technical Approach:</a:t>
            </a:r>
            <a:br>
              <a:rPr lang="en-IN" sz="1400" dirty="0"/>
            </a:br>
            <a:r>
              <a:rPr lang="en-IN" sz="1400" b="1" dirty="0"/>
              <a:t>Data Acquisition:</a:t>
            </a:r>
            <a:br>
              <a:rPr lang="en-IN" sz="1400" dirty="0"/>
            </a:br>
            <a:r>
              <a:rPr lang="en-IN" sz="1400" dirty="0"/>
              <a:t>Define the types of activities to be recognized (walking, running, jumping, etc.).</a:t>
            </a:r>
            <a:br>
              <a:rPr lang="en-IN" sz="1400" dirty="0"/>
            </a:br>
            <a:r>
              <a:rPr lang="en-IN" sz="1400" b="1" dirty="0"/>
              <a:t>Data </a:t>
            </a:r>
            <a:r>
              <a:rPr lang="en-IN" sz="1400" b="1" dirty="0" err="1"/>
              <a:t>Preprocessing</a:t>
            </a:r>
            <a:r>
              <a:rPr lang="en-IN" sz="1400" b="1" dirty="0"/>
              <a:t>:</a:t>
            </a:r>
            <a:br>
              <a:rPr lang="en-IN" sz="1400" dirty="0"/>
            </a:br>
            <a:r>
              <a:rPr lang="en-IN" sz="1400" dirty="0" err="1"/>
              <a:t>Preprocess</a:t>
            </a:r>
            <a:r>
              <a:rPr lang="en-IN" sz="1400" dirty="0"/>
              <a:t> the video data by resizing frames, normalizing pixel values, and potentially background subtraction.</a:t>
            </a:r>
            <a:br>
              <a:rPr lang="en-IN" sz="1400" dirty="0"/>
            </a:br>
            <a:r>
              <a:rPr lang="en-IN" sz="1400" dirty="0" err="1"/>
              <a:t>pen_spark</a:t>
            </a:r>
            <a:r>
              <a:rPr lang="en-IN" sz="1400" dirty="0"/>
              <a:t>.</a:t>
            </a:r>
            <a:br>
              <a:rPr lang="en-IN" sz="4400" dirty="0"/>
            </a:br>
            <a:br>
              <a:rPr lang="en-IN" sz="4400" dirty="0"/>
            </a:br>
            <a:br>
              <a:rPr lang="en-IN" sz="4400" dirty="0"/>
            </a:br>
            <a:br>
              <a:rPr lang="en-IN" sz="4400" dirty="0"/>
            </a:br>
            <a:br>
              <a:rPr lang="en-IN" sz="4400" dirty="0"/>
            </a:br>
            <a:endParaRPr sz="4250" dirty="0"/>
          </a:p>
        </p:txBody>
      </p:sp>
      <p:sp>
        <p:nvSpPr>
          <p:cNvPr id="10" name="object 10"/>
          <p:cNvSpPr txBox="1">
            <a:spLocks noGrp="1"/>
          </p:cNvSpPr>
          <p:nvPr>
            <p:ph type="sldNum" sz="quarter" idx="12"/>
          </p:nvPr>
        </p:nvSpPr>
        <p:spPr>
          <a:xfrm>
            <a:off x="11201384" y="6291800"/>
            <a:ext cx="670560" cy="260969"/>
          </a:xfrm>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457200" y="-552958"/>
            <a:ext cx="11506200" cy="5206168"/>
          </a:xfrm>
          <a:prstGeom prst="rect">
            <a:avLst/>
          </a:prstGeom>
        </p:spPr>
        <p:txBody>
          <a:bodyPr vert="horz" wrap="square" lIns="0" tIns="522858" rIns="0" bIns="0" rtlCol="0">
            <a:spAutoFit/>
          </a:bodyPr>
          <a:lstStyle/>
          <a:p>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br>
              <a:rPr lang="en-US" sz="3200" spc="-10" dirty="0"/>
            </a:br>
            <a:r>
              <a:rPr lang="en-IN" sz="1200" dirty="0"/>
              <a:t>Real-time video analysis using CNN activity recognition has a wide range of end users, depending on the specific application</a:t>
            </a:r>
            <a:br>
              <a:rPr lang="en-IN" sz="1200" dirty="0"/>
            </a:br>
            <a:r>
              <a:rPr lang="en-IN" sz="1200" b="1" dirty="0"/>
              <a:t>Security and Surveillance:</a:t>
            </a:r>
            <a:br>
              <a:rPr lang="en-IN" sz="1200" dirty="0"/>
            </a:br>
            <a:r>
              <a:rPr lang="en-IN" sz="1200" b="1" dirty="0"/>
              <a:t>Law enforcement:</a:t>
            </a:r>
            <a:r>
              <a:rPr lang="en-IN" sz="1200" dirty="0"/>
              <a:t> </a:t>
            </a:r>
            <a:r>
              <a:rPr lang="en-IN" sz="1200" dirty="0" err="1"/>
              <a:t>Analyze</a:t>
            </a:r>
            <a:r>
              <a:rPr lang="en-IN" sz="1200" dirty="0"/>
              <a:t> security footage to identify suspicious activity or track specific </a:t>
            </a:r>
            <a:r>
              <a:rPr lang="en-IN" sz="1200" dirty="0" err="1"/>
              <a:t>individuals.expand_more</a:t>
            </a:r>
            <a:br>
              <a:rPr lang="en-IN" sz="1200" dirty="0"/>
            </a:br>
            <a:r>
              <a:rPr lang="en-IN" sz="1200" b="1" dirty="0"/>
              <a:t>Security companies:</a:t>
            </a:r>
            <a:r>
              <a:rPr lang="en-IN" sz="1200" dirty="0"/>
              <a:t> Monitor public spaces for safety concerns and provide real-time alerts.</a:t>
            </a:r>
            <a:br>
              <a:rPr lang="en-IN" sz="1200" dirty="0"/>
            </a:br>
            <a:r>
              <a:rPr lang="en-IN" sz="1200" b="1" dirty="0"/>
              <a:t>Retail stores:</a:t>
            </a:r>
            <a:r>
              <a:rPr lang="en-IN" sz="1200" dirty="0"/>
              <a:t> Detect shoplifting or monitor customer </a:t>
            </a:r>
            <a:r>
              <a:rPr lang="en-IN" sz="1200" dirty="0" err="1"/>
              <a:t>behavior</a:t>
            </a:r>
            <a:r>
              <a:rPr lang="en-IN" sz="1200" dirty="0"/>
              <a:t> to optimize store layout.</a:t>
            </a:r>
            <a:br>
              <a:rPr lang="en-IN" sz="1200" dirty="0"/>
            </a:br>
            <a:r>
              <a:rPr lang="en-IN" sz="1200" b="1" dirty="0"/>
              <a:t>Public Safety:</a:t>
            </a:r>
            <a:br>
              <a:rPr lang="en-IN" sz="1200" dirty="0"/>
            </a:br>
            <a:r>
              <a:rPr lang="en-IN" sz="1200" b="1" dirty="0"/>
              <a:t>Traffic management:</a:t>
            </a:r>
            <a:r>
              <a:rPr lang="en-IN" sz="1200" dirty="0"/>
              <a:t> </a:t>
            </a:r>
            <a:r>
              <a:rPr lang="en-IN" sz="1200" dirty="0" err="1"/>
              <a:t>Analyze</a:t>
            </a:r>
            <a:r>
              <a:rPr lang="en-IN" sz="1200" dirty="0"/>
              <a:t> traffic flow and identify accidents or congestion in real-time.</a:t>
            </a:r>
            <a:br>
              <a:rPr lang="en-IN" sz="1200" dirty="0"/>
            </a:br>
            <a:r>
              <a:rPr lang="en-IN" sz="1200" b="1" dirty="0" err="1"/>
              <a:t>Firefighters</a:t>
            </a:r>
            <a:r>
              <a:rPr lang="en-IN" sz="1200" b="1" dirty="0"/>
              <a:t> and first responders:</a:t>
            </a:r>
            <a:r>
              <a:rPr lang="en-IN" sz="1200" dirty="0"/>
              <a:t> Identify critical events like fires or hazardous situations in live video feeds.</a:t>
            </a:r>
            <a:br>
              <a:rPr lang="en-IN" sz="1200" dirty="0"/>
            </a:br>
            <a:r>
              <a:rPr lang="en-IN" sz="1200" b="1" dirty="0"/>
              <a:t>Healthcare and Rehabilitation:</a:t>
            </a:r>
            <a:br>
              <a:rPr lang="en-IN" sz="1200" dirty="0"/>
            </a:br>
            <a:r>
              <a:rPr lang="en-IN" sz="1200" b="1" dirty="0"/>
              <a:t>Physical therapists:</a:t>
            </a:r>
            <a:r>
              <a:rPr lang="en-IN" sz="1200" dirty="0"/>
              <a:t> </a:t>
            </a:r>
            <a:r>
              <a:rPr lang="en-IN" sz="1200" dirty="0" err="1"/>
              <a:t>Analyze</a:t>
            </a:r>
            <a:r>
              <a:rPr lang="en-IN" sz="1200" dirty="0"/>
              <a:t> patient movement patterns to track progress and identify potential issues.</a:t>
            </a:r>
            <a:br>
              <a:rPr lang="en-IN" sz="1200" dirty="0"/>
            </a:br>
            <a:r>
              <a:rPr lang="en-IN" sz="1200" b="1" dirty="0"/>
              <a:t>Assisted living facilities:</a:t>
            </a:r>
            <a:r>
              <a:rPr lang="en-IN" sz="1200" dirty="0"/>
              <a:t> Monitor elderly or disabled individuals for safety concerns and provide assistance.</a:t>
            </a:r>
            <a:br>
              <a:rPr lang="en-IN" sz="1200" dirty="0"/>
            </a:br>
            <a:r>
              <a:rPr lang="en-IN" sz="1200" b="1" dirty="0"/>
              <a:t>Entertainment and Sports:</a:t>
            </a:r>
            <a:br>
              <a:rPr lang="en-IN" sz="1200" dirty="0"/>
            </a:br>
            <a:r>
              <a:rPr lang="en-IN" sz="1200" b="1" dirty="0"/>
              <a:t>Broadcasters:</a:t>
            </a:r>
            <a:r>
              <a:rPr lang="en-IN" sz="1200" dirty="0"/>
              <a:t> </a:t>
            </a:r>
            <a:r>
              <a:rPr lang="en-IN" sz="1200" dirty="0" err="1"/>
              <a:t>Analyze</a:t>
            </a:r>
            <a:r>
              <a:rPr lang="en-IN" sz="1200" dirty="0"/>
              <a:t> sports footage to automatically generate highlights or track player </a:t>
            </a:r>
            <a:r>
              <a:rPr lang="en-IN" sz="1200" dirty="0" err="1"/>
              <a:t>movements.expand_more</a:t>
            </a:r>
            <a:br>
              <a:rPr lang="en-IN" sz="1200" dirty="0"/>
            </a:br>
            <a:r>
              <a:rPr lang="en-IN" sz="1200" b="1" dirty="0"/>
              <a:t>Gaming industry:</a:t>
            </a:r>
            <a:r>
              <a:rPr lang="en-IN" sz="1200" dirty="0"/>
              <a:t> Develop interactive games that respond to player actions in real-</a:t>
            </a:r>
            <a:r>
              <a:rPr lang="en-IN" sz="1200" dirty="0" err="1"/>
              <a:t>time.exclamation</a:t>
            </a:r>
            <a:br>
              <a:rPr lang="en-IN" sz="1200" dirty="0"/>
            </a:br>
            <a:r>
              <a:rPr lang="en-IN" sz="1200" b="1" dirty="0"/>
              <a:t>Other Applications:</a:t>
            </a:r>
            <a:br>
              <a:rPr lang="en-IN" sz="1200" dirty="0"/>
            </a:br>
            <a:r>
              <a:rPr lang="en-IN" sz="1200" b="1" dirty="0"/>
              <a:t>Manufacturing:</a:t>
            </a:r>
            <a:r>
              <a:rPr lang="en-IN" sz="1200" dirty="0"/>
              <a:t> Monitor production lines for defects or safety hazards.</a:t>
            </a:r>
            <a:br>
              <a:rPr lang="en-IN" sz="1200" dirty="0"/>
            </a:br>
            <a:r>
              <a:rPr lang="en-IN" sz="1200" b="1" dirty="0"/>
              <a:t>Agriculture:</a:t>
            </a:r>
            <a:r>
              <a:rPr lang="en-IN" sz="1200" dirty="0"/>
              <a:t> Track crop health and identify potential problems.</a:t>
            </a:r>
            <a:br>
              <a:rPr lang="en-IN" sz="1200" dirty="0"/>
            </a:br>
            <a:r>
              <a:rPr lang="en-IN" sz="1200" b="1" dirty="0"/>
              <a:t>Smart homes:</a:t>
            </a:r>
            <a:r>
              <a:rPr lang="en-IN" sz="1200" dirty="0"/>
              <a:t> Control thermostats, lights, or appliances based on activity </a:t>
            </a:r>
            <a:r>
              <a:rPr lang="en-IN" sz="1200" dirty="0" err="1"/>
              <a:t>recognition.expand_more</a:t>
            </a:r>
            <a:br>
              <a:rPr lang="en-IN" sz="1200" dirty="0"/>
            </a:br>
            <a:r>
              <a:rPr lang="en-IN" sz="1200" dirty="0"/>
              <a:t>This is not an exhaustive list, and new applications are emerging all the time. The potential for real-time video analysis using CNN activity recognition is vast and continues to grow.</a:t>
            </a:r>
            <a:br>
              <a:rPr lang="en-IN" sz="3200" dirty="0"/>
            </a:br>
            <a:endParaRPr sz="3200" dirty="0"/>
          </a:p>
        </p:txBody>
      </p:sp>
      <p:sp>
        <p:nvSpPr>
          <p:cNvPr id="8" name="object 8"/>
          <p:cNvSpPr txBox="1">
            <a:spLocks noGrp="1"/>
          </p:cNvSpPr>
          <p:nvPr>
            <p:ph type="sldNum" sz="quarter" idx="12"/>
          </p:nvPr>
        </p:nvSpPr>
        <p:spPr>
          <a:xfrm>
            <a:off x="11201384" y="6291800"/>
            <a:ext cx="670560" cy="260969"/>
          </a:xfrm>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2" y="1476379"/>
            <a:ext cx="2695575" cy="3248025"/>
          </a:xfrm>
          <a:prstGeom prst="rect">
            <a:avLst/>
          </a:prstGeom>
        </p:spPr>
      </p:pic>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124199" y="-591005"/>
            <a:ext cx="8077201" cy="5784276"/>
          </a:xfrm>
          <a:prstGeom prst="rect">
            <a:avLst/>
          </a:prstGeom>
        </p:spPr>
        <p:txBody>
          <a:bodyPr vert="horz" wrap="square" lIns="0" tIns="485775" rIns="0" bIns="0" rtlCol="0">
            <a:spAutoFit/>
          </a:bodyPr>
          <a:lstStyle/>
          <a:p>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br>
              <a:rPr lang="en-US" sz="3600" spc="-10" dirty="0"/>
            </a:br>
            <a:r>
              <a:rPr lang="en-IN" sz="1200" b="1" dirty="0"/>
              <a:t>Real-time Video Analysis with CNN Activity Recognition: A Powerful Solution</a:t>
            </a:r>
            <a:br>
              <a:rPr lang="en-IN" sz="1200" b="1" dirty="0"/>
            </a:br>
            <a:r>
              <a:rPr lang="en-IN" sz="1200" b="1" dirty="0"/>
              <a:t>Here's a solution leveraging CNNs for real-time video analysis and its value proposition:</a:t>
            </a:r>
            <a:br>
              <a:rPr lang="en-IN" sz="3600" dirty="0"/>
            </a:br>
            <a:r>
              <a:rPr lang="en-IN" sz="1400" b="1" dirty="0"/>
              <a:t>The approach:</a:t>
            </a:r>
            <a:br>
              <a:rPr lang="en-IN" sz="1400" dirty="0"/>
            </a:br>
            <a:r>
              <a:rPr lang="en-IN" sz="1400" b="1" dirty="0"/>
              <a:t>Frame Extraction:</a:t>
            </a:r>
            <a:r>
              <a:rPr lang="en-IN" sz="1400" dirty="0"/>
              <a:t> Split the video stream into individual frames.</a:t>
            </a:r>
            <a:br>
              <a:rPr lang="en-IN" sz="1400" dirty="0"/>
            </a:br>
            <a:r>
              <a:rPr lang="en-IN" sz="1400" b="1" dirty="0" err="1"/>
              <a:t>Preprocessing</a:t>
            </a:r>
            <a:r>
              <a:rPr lang="en-IN" sz="1400" b="1" dirty="0"/>
              <a:t>:</a:t>
            </a:r>
            <a:r>
              <a:rPr lang="en-IN" sz="1400" dirty="0"/>
              <a:t> Resize and normalize the frames for consistency.</a:t>
            </a:r>
            <a:br>
              <a:rPr lang="en-IN" sz="1400" dirty="0"/>
            </a:br>
            <a:r>
              <a:rPr lang="en-IN" sz="1400" b="1" dirty="0"/>
              <a:t>CNN-based Activity Recognition:</a:t>
            </a:r>
            <a:r>
              <a:rPr lang="en-IN" sz="1400" dirty="0"/>
              <a:t> Utilize a pre-trained or custom-trained CNN model to </a:t>
            </a:r>
            <a:r>
              <a:rPr lang="en-IN" sz="1400" dirty="0" err="1"/>
              <a:t>analySIS</a:t>
            </a:r>
            <a:r>
              <a:rPr lang="en-IN" sz="1400" dirty="0"/>
              <a:t> each frame</a:t>
            </a:r>
            <a:r>
              <a:rPr lang="en-IN" sz="3600" dirty="0"/>
              <a:t>. </a:t>
            </a:r>
            <a:r>
              <a:rPr lang="en-IN" sz="1200" b="1" dirty="0"/>
              <a:t>Temporal Reasoning (Optional):</a:t>
            </a:r>
            <a:r>
              <a:rPr lang="en-IN" sz="1200" dirty="0"/>
              <a:t> For complex activities spanning multiple frames, employ techniques like Recurrent Neural Networks (RNNs) to </a:t>
            </a:r>
            <a:r>
              <a:rPr lang="en-IN" sz="1200" dirty="0" err="1"/>
              <a:t>analySIS</a:t>
            </a:r>
            <a:r>
              <a:rPr lang="en-IN" sz="1200" dirty="0"/>
              <a:t> the sequence of frames and recognize the overall activity.</a:t>
            </a:r>
            <a:br>
              <a:rPr lang="en-IN" sz="1200" dirty="0"/>
            </a:br>
            <a:r>
              <a:rPr lang="en-IN" sz="1200" b="1" dirty="0"/>
              <a:t>Real-time Processing:</a:t>
            </a:r>
            <a:r>
              <a:rPr lang="en-IN" sz="1200" dirty="0"/>
              <a:t> Implement optimizations like hardware acceleration (GPUs) and model pruning to achieve real-time performance.</a:t>
            </a:r>
            <a:br>
              <a:rPr lang="en-IN" sz="1200" dirty="0"/>
            </a:br>
            <a:r>
              <a:rPr lang="en-IN" sz="1200" b="1" dirty="0"/>
              <a:t>Value Proposition:</a:t>
            </a:r>
            <a:br>
              <a:rPr lang="en-IN" sz="1200" dirty="0"/>
            </a:br>
            <a:r>
              <a:rPr lang="en-IN" sz="1200" b="1" dirty="0"/>
              <a:t>Enhanced Security and Surveillance:</a:t>
            </a:r>
            <a:br>
              <a:rPr lang="en-IN" sz="1200" dirty="0"/>
            </a:br>
            <a:r>
              <a:rPr lang="en-IN" sz="1200" dirty="0"/>
              <a:t>Real-time detection of suspicious activities (intrusion, violence) for proactive response.</a:t>
            </a:r>
            <a:br>
              <a:rPr lang="en-IN" sz="1200" dirty="0"/>
            </a:br>
            <a:r>
              <a:rPr lang="en-IN" sz="1200" b="1" dirty="0"/>
              <a:t>Training Data:</a:t>
            </a:r>
            <a:r>
              <a:rPr lang="en-IN" sz="1200" dirty="0"/>
              <a:t> Large, well-annotated datasets are crucial for effective training.</a:t>
            </a:r>
            <a:br>
              <a:rPr lang="en-IN" sz="1200" dirty="0"/>
            </a:br>
            <a:r>
              <a:rPr lang="en-IN" sz="1200" b="1" dirty="0"/>
              <a:t>Privacy Concerns:</a:t>
            </a:r>
            <a:r>
              <a:rPr lang="en-IN" sz="1200" dirty="0"/>
              <a:t> Ensure proper data handling and user consent when deploying the system.</a:t>
            </a:r>
            <a:br>
              <a:rPr lang="en-IN" sz="1200" dirty="0"/>
            </a:br>
            <a:r>
              <a:rPr lang="en-IN" sz="1200" b="1" dirty="0"/>
              <a:t>Overall, real-time video analysis using CNN activity recognition offers a powerful solution for various applications. By addressing the challenges and considering the ethical implications, this technology can unlock significant value in security, automation, and human-computer interaction.</a:t>
            </a:r>
            <a:br>
              <a:rPr lang="en-IN" sz="1200" dirty="0"/>
            </a:br>
            <a:endParaRPr sz="1200" dirty="0"/>
          </a:p>
        </p:txBody>
      </p:sp>
      <p:sp>
        <p:nvSpPr>
          <p:cNvPr id="9" name="object 9"/>
          <p:cNvSpPr txBox="1">
            <a:spLocks noGrp="1"/>
          </p:cNvSpPr>
          <p:nvPr>
            <p:ph type="sldNum" sz="quarter" idx="12"/>
          </p:nvPr>
        </p:nvSpPr>
        <p:spPr>
          <a:xfrm>
            <a:off x="11201384" y="6291800"/>
            <a:ext cx="670560" cy="260969"/>
          </a:xfrm>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7" y="6486039"/>
            <a:ext cx="1773555" cy="166712"/>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8" y="3381377"/>
            <a:ext cx="2466975" cy="3419475"/>
          </a:xfrm>
          <a:prstGeom prst="rect">
            <a:avLst/>
          </a:prstGeom>
        </p:spPr>
      </p:pic>
      <p:sp>
        <p:nvSpPr>
          <p:cNvPr id="7" name="object 7"/>
          <p:cNvSpPr txBox="1">
            <a:spLocks noGrp="1"/>
          </p:cNvSpPr>
          <p:nvPr>
            <p:ph type="title"/>
          </p:nvPr>
        </p:nvSpPr>
        <p:spPr>
          <a:xfrm>
            <a:off x="2526032" y="-229256"/>
            <a:ext cx="9141142" cy="5143972"/>
          </a:xfrm>
          <a:prstGeom prst="rect">
            <a:avLst/>
          </a:prstGeom>
        </p:spPr>
        <p:txBody>
          <a:bodyPr vert="horz" wrap="square" lIns="0" tIns="286004" rIns="0" bIns="0" rtlCol="0">
            <a:spAutoFit/>
          </a:bodyPr>
          <a:lstStyle/>
          <a:p>
            <a:r>
              <a:rPr sz="4250" dirty="0"/>
              <a:t>THE</a:t>
            </a:r>
            <a:r>
              <a:rPr sz="4250" spc="20" dirty="0"/>
              <a:t> </a:t>
            </a:r>
            <a:r>
              <a:rPr sz="4250" dirty="0"/>
              <a:t>WOW</a:t>
            </a:r>
            <a:r>
              <a:rPr sz="4250" spc="90" dirty="0"/>
              <a:t> </a:t>
            </a:r>
            <a:r>
              <a:rPr sz="4250" dirty="0"/>
              <a:t>IN YOUR </a:t>
            </a:r>
            <a:r>
              <a:rPr sz="4250" spc="-10" dirty="0"/>
              <a:t>SOLUTION</a:t>
            </a:r>
            <a:br>
              <a:rPr lang="en-US" sz="4250" spc="-10" dirty="0"/>
            </a:br>
            <a:r>
              <a:rPr lang="en-IN" sz="1200" dirty="0"/>
              <a:t>Here's the "WOW" factor of using CNN activity recognition for real-time video analysis:</a:t>
            </a:r>
            <a:br>
              <a:rPr lang="en-IN" sz="1200" dirty="0"/>
            </a:br>
            <a:r>
              <a:rPr lang="en-IN" sz="1200" b="1" dirty="0"/>
              <a:t>Intelligent Insights in Real Time:</a:t>
            </a:r>
            <a:br>
              <a:rPr lang="en-IN" sz="1200" dirty="0"/>
            </a:br>
            <a:r>
              <a:rPr lang="en-IN" sz="1200" b="1" dirty="0"/>
              <a:t>Unlocks a new layer of understanding:</a:t>
            </a:r>
            <a:r>
              <a:rPr lang="en-IN" sz="1200" dirty="0"/>
              <a:t> Go beyond basic motion detection. CNNs can identify specific activities like walking, running, fighting, or using tools.</a:t>
            </a:r>
            <a:br>
              <a:rPr lang="en-IN" sz="1200" dirty="0"/>
            </a:br>
            <a:r>
              <a:rPr lang="en-IN" sz="1200" b="1" dirty="0"/>
              <a:t>Reacting to situations:</a:t>
            </a:r>
            <a:r>
              <a:rPr lang="en-IN" sz="1200" dirty="0"/>
              <a:t> This real-time analysis allows for automated responses. For example, triggering security measures during suspicious activity or sending medical aid when a fall is detected.</a:t>
            </a:r>
            <a:br>
              <a:rPr lang="en-IN" sz="4400" dirty="0"/>
            </a:br>
            <a:r>
              <a:rPr lang="en-IN" sz="1100" b="1" dirty="0"/>
              <a:t>Powerful and Adaptable:</a:t>
            </a:r>
            <a:br>
              <a:rPr lang="en-IN" sz="1100" dirty="0"/>
            </a:br>
            <a:r>
              <a:rPr lang="en-IN" sz="1100" b="1" dirty="0"/>
              <a:t>Learns and improves over time:</a:t>
            </a:r>
            <a:r>
              <a:rPr lang="en-IN" sz="1100" dirty="0"/>
              <a:t> CNNs can be trained on vast datasets, continuously refining their ability to recognize activities with high </a:t>
            </a:r>
            <a:r>
              <a:rPr lang="en-IN" sz="1100" dirty="0" err="1"/>
              <a:t>accuracY</a:t>
            </a:r>
            <a:r>
              <a:rPr lang="en-IN" sz="1100" dirty="0"/>
              <a:t>.</a:t>
            </a:r>
            <a:br>
              <a:rPr lang="en-IN" sz="1100" dirty="0"/>
            </a:br>
            <a:r>
              <a:rPr lang="en-IN" sz="1200" b="1" dirty="0"/>
              <a:t>Efficiency and Automation:</a:t>
            </a:r>
            <a:br>
              <a:rPr lang="en-IN" sz="1200" dirty="0"/>
            </a:br>
            <a:r>
              <a:rPr lang="en-IN" sz="1200" b="1" dirty="0"/>
              <a:t>Reduces manual workload:</a:t>
            </a:r>
            <a:r>
              <a:rPr lang="en-IN" sz="1200" dirty="0"/>
              <a:t> CNNs automate activity recognition, freeing human analysts for more complex tasks.</a:t>
            </a:r>
            <a:br>
              <a:rPr lang="en-IN" sz="1200" dirty="0"/>
            </a:br>
            <a:r>
              <a:rPr lang="en-IN" sz="1200" b="1" dirty="0"/>
              <a:t>Putting the "WOW" into action:</a:t>
            </a:r>
            <a:br>
              <a:rPr lang="en-IN" sz="1200" dirty="0"/>
            </a:br>
            <a:r>
              <a:rPr lang="en-IN" sz="1200" b="1" dirty="0"/>
              <a:t>Smart Homes and Assisted Living:</a:t>
            </a:r>
            <a:r>
              <a:rPr lang="en-IN" sz="1200" dirty="0"/>
              <a:t> Monitor activity levels for elderly care or detect falls for faster response.</a:t>
            </a:r>
            <a:br>
              <a:rPr lang="en-IN" sz="1200" dirty="0"/>
            </a:br>
            <a:r>
              <a:rPr lang="en-IN" sz="1200" b="1" dirty="0"/>
              <a:t>Enhanced Security Systems:</a:t>
            </a:r>
            <a:r>
              <a:rPr lang="en-IN" sz="1200" dirty="0"/>
              <a:t> Distinguish between real threats and harmless events, reducing false alarms.</a:t>
            </a:r>
            <a:br>
              <a:rPr lang="en-IN" sz="1200" dirty="0"/>
            </a:br>
            <a:br>
              <a:rPr lang="en-IN" sz="4400" dirty="0"/>
            </a:br>
            <a:r>
              <a:rPr lang="en-IN" sz="1600" dirty="0"/>
              <a:t>These are just a few examples. The potential applications for real-time video analysis using CNN activity recognition are vast and constantly evolving. It's a powerful technology with the potential to revolutionize how we interact with and understand the world around us.</a:t>
            </a:r>
            <a:endParaRPr sz="1600" dirty="0"/>
          </a:p>
        </p:txBody>
      </p:sp>
      <p:sp>
        <p:nvSpPr>
          <p:cNvPr id="8" name="object 8"/>
          <p:cNvSpPr txBox="1">
            <a:spLocks noGrp="1"/>
          </p:cNvSpPr>
          <p:nvPr>
            <p:ph type="sldNum" sz="quarter" idx="12"/>
          </p:nvPr>
        </p:nvSpPr>
        <p:spPr>
          <a:xfrm>
            <a:off x="11201384" y="6291800"/>
            <a:ext cx="670560" cy="26096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8" name="object 8"/>
          <p:cNvSpPr txBox="1">
            <a:spLocks noGrp="1"/>
          </p:cNvSpPr>
          <p:nvPr>
            <p:ph type="ctrTitle"/>
          </p:nvPr>
        </p:nvSpPr>
        <p:spPr>
          <a:xfrm>
            <a:off x="1981200" y="230366"/>
            <a:ext cx="8086728" cy="6199774"/>
          </a:xfrm>
          <a:prstGeom prst="rect">
            <a:avLst/>
          </a:prstGeom>
        </p:spPr>
        <p:txBody>
          <a:bodyPr vert="horz" wrap="square" lIns="0" tIns="13335" rIns="0" bIns="0" rtlCol="0">
            <a:spAutoFit/>
          </a:bodyPr>
          <a:lstStyle/>
          <a:p>
            <a:pPr algn="l"/>
            <a:r>
              <a:rPr spc="-10" dirty="0"/>
              <a:t>MODELLING</a:t>
            </a:r>
            <a:br>
              <a:rPr lang="en-US" spc="-10" dirty="0"/>
            </a:br>
            <a:r>
              <a:rPr lang="en-IN" sz="1600" b="1" dirty="0"/>
              <a:t>1. Understanding the Concept:</a:t>
            </a:r>
            <a:br>
              <a:rPr lang="en-IN" sz="1600" dirty="0"/>
            </a:br>
            <a:r>
              <a:rPr lang="en-IN" sz="1600" dirty="0"/>
              <a:t>Videos are essentially sequences of images (frames).</a:t>
            </a:r>
            <a:br>
              <a:rPr lang="en-IN" sz="1600" dirty="0"/>
            </a:br>
            <a:r>
              <a:rPr lang="en-IN" sz="1600" dirty="0"/>
              <a:t>CNNs excel at extracting features from images.</a:t>
            </a:r>
            <a:br>
              <a:rPr lang="en-IN" sz="1600" dirty="0"/>
            </a:br>
            <a:r>
              <a:rPr lang="en-IN" sz="1600" dirty="0"/>
              <a:t>In activity recognition, we want the model to identify the actions happening in the video.</a:t>
            </a:r>
            <a:br>
              <a:rPr lang="en-IN" sz="1600" dirty="0"/>
            </a:br>
            <a:r>
              <a:rPr lang="en-IN" sz="1600" b="1" dirty="0"/>
              <a:t>2. Building the Model:</a:t>
            </a:r>
            <a:br>
              <a:rPr lang="en-IN" sz="1600" dirty="0"/>
            </a:br>
            <a:r>
              <a:rPr lang="en-IN" sz="1600" b="1" dirty="0" err="1"/>
              <a:t>Preprocessing</a:t>
            </a:r>
            <a:r>
              <a:rPr lang="en-IN" sz="1600" b="1" dirty="0"/>
              <a:t>:</a:t>
            </a:r>
            <a:r>
              <a:rPr lang="en-IN" sz="1600" dirty="0"/>
              <a:t> The video is divided into frames. These frames might require resizing, normalization, or</a:t>
            </a:r>
            <a:br>
              <a:rPr lang="en-IN" sz="1600" dirty="0"/>
            </a:br>
            <a:r>
              <a:rPr lang="en-IN" sz="1600" dirty="0"/>
              <a:t> other adjustments for consistency.</a:t>
            </a:r>
            <a:br>
              <a:rPr lang="en-IN" sz="1600" dirty="0"/>
            </a:br>
            <a:r>
              <a:rPr lang="en-IN" sz="1600" b="1" dirty="0"/>
              <a:t>Feature Extraction:</a:t>
            </a:r>
            <a:r>
              <a:rPr lang="en-IN" sz="1600" dirty="0"/>
              <a:t> A CNN is used to process each frame. C</a:t>
            </a:r>
            <a:br>
              <a:rPr lang="en-IN" sz="1600" dirty="0"/>
            </a:br>
            <a:r>
              <a:rPr lang="en-IN" sz="1600" dirty="0" err="1"/>
              <a:t>onvolutional</a:t>
            </a:r>
            <a:r>
              <a:rPr lang="en-IN" sz="1600" dirty="0"/>
              <a:t> layers capture spatial features like shapes and motions.</a:t>
            </a:r>
            <a:br>
              <a:rPr lang="en-IN" sz="1600" dirty="0"/>
            </a:br>
            <a:r>
              <a:rPr lang="en-IN" sz="1600" b="1" dirty="0"/>
              <a:t>Classification:</a:t>
            </a:r>
            <a:r>
              <a:rPr lang="en-IN" sz="1600" dirty="0"/>
              <a:t> </a:t>
            </a:r>
            <a:br>
              <a:rPr lang="en-IN" sz="1600" dirty="0"/>
            </a:br>
            <a:r>
              <a:rPr lang="en-IN" sz="1600" dirty="0"/>
              <a:t>Depending on the model architecture, fully-connected layers </a:t>
            </a:r>
            <a:r>
              <a:rPr lang="en-IN" sz="1600" dirty="0" err="1"/>
              <a:t>analyze</a:t>
            </a:r>
            <a:r>
              <a:rPr lang="en-IN" sz="1600" dirty="0"/>
              <a:t> </a:t>
            </a:r>
            <a:br>
              <a:rPr lang="en-IN" sz="1600" dirty="0"/>
            </a:br>
            <a:r>
              <a:rPr lang="en-IN" sz="1600" dirty="0"/>
              <a:t>the extracted features and predict the activity in the frame (e.g., walking,</a:t>
            </a:r>
            <a:br>
              <a:rPr lang="en-IN" sz="1600" dirty="0"/>
            </a:br>
            <a:r>
              <a:rPr lang="en-IN" sz="1600" dirty="0"/>
              <a:t>jumping, waving).</a:t>
            </a:r>
            <a:br>
              <a:rPr lang="en-IN" sz="1600" dirty="0"/>
            </a:br>
            <a:br>
              <a:rPr lang="en-US" spc="-10" dirty="0"/>
            </a:br>
            <a:endParaRPr spc="-10" dirty="0"/>
          </a:p>
        </p:txBody>
      </p:sp>
      <p:sp>
        <p:nvSpPr>
          <p:cNvPr id="9" name="object 9"/>
          <p:cNvSpPr txBox="1">
            <a:spLocks noGrp="1"/>
          </p:cNvSpPr>
          <p:nvPr>
            <p:ph type="sldNum" sz="quarter" idx="12"/>
          </p:nvPr>
        </p:nvSpPr>
        <p:spPr>
          <a:xfrm>
            <a:off x="11201384" y="6291800"/>
            <a:ext cx="670560" cy="26096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110</TotalTime>
  <Words>1194</Words>
  <Application>Microsoft Office PowerPoint</Application>
  <PresentationFormat>Widescreen</PresentationFormat>
  <Paragraphs>25</Paragraphs>
  <Slides>10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Söhne</vt:lpstr>
      <vt:lpstr>Trebuchet MS</vt:lpstr>
      <vt:lpstr>Wingdings 3</vt:lpstr>
      <vt:lpstr>Facet</vt:lpstr>
      <vt:lpstr>PowerPoint Presentation</vt:lpstr>
      <vt:lpstr>PROJECT TITLE   REAL TIME VIDEO ANALYSIS USING CNN FOR ACTIVITY RECOGNITION. </vt:lpstr>
      <vt:lpstr>AGENDA  1.PROBLEM STATEMENT 2.PROJECT OVERVIEW 3.WHO ARE THE END USERS? 4.YOUR SOLUTION AND ITS VALUE PROPOSITION 5.THE WOW IN YOUR SOLUTION 6.MODELLING 7.RESULTS   </vt:lpstr>
      <vt:lpstr>PROBLEM STATEMENT  Develop a system that analySIs live video streams and accurately identifies human activities in real-time using Convolutional Neural Networks (CNNs).   This problem statement outlines the core challenges and opportunities in building a real-time video analysis system using CNNs for activity recognition. By addressing these challenges, we can develop powerful applications that leverage the power of deep learning for real-world video understanding.</vt:lpstr>
      <vt:lpstr>PROJECT OVERVIEW  This project aims to develop a system that analyzes video streams in real-time and recognizes the activities being performed. It will leverage Convolutional Neural Networks (CNNs) to achievE this goal. Applications:Video surveillance: Identify suspicious activities in real-time for security purposes. Technical Approach: Data Acquisition: Define the types of activities to be recognized (walking, running, jumping, etc.). Data Preprocessing: Preprocess the video data by resizing frames, normalizing pixel values, and potentially background subtraction. pen_spark.     </vt:lpstr>
      <vt:lpstr>WHO ARE THE END USERS? Real-time video analysis using CNN activity recognition has a wide range of end users, depending on the specific application Security and Surveillance: Law enforcement: Analyze security footage to identify suspicious activity or track specific individuals.expand_more Security companies: Monitor public spaces for safety concerns and provide real-time alerts. Retail stores: Detect shoplifting or monitor customer behavior to optimize store layout. Public Safety: Traffic management: Analyze traffic flow and identify accidents or congestion in real-time. Firefighters and first responders: Identify critical events like fires or hazardous situations in live video feeds. Healthcare and Rehabilitation: Physical therapists: Analyze patient movement patterns to track progress and identify potential issues. Assisted living facilities: Monitor elderly or disabled individuals for safety concerns and provide assistance. Entertainment and Sports: Broadcasters: Analyze sports footage to automatically generate highlights or track player movements.expand_more Gaming industry: Develop interactive games that respond to player actions in real-time.exclamation Other Applications: Manufacturing: Monitor production lines for defects or safety hazards. Agriculture: Track crop health and identify potential problems. Smart homes: Control thermostats, lights, or appliances based on activity recognition.expand_more This is not an exhaustive list, and new applications are emerging all the time. The potential for real-time video analysis using CNN activity recognition is vast and continues to grow. </vt:lpstr>
      <vt:lpstr>YOUR SOLUTION AND ITS VALUE PROPOSITION Real-time Video Analysis with CNN Activity Recognition: A Powerful Solution Here's a solution leveraging CNNs for real-time video analysis and its value proposition: The approach: Frame Extraction: Split the video stream into individual frames. Preprocessing: Resize and normalize the frames for consistency. CNN-based Activity Recognition: Utilize a pre-trained or custom-trained CNN model to analySIS each frame. Temporal Reasoning (Optional): For complex activities spanning multiple frames, employ techniques like Recurrent Neural Networks (RNNs) to analySIS the sequence of frames and recognize the overall activity. Real-time Processing: Implement optimizations like hardware acceleration (GPUs) and model pruning to achieve real-time performance. Value Proposition: Enhanced Security and Surveillance: Real-time detection of suspicious activities (intrusion, violence) for proactive response. Training Data: Large, well-annotated datasets are crucial for effective training. Privacy Concerns: Ensure proper data handling and user consent when deploying the system. Overall, real-time video analysis using CNN activity recognition offers a powerful solution for various applications. By addressing the challenges and considering the ethical implications, this technology can unlock significant value in security, automation, and human-computer interaction. </vt:lpstr>
      <vt:lpstr>THE WOW IN YOUR SOLUTION Here's the "WOW" factor of using CNN activity recognition for real-time video analysis: Intelligent Insights in Real Time: Unlocks a new layer of understanding: Go beyond basic motion detection. CNNs can identify specific activities like walking, running, fighting, or using tools. Reacting to situations: This real-time analysis allows for automated responses. For example, triggering security measures during suspicious activity or sending medical aid when a fall is detected. Powerful and Adaptable: Learns and improves over time: CNNs can be trained on vast datasets, continuously refining their ability to recognize activities with high accuracY. Efficiency and Automation: Reduces manual workload: CNNs automate activity recognition, freeing human analysts for more complex tasks. Putting the "WOW" into action: Smart Homes and Assisted Living: Monitor activity levels for elderly care or detect falls for faster response. Enhanced Security Systems: Distinguish between real threats and harmless events, reducing false alarms.  These are just a few examples. The potential applications for real-time video analysis using CNN activity recognition are vast and constantly evolving. It's a powerful technology with the potential to revolutionize how we interact with and understand the world around us.</vt:lpstr>
      <vt:lpstr>MODELLING 1. Understanding the Concept: Videos are essentially sequences of images (frames). CNNs excel at extracting features from images. In activity recognition, we want the model to identify the actions happening in the video. 2. Building the Model: Preprocessing: The video is divided into frames. These frames might require resizing, normalization, or  other adjustments for consistency. Feature Extraction: A CNN is used to process each frame. C onvolutional layers capture spatial features like shapes and motions. Classification:  Depending on the model architecture, fully-connected layers analyze  the extracted features and predict the activity in the frame (e.g., walking, jumping, waving).  </vt:lpstr>
      <vt:lpstr>RESULTS Creating a complete source code for real-time video analysis would be too extensive for a single response, but I can outline a basic structure and provide a simplified example along with its output…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IT 073</cp:lastModifiedBy>
  <cp:revision>6</cp:revision>
  <dcterms:created xsi:type="dcterms:W3CDTF">2024-04-01T08:07:16Z</dcterms:created>
  <dcterms:modified xsi:type="dcterms:W3CDTF">2024-04-01T17:21:56Z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y fmtid="{D5CDD505-2E9C-101B-9397-08002B2CF9AE}" pid="4" name="Producer">
    <vt:lpwstr>3-Heights(TM) PDF Security Shell 4.8.25.2 (http://www.pdf-tools.com)</vt:lpwstr>
  </property>
</Properties>
</file>