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6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7"/>
    <p:restoredTop sz="94906"/>
  </p:normalViewPr>
  <p:slideViewPr>
    <p:cSldViewPr snapToGrid="0">
      <p:cViewPr varScale="1">
        <p:scale>
          <a:sx n="72" d="100"/>
          <a:sy n="72"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512EE5F-DBCD-1446-AC8D-E87DF581525A}" type="datetimeFigureOut">
              <a:rPr lang="en-US" smtClean="0"/>
              <a:t>3/13/24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1B9E5AC-C206-D047-AC10-AB03FB3769B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70319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12EE5F-DBCD-1446-AC8D-E87DF581525A}"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43126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12EE5F-DBCD-1446-AC8D-E87DF581525A}"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147049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12EE5F-DBCD-1446-AC8D-E87DF581525A}"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388964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512EE5F-DBCD-1446-AC8D-E87DF581525A}" type="datetimeFigureOut">
              <a:rPr lang="en-US" smtClean="0"/>
              <a:t>3/13/24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1B9E5AC-C206-D047-AC10-AB03FB3769B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602098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512EE5F-DBCD-1446-AC8D-E87DF581525A}" type="datetimeFigureOut">
              <a:rPr lang="en-US" smtClean="0"/>
              <a:t>3/13/24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384853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512EE5F-DBCD-1446-AC8D-E87DF581525A}" type="datetimeFigureOut">
              <a:rPr lang="en-US" smtClean="0"/>
              <a:t>3/13/24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168876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512EE5F-DBCD-1446-AC8D-E87DF581525A}" type="datetimeFigureOut">
              <a:rPr lang="en-US" smtClean="0"/>
              <a:t>3/13/24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196006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2EE5F-DBCD-1446-AC8D-E87DF581525A}" type="datetimeFigureOut">
              <a:rPr lang="en-US" smtClean="0"/>
              <a:t>3/13/24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9E5AC-C206-D047-AC10-AB03FB3769B6}" type="slidenum">
              <a:rPr lang="en-US" smtClean="0"/>
              <a:t>‹#›</a:t>
            </a:fld>
            <a:endParaRPr lang="en-US"/>
          </a:p>
        </p:txBody>
      </p:sp>
    </p:spTree>
    <p:extLst>
      <p:ext uri="{BB962C8B-B14F-4D97-AF65-F5344CB8AC3E}">
        <p14:creationId xmlns:p14="http://schemas.microsoft.com/office/powerpoint/2010/main" val="167868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12EE5F-DBCD-1446-AC8D-E87DF581525A}" type="datetimeFigureOut">
              <a:rPr lang="en-US" smtClean="0"/>
              <a:t>3/13/24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1B9E5AC-C206-D047-AC10-AB03FB3769B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879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12EE5F-DBCD-1446-AC8D-E87DF581525A}" type="datetimeFigureOut">
              <a:rPr lang="en-US" smtClean="0"/>
              <a:t>3/13/24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1B9E5AC-C206-D047-AC10-AB03FB3769B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372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512EE5F-DBCD-1446-AC8D-E87DF581525A}" type="datetimeFigureOut">
              <a:rPr lang="en-US" smtClean="0"/>
              <a:t>3/13/24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1B9E5AC-C206-D047-AC10-AB03FB3769B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86497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62EE-0E61-9E09-048A-979BE8E4F742}"/>
              </a:ext>
            </a:extLst>
          </p:cNvPr>
          <p:cNvSpPr>
            <a:spLocks noGrp="1"/>
          </p:cNvSpPr>
          <p:nvPr>
            <p:ph type="ctrTitle"/>
          </p:nvPr>
        </p:nvSpPr>
        <p:spPr/>
        <p:txBody>
          <a:bodyPr/>
          <a:lstStyle/>
          <a:p>
            <a:r>
              <a:rPr lang="en-US" dirty="0"/>
              <a:t>EDA Assignment </a:t>
            </a:r>
          </a:p>
        </p:txBody>
      </p:sp>
      <p:sp>
        <p:nvSpPr>
          <p:cNvPr id="3" name="Subtitle 2">
            <a:extLst>
              <a:ext uri="{FF2B5EF4-FFF2-40B4-BE49-F238E27FC236}">
                <a16:creationId xmlns:a16="http://schemas.microsoft.com/office/drawing/2014/main" id="{5C04BBE5-B800-0CD4-41C8-8AF6F10B1B8B}"/>
              </a:ext>
            </a:extLst>
          </p:cNvPr>
          <p:cNvSpPr>
            <a:spLocks noGrp="1"/>
          </p:cNvSpPr>
          <p:nvPr>
            <p:ph type="subTitle" idx="1"/>
          </p:nvPr>
        </p:nvSpPr>
        <p:spPr/>
        <p:txBody>
          <a:bodyPr/>
          <a:lstStyle/>
          <a:p>
            <a:r>
              <a:rPr lang="en-US" dirty="0"/>
              <a:t>Swetha G</a:t>
            </a:r>
          </a:p>
        </p:txBody>
      </p:sp>
    </p:spTree>
    <p:extLst>
      <p:ext uri="{BB962C8B-B14F-4D97-AF65-F5344CB8AC3E}">
        <p14:creationId xmlns:p14="http://schemas.microsoft.com/office/powerpoint/2010/main" val="336204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7ED78E8-7CF7-7015-7463-0778BD1358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right modern kitchen">
            <a:extLst>
              <a:ext uri="{FF2B5EF4-FFF2-40B4-BE49-F238E27FC236}">
                <a16:creationId xmlns:a16="http://schemas.microsoft.com/office/drawing/2014/main" id="{15E0EB7A-005A-2DE1-B430-3C30780432F8}"/>
              </a:ext>
            </a:extLst>
          </p:cNvPr>
          <p:cNvPicPr>
            <a:picLocks noChangeAspect="1"/>
          </p:cNvPicPr>
          <p:nvPr/>
        </p:nvPicPr>
        <p:blipFill rotWithShape="1">
          <a:blip r:embed="rId2"/>
          <a:srcRect l="36673" r="20758" b="-1"/>
          <a:stretch/>
        </p:blipFill>
        <p:spPr>
          <a:xfrm>
            <a:off x="-1" y="10"/>
            <a:ext cx="4373546" cy="6857990"/>
          </a:xfrm>
          <a:prstGeom prst="rect">
            <a:avLst/>
          </a:prstGeom>
        </p:spPr>
      </p:pic>
      <p:sp>
        <p:nvSpPr>
          <p:cNvPr id="10" name="Rectangle 9">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84EE7A28-8103-E85A-0103-8560A23BEC6C}"/>
              </a:ext>
            </a:extLst>
          </p:cNvPr>
          <p:cNvSpPr txBox="1"/>
          <p:nvPr/>
        </p:nvSpPr>
        <p:spPr>
          <a:xfrm>
            <a:off x="5764853" y="3178628"/>
            <a:ext cx="6176776"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3600" dirty="0">
                <a:solidFill>
                  <a:schemeClr val="tx2"/>
                </a:solidFill>
              </a:rPr>
              <a:t>Thank you </a:t>
            </a:r>
          </a:p>
        </p:txBody>
      </p:sp>
    </p:spTree>
    <p:extLst>
      <p:ext uri="{BB962C8B-B14F-4D97-AF65-F5344CB8AC3E}">
        <p14:creationId xmlns:p14="http://schemas.microsoft.com/office/powerpoint/2010/main" val="179815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827B82-0015-F4AD-EBCA-8A2417397594}"/>
              </a:ext>
            </a:extLst>
          </p:cNvPr>
          <p:cNvSpPr txBox="1"/>
          <p:nvPr/>
        </p:nvSpPr>
        <p:spPr>
          <a:xfrm>
            <a:off x="2039751" y="1829081"/>
            <a:ext cx="8872537" cy="461665"/>
          </a:xfrm>
          <a:prstGeom prst="rect">
            <a:avLst/>
          </a:prstGeom>
          <a:noFill/>
        </p:spPr>
        <p:txBody>
          <a:bodyPr wrap="square" rtlCol="0">
            <a:spAutoFit/>
          </a:bodyPr>
          <a:lstStyle/>
          <a:p>
            <a:r>
              <a:rPr lang="en-US" sz="2400" dirty="0"/>
              <a:t>Analysis of Previous application data &amp; present application data </a:t>
            </a:r>
          </a:p>
        </p:txBody>
      </p:sp>
    </p:spTree>
    <p:extLst>
      <p:ext uri="{BB962C8B-B14F-4D97-AF65-F5344CB8AC3E}">
        <p14:creationId xmlns:p14="http://schemas.microsoft.com/office/powerpoint/2010/main" val="19657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A4104-D0A9-AD76-B96C-2257F295C737}"/>
              </a:ext>
            </a:extLst>
          </p:cNvPr>
          <p:cNvPicPr>
            <a:picLocks noChangeAspect="1"/>
          </p:cNvPicPr>
          <p:nvPr/>
        </p:nvPicPr>
        <p:blipFill>
          <a:blip r:embed="rId2"/>
          <a:stretch>
            <a:fillRect/>
          </a:stretch>
        </p:blipFill>
        <p:spPr>
          <a:xfrm>
            <a:off x="1007610" y="370539"/>
            <a:ext cx="3700996" cy="3058461"/>
          </a:xfrm>
          <a:prstGeom prst="rect">
            <a:avLst/>
          </a:prstGeom>
        </p:spPr>
      </p:pic>
      <p:sp>
        <p:nvSpPr>
          <p:cNvPr id="5" name="TextBox 4">
            <a:extLst>
              <a:ext uri="{FF2B5EF4-FFF2-40B4-BE49-F238E27FC236}">
                <a16:creationId xmlns:a16="http://schemas.microsoft.com/office/drawing/2014/main" id="{72102704-93D1-820D-8F1C-3D124D30BC35}"/>
              </a:ext>
            </a:extLst>
          </p:cNvPr>
          <p:cNvSpPr txBox="1"/>
          <p:nvPr/>
        </p:nvSpPr>
        <p:spPr>
          <a:xfrm>
            <a:off x="5294244" y="370539"/>
            <a:ext cx="6579704" cy="3693319"/>
          </a:xfrm>
          <a:prstGeom prst="rect">
            <a:avLst/>
          </a:prstGeom>
          <a:blipFill>
            <a:blip r:embed="rId3"/>
            <a:tile tx="0" ty="0" sx="100000" sy="100000" flip="none" algn="tl"/>
          </a:blipFill>
          <a:ln>
            <a:noFill/>
          </a:ln>
        </p:spPr>
        <p:txBody>
          <a:bodyPr wrap="square" rtlCol="0">
            <a:spAutoFit/>
          </a:bodyPr>
          <a:lstStyle/>
          <a:p>
            <a:pPr algn="l">
              <a:buFont typeface="+mj-lt"/>
              <a:buAutoNum type="arabicPeriod"/>
            </a:pPr>
            <a:r>
              <a:rPr lang="en-IN" b="0" i="0" dirty="0">
                <a:solidFill>
                  <a:srgbClr val="29261B"/>
                </a:solidFill>
                <a:effectLst/>
                <a:latin typeface="__tiempos_b6f14e"/>
              </a:rPr>
              <a:t>The highest default rates are observed for the "Very high" income category across all previous loan status groups. This suggests that having a very high income alone does not necessarily guarantee a lower risk of default.</a:t>
            </a:r>
          </a:p>
          <a:p>
            <a:pPr algn="l">
              <a:buFont typeface="+mj-lt"/>
              <a:buAutoNum type="arabicPeriod"/>
            </a:pPr>
            <a:r>
              <a:rPr lang="en-IN" b="0" i="0" dirty="0">
                <a:solidFill>
                  <a:srgbClr val="29261B"/>
                </a:solidFill>
                <a:effectLst/>
                <a:latin typeface="__tiempos_b6f14e"/>
              </a:rPr>
              <a:t>For the "Low" and "Medium" income categories, the default rates are better.</a:t>
            </a:r>
          </a:p>
          <a:p>
            <a:pPr algn="l">
              <a:buFont typeface="+mj-lt"/>
              <a:buAutoNum type="arabicPeriod"/>
            </a:pPr>
            <a:r>
              <a:rPr lang="en-IN" b="0" i="0" dirty="0">
                <a:solidFill>
                  <a:srgbClr val="29261B"/>
                </a:solidFill>
                <a:effectLst/>
                <a:latin typeface="__tiempos_b6f14e"/>
              </a:rPr>
              <a:t>The lowest default rates are observed for borrowers in the "Low" and "Medium" income categories with successful previous loans or no previous loans.</a:t>
            </a:r>
          </a:p>
          <a:p>
            <a:r>
              <a:rPr lang="en-US" u="sng" dirty="0"/>
              <a:t>Observation: </a:t>
            </a:r>
            <a:r>
              <a:rPr lang="en-IN" b="0" i="0" dirty="0">
                <a:solidFill>
                  <a:srgbClr val="29261B"/>
                </a:solidFill>
                <a:effectLst/>
                <a:latin typeface="__tiempos_b6f14e"/>
              </a:rPr>
              <a:t>it may be advisable to exercise caution when lending to individuals with very high incomes or those with a history of defaulted or revolving loans, as they appear to have higher default rates. </a:t>
            </a:r>
            <a:endParaRPr lang="en-US" u="sng" dirty="0"/>
          </a:p>
        </p:txBody>
      </p:sp>
      <p:pic>
        <p:nvPicPr>
          <p:cNvPr id="6" name="Picture 5">
            <a:extLst>
              <a:ext uri="{FF2B5EF4-FFF2-40B4-BE49-F238E27FC236}">
                <a16:creationId xmlns:a16="http://schemas.microsoft.com/office/drawing/2014/main" id="{F65B6B73-87CF-D65D-C078-7CC02366268D}"/>
              </a:ext>
            </a:extLst>
          </p:cNvPr>
          <p:cNvPicPr>
            <a:picLocks noChangeAspect="1"/>
          </p:cNvPicPr>
          <p:nvPr/>
        </p:nvPicPr>
        <p:blipFill>
          <a:blip r:embed="rId4"/>
          <a:stretch>
            <a:fillRect/>
          </a:stretch>
        </p:blipFill>
        <p:spPr>
          <a:xfrm>
            <a:off x="1007610" y="4063859"/>
            <a:ext cx="3700996" cy="2690575"/>
          </a:xfrm>
          <a:prstGeom prst="rect">
            <a:avLst/>
          </a:prstGeom>
        </p:spPr>
      </p:pic>
      <p:sp>
        <p:nvSpPr>
          <p:cNvPr id="7" name="TextBox 6">
            <a:extLst>
              <a:ext uri="{FF2B5EF4-FFF2-40B4-BE49-F238E27FC236}">
                <a16:creationId xmlns:a16="http://schemas.microsoft.com/office/drawing/2014/main" id="{10C8DEFA-7D8C-0B4D-CE08-668292B8A9D5}"/>
              </a:ext>
            </a:extLst>
          </p:cNvPr>
          <p:cNvSpPr txBox="1"/>
          <p:nvPr/>
        </p:nvSpPr>
        <p:spPr>
          <a:xfrm>
            <a:off x="5294244" y="4456136"/>
            <a:ext cx="6579704" cy="2031325"/>
          </a:xfrm>
          <a:prstGeom prst="rect">
            <a:avLst/>
          </a:prstGeom>
          <a:blipFill>
            <a:blip r:embed="rId3"/>
            <a:tile tx="0" ty="0" sx="100000" sy="100000" flip="none" algn="tl"/>
          </a:blipFill>
        </p:spPr>
        <p:txBody>
          <a:bodyPr wrap="square" rtlCol="0">
            <a:spAutoFit/>
          </a:bodyPr>
          <a:lstStyle/>
          <a:p>
            <a:pPr algn="l">
              <a:buFont typeface="+mj-lt"/>
              <a:buAutoNum type="arabicPeriod"/>
            </a:pPr>
            <a:r>
              <a:rPr lang="en-IN" b="0" i="0" dirty="0">
                <a:solidFill>
                  <a:srgbClr val="29261B"/>
                </a:solidFill>
                <a:effectLst/>
                <a:latin typeface="__tiempos_b6f14e"/>
              </a:rPr>
              <a:t>Widows generally have the highest default rates compared to other family status groups across most loan types, except for the "Lower secondary" loan type not recommended to give loan for these categories </a:t>
            </a:r>
          </a:p>
          <a:p>
            <a:pPr algn="l">
              <a:buFont typeface="+mj-lt"/>
              <a:buAutoNum type="arabicPeriod"/>
            </a:pPr>
            <a:r>
              <a:rPr lang="en-IN" dirty="0">
                <a:solidFill>
                  <a:srgbClr val="29261B"/>
                </a:solidFill>
                <a:latin typeface="__tiempos_b6f14e"/>
              </a:rPr>
              <a:t> </a:t>
            </a:r>
            <a:r>
              <a:rPr lang="en-IN" b="0" i="0" dirty="0">
                <a:solidFill>
                  <a:srgbClr val="29261B"/>
                </a:solidFill>
                <a:effectLst/>
                <a:latin typeface="__tiempos_b6f14e"/>
              </a:rPr>
              <a:t>Recommended to loan for "Academic degree" and "Higher education" loan types, the default rates are relatively lower across all family status groups compared to other loan types.</a:t>
            </a:r>
          </a:p>
        </p:txBody>
      </p:sp>
    </p:spTree>
    <p:extLst>
      <p:ext uri="{BB962C8B-B14F-4D97-AF65-F5344CB8AC3E}">
        <p14:creationId xmlns:p14="http://schemas.microsoft.com/office/powerpoint/2010/main" val="194281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B0F14D-C547-C849-F234-4D854CBDA929}"/>
              </a:ext>
            </a:extLst>
          </p:cNvPr>
          <p:cNvPicPr>
            <a:picLocks noChangeAspect="1"/>
          </p:cNvPicPr>
          <p:nvPr/>
        </p:nvPicPr>
        <p:blipFill>
          <a:blip r:embed="rId2"/>
          <a:stretch>
            <a:fillRect/>
          </a:stretch>
        </p:blipFill>
        <p:spPr>
          <a:xfrm>
            <a:off x="998331" y="279400"/>
            <a:ext cx="4194256" cy="2921000"/>
          </a:xfrm>
          <a:prstGeom prst="rect">
            <a:avLst/>
          </a:prstGeom>
        </p:spPr>
      </p:pic>
      <p:pic>
        <p:nvPicPr>
          <p:cNvPr id="5" name="Picture 4">
            <a:extLst>
              <a:ext uri="{FF2B5EF4-FFF2-40B4-BE49-F238E27FC236}">
                <a16:creationId xmlns:a16="http://schemas.microsoft.com/office/drawing/2014/main" id="{9CEB412E-3811-6E0E-3502-981B821FB6A0}"/>
              </a:ext>
            </a:extLst>
          </p:cNvPr>
          <p:cNvPicPr>
            <a:picLocks noChangeAspect="1"/>
          </p:cNvPicPr>
          <p:nvPr/>
        </p:nvPicPr>
        <p:blipFill>
          <a:blip r:embed="rId3"/>
          <a:stretch>
            <a:fillRect/>
          </a:stretch>
        </p:blipFill>
        <p:spPr>
          <a:xfrm>
            <a:off x="998332" y="3429000"/>
            <a:ext cx="4194255" cy="3250548"/>
          </a:xfrm>
          <a:prstGeom prst="rect">
            <a:avLst/>
          </a:prstGeom>
        </p:spPr>
      </p:pic>
      <p:sp>
        <p:nvSpPr>
          <p:cNvPr id="6" name="TextBox 5">
            <a:extLst>
              <a:ext uri="{FF2B5EF4-FFF2-40B4-BE49-F238E27FC236}">
                <a16:creationId xmlns:a16="http://schemas.microsoft.com/office/drawing/2014/main" id="{97549F39-6AE1-591F-5A85-40798053456A}"/>
              </a:ext>
            </a:extLst>
          </p:cNvPr>
          <p:cNvSpPr txBox="1"/>
          <p:nvPr/>
        </p:nvSpPr>
        <p:spPr>
          <a:xfrm>
            <a:off x="5692461" y="746975"/>
            <a:ext cx="5920419" cy="1477328"/>
          </a:xfrm>
          <a:prstGeom prst="rect">
            <a:avLst/>
          </a:prstGeom>
          <a:blipFill>
            <a:blip r:embed="rId4"/>
            <a:tile tx="0" ty="0" sx="100000" sy="100000" flip="none" algn="tl"/>
          </a:blipFill>
        </p:spPr>
        <p:txBody>
          <a:bodyPr wrap="square" rtlCol="0">
            <a:spAutoFit/>
          </a:bodyPr>
          <a:lstStyle/>
          <a:p>
            <a:pPr algn="l">
              <a:buFont typeface="+mj-lt"/>
              <a:buAutoNum type="arabicPeriod"/>
            </a:pPr>
            <a:r>
              <a:rPr lang="en-IN" b="0" i="0" dirty="0">
                <a:solidFill>
                  <a:srgbClr val="29261B"/>
                </a:solidFill>
                <a:effectLst/>
                <a:latin typeface="__tiempos_b6f14e"/>
              </a:rPr>
              <a:t>For the "Low" loan status, males tend to have a higher default rate compared to females.</a:t>
            </a:r>
          </a:p>
          <a:p>
            <a:pPr algn="l">
              <a:buFont typeface="+mj-lt"/>
              <a:buAutoNum type="arabicPeriod"/>
            </a:pPr>
            <a:r>
              <a:rPr lang="en-IN" b="0" i="0" dirty="0">
                <a:solidFill>
                  <a:srgbClr val="29261B"/>
                </a:solidFill>
                <a:effectLst/>
                <a:latin typeface="__tiempos_b6f14e"/>
              </a:rPr>
              <a:t>For the "Medium" and "High" loan statuses, females exhibit slightly higher default rates than males.</a:t>
            </a:r>
          </a:p>
          <a:p>
            <a:endParaRPr lang="en-US" dirty="0"/>
          </a:p>
        </p:txBody>
      </p:sp>
      <p:sp>
        <p:nvSpPr>
          <p:cNvPr id="7" name="TextBox 6">
            <a:extLst>
              <a:ext uri="{FF2B5EF4-FFF2-40B4-BE49-F238E27FC236}">
                <a16:creationId xmlns:a16="http://schemas.microsoft.com/office/drawing/2014/main" id="{EE5333B4-C366-5515-8CF4-69BA8494F68A}"/>
              </a:ext>
            </a:extLst>
          </p:cNvPr>
          <p:cNvSpPr txBox="1"/>
          <p:nvPr/>
        </p:nvSpPr>
        <p:spPr>
          <a:xfrm>
            <a:off x="5870448" y="3602736"/>
            <a:ext cx="5742432" cy="2031325"/>
          </a:xfrm>
          <a:prstGeom prst="rect">
            <a:avLst/>
          </a:prstGeom>
          <a:blipFill>
            <a:blip r:embed="rId4"/>
            <a:tile tx="0" ty="0" sx="100000" sy="100000" flip="none" algn="tl"/>
          </a:blipFill>
        </p:spPr>
        <p:txBody>
          <a:bodyPr wrap="square" rtlCol="0">
            <a:spAutoFit/>
          </a:bodyPr>
          <a:lstStyle/>
          <a:p>
            <a:r>
              <a:rPr lang="en-IN" dirty="0"/>
              <a:t>1. For the "Children" and "Family" loan statuses, males tend to have slightly higher default rates compared to females.</a:t>
            </a:r>
          </a:p>
          <a:p>
            <a:r>
              <a:rPr lang="en-IN" dirty="0"/>
              <a:t>2. There are no significant disparities in default rates between genders for other loan statuses like "Group or property", "Other", or "Real estate".</a:t>
            </a:r>
          </a:p>
          <a:p>
            <a:endParaRPr lang="en-US" dirty="0"/>
          </a:p>
        </p:txBody>
      </p:sp>
    </p:spTree>
    <p:extLst>
      <p:ext uri="{BB962C8B-B14F-4D97-AF65-F5344CB8AC3E}">
        <p14:creationId xmlns:p14="http://schemas.microsoft.com/office/powerpoint/2010/main" val="24011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025E2-3399-0C9E-2C80-9CD9F16AC7F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35F6EE5-AC85-0DDB-114A-11730CEB4AE7}"/>
              </a:ext>
            </a:extLst>
          </p:cNvPr>
          <p:cNvPicPr>
            <a:picLocks noChangeAspect="1"/>
          </p:cNvPicPr>
          <p:nvPr/>
        </p:nvPicPr>
        <p:blipFill>
          <a:blip r:embed="rId2"/>
          <a:stretch>
            <a:fillRect/>
          </a:stretch>
        </p:blipFill>
        <p:spPr>
          <a:xfrm>
            <a:off x="1018032" y="275205"/>
            <a:ext cx="4522715" cy="3186460"/>
          </a:xfrm>
          <a:prstGeom prst="rect">
            <a:avLst/>
          </a:prstGeom>
        </p:spPr>
      </p:pic>
      <p:pic>
        <p:nvPicPr>
          <p:cNvPr id="3" name="Picture 2">
            <a:extLst>
              <a:ext uri="{FF2B5EF4-FFF2-40B4-BE49-F238E27FC236}">
                <a16:creationId xmlns:a16="http://schemas.microsoft.com/office/drawing/2014/main" id="{A298E038-4CC3-B4D3-4BD1-EF480CA91364}"/>
              </a:ext>
            </a:extLst>
          </p:cNvPr>
          <p:cNvPicPr>
            <a:picLocks noChangeAspect="1"/>
          </p:cNvPicPr>
          <p:nvPr/>
        </p:nvPicPr>
        <p:blipFill>
          <a:blip r:embed="rId3"/>
          <a:stretch>
            <a:fillRect/>
          </a:stretch>
        </p:blipFill>
        <p:spPr>
          <a:xfrm>
            <a:off x="7406640" y="3461665"/>
            <a:ext cx="4279391" cy="2906837"/>
          </a:xfrm>
          <a:prstGeom prst="rect">
            <a:avLst/>
          </a:prstGeom>
        </p:spPr>
      </p:pic>
      <p:sp>
        <p:nvSpPr>
          <p:cNvPr id="4" name="TextBox 3">
            <a:extLst>
              <a:ext uri="{FF2B5EF4-FFF2-40B4-BE49-F238E27FC236}">
                <a16:creationId xmlns:a16="http://schemas.microsoft.com/office/drawing/2014/main" id="{9B40419D-1787-1CCC-8F97-B8D92B87DFA8}"/>
              </a:ext>
            </a:extLst>
          </p:cNvPr>
          <p:cNvSpPr txBox="1"/>
          <p:nvPr/>
        </p:nvSpPr>
        <p:spPr>
          <a:xfrm>
            <a:off x="6437376" y="713232"/>
            <a:ext cx="4736592" cy="2103120"/>
          </a:xfrm>
          <a:prstGeom prst="rect">
            <a:avLst/>
          </a:prstGeom>
          <a:blipFill>
            <a:blip r:embed="rId4"/>
            <a:tile tx="0" ty="0" sx="100000" sy="100000" flip="none" algn="tl"/>
          </a:blipFill>
        </p:spPr>
        <p:txBody>
          <a:bodyPr wrap="square" rtlCol="0">
            <a:spAutoFit/>
          </a:bodyPr>
          <a:lstStyle/>
          <a:p>
            <a:pPr algn="l"/>
            <a:r>
              <a:rPr lang="en-IN" b="0" i="0" dirty="0">
                <a:solidFill>
                  <a:srgbClr val="29261B"/>
                </a:solidFill>
                <a:effectLst/>
                <a:latin typeface="__tiempos_b6f14e"/>
              </a:rPr>
              <a:t>1. The "Very High" credit category has the highest overall default rate across all loan statuses.</a:t>
            </a:r>
          </a:p>
          <a:p>
            <a:pPr algn="l"/>
            <a:r>
              <a:rPr lang="en-IN" b="0" i="0" dirty="0">
                <a:solidFill>
                  <a:srgbClr val="29261B"/>
                </a:solidFill>
                <a:effectLst/>
                <a:latin typeface="__tiempos_b6f14e"/>
              </a:rPr>
              <a:t>2. Borrowers with "Low" and "Medium" credit categories tend to have relatively lower default rates.</a:t>
            </a:r>
          </a:p>
          <a:p>
            <a:endParaRPr lang="en-US" dirty="0"/>
          </a:p>
        </p:txBody>
      </p:sp>
      <p:sp>
        <p:nvSpPr>
          <p:cNvPr id="5" name="TextBox 4">
            <a:extLst>
              <a:ext uri="{FF2B5EF4-FFF2-40B4-BE49-F238E27FC236}">
                <a16:creationId xmlns:a16="http://schemas.microsoft.com/office/drawing/2014/main" id="{BA754D3D-68D0-33B8-F094-86F4CA0C17D6}"/>
              </a:ext>
            </a:extLst>
          </p:cNvPr>
          <p:cNvSpPr txBox="1"/>
          <p:nvPr/>
        </p:nvSpPr>
        <p:spPr>
          <a:xfrm>
            <a:off x="1103116" y="3718679"/>
            <a:ext cx="5169667" cy="2862322"/>
          </a:xfrm>
          <a:prstGeom prst="rect">
            <a:avLst/>
          </a:prstGeom>
          <a:blipFill>
            <a:blip r:embed="rId4"/>
            <a:tile tx="0" ty="0" sx="100000" sy="100000" flip="none" algn="tl"/>
          </a:blipFill>
        </p:spPr>
        <p:txBody>
          <a:bodyPr wrap="square" rtlCol="0">
            <a:spAutoFit/>
          </a:bodyPr>
          <a:lstStyle/>
          <a:p>
            <a:pPr algn="l"/>
            <a:r>
              <a:rPr lang="en-IN" b="0" i="0" dirty="0">
                <a:solidFill>
                  <a:srgbClr val="29261B"/>
                </a:solidFill>
                <a:effectLst/>
                <a:latin typeface="__tiempos_b6f14e"/>
              </a:rPr>
              <a:t>1.For the "Low" credit category, default rates are generally low across most loan statuses, except for "Repair" loans.</a:t>
            </a:r>
          </a:p>
          <a:p>
            <a:pPr algn="l"/>
            <a:r>
              <a:rPr lang="en-IN" b="0" i="0" dirty="0">
                <a:solidFill>
                  <a:srgbClr val="29261B"/>
                </a:solidFill>
                <a:effectLst/>
                <a:latin typeface="__tiempos_b6f14e"/>
              </a:rPr>
              <a:t>2. The "Very High" credit category consistently exhibits the highest default rates across all loan statuses.</a:t>
            </a:r>
          </a:p>
          <a:p>
            <a:pPr algn="l"/>
            <a:r>
              <a:rPr lang="en-IN" b="0" i="0" dirty="0">
                <a:solidFill>
                  <a:srgbClr val="29261B"/>
                </a:solidFill>
                <a:effectLst/>
                <a:latin typeface="__tiempos_b6f14e"/>
              </a:rPr>
              <a:t>3. For the "Medium" and "High" credit categories, default rates vary depending on the loan status, with some higher-risk loan types like "Car", "Repair", and "House/Apartment"</a:t>
            </a:r>
          </a:p>
        </p:txBody>
      </p:sp>
    </p:spTree>
    <p:extLst>
      <p:ext uri="{BB962C8B-B14F-4D97-AF65-F5344CB8AC3E}">
        <p14:creationId xmlns:p14="http://schemas.microsoft.com/office/powerpoint/2010/main" val="36798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7F657D-9240-6D2F-2617-4DD27A9E2F7C}"/>
              </a:ext>
            </a:extLst>
          </p:cNvPr>
          <p:cNvPicPr>
            <a:picLocks noChangeAspect="1"/>
          </p:cNvPicPr>
          <p:nvPr/>
        </p:nvPicPr>
        <p:blipFill>
          <a:blip r:embed="rId2"/>
          <a:stretch>
            <a:fillRect/>
          </a:stretch>
        </p:blipFill>
        <p:spPr>
          <a:xfrm>
            <a:off x="7625443" y="255815"/>
            <a:ext cx="2959100" cy="2209800"/>
          </a:xfrm>
          <a:prstGeom prst="rect">
            <a:avLst/>
          </a:prstGeom>
        </p:spPr>
      </p:pic>
      <p:pic>
        <p:nvPicPr>
          <p:cNvPr id="5" name="Picture 4">
            <a:extLst>
              <a:ext uri="{FF2B5EF4-FFF2-40B4-BE49-F238E27FC236}">
                <a16:creationId xmlns:a16="http://schemas.microsoft.com/office/drawing/2014/main" id="{A28F2283-188D-F09E-EA1E-A1DC58BCBF80}"/>
              </a:ext>
            </a:extLst>
          </p:cNvPr>
          <p:cNvPicPr>
            <a:picLocks noChangeAspect="1"/>
          </p:cNvPicPr>
          <p:nvPr/>
        </p:nvPicPr>
        <p:blipFill>
          <a:blip r:embed="rId3"/>
          <a:stretch>
            <a:fillRect/>
          </a:stretch>
        </p:blipFill>
        <p:spPr>
          <a:xfrm>
            <a:off x="1607457" y="255816"/>
            <a:ext cx="3133897" cy="2209799"/>
          </a:xfrm>
          <a:prstGeom prst="rect">
            <a:avLst/>
          </a:prstGeom>
        </p:spPr>
      </p:pic>
      <p:sp>
        <p:nvSpPr>
          <p:cNvPr id="7" name="TextBox 6">
            <a:extLst>
              <a:ext uri="{FF2B5EF4-FFF2-40B4-BE49-F238E27FC236}">
                <a16:creationId xmlns:a16="http://schemas.microsoft.com/office/drawing/2014/main" id="{A5C8481F-3D0F-6CA9-EFC6-96DCD5B8345F}"/>
              </a:ext>
            </a:extLst>
          </p:cNvPr>
          <p:cNvSpPr txBox="1"/>
          <p:nvPr/>
        </p:nvSpPr>
        <p:spPr>
          <a:xfrm>
            <a:off x="3885648" y="2908865"/>
            <a:ext cx="5630283" cy="3693319"/>
          </a:xfrm>
          <a:prstGeom prst="rect">
            <a:avLst/>
          </a:prstGeom>
          <a:blipFill>
            <a:blip r:embed="rId4"/>
            <a:tile tx="0" ty="0" sx="100000" sy="100000" flip="none" algn="tl"/>
          </a:blipFill>
        </p:spPr>
        <p:txBody>
          <a:bodyPr wrap="square" rtlCol="0">
            <a:spAutoFit/>
          </a:bodyPr>
          <a:lstStyle/>
          <a:p>
            <a:pPr algn="l">
              <a:buFont typeface="+mj-lt"/>
              <a:buAutoNum type="arabicPeriod"/>
            </a:pPr>
            <a:r>
              <a:rPr lang="en-IN" b="0" i="0" dirty="0">
                <a:solidFill>
                  <a:srgbClr val="29261B"/>
                </a:solidFill>
                <a:effectLst/>
                <a:latin typeface="__tiempos_b6f14e"/>
              </a:rPr>
              <a:t>The graphs depict default rates for different income categories (low, medium, high, very high) across various loan status situations.</a:t>
            </a:r>
          </a:p>
          <a:p>
            <a:pPr algn="l">
              <a:buFont typeface="+mj-lt"/>
              <a:buAutoNum type="arabicPeriod"/>
            </a:pPr>
            <a:r>
              <a:rPr lang="en-IN" b="0" i="0" dirty="0">
                <a:solidFill>
                  <a:srgbClr val="29261B"/>
                </a:solidFill>
                <a:effectLst/>
                <a:latin typeface="__tiempos_b6f14e"/>
              </a:rPr>
              <a:t>For the "Current" loan status in the first row, we see higher default rates for lower income categories (low and medium) compared to higher income categories (high and very high). This suggests that lower income borrowers may be more likely to default on current loans.</a:t>
            </a:r>
          </a:p>
          <a:p>
            <a:r>
              <a:rPr lang="en-US" dirty="0"/>
              <a:t>3. </a:t>
            </a:r>
            <a:r>
              <a:rPr lang="en-IN" b="0" i="0" dirty="0">
                <a:solidFill>
                  <a:srgbClr val="29261B"/>
                </a:solidFill>
                <a:effectLst/>
                <a:latin typeface="__tiempos_b6f14e"/>
              </a:rPr>
              <a:t>The "Renewable" loan status in the third row shows a similar trend, with lower income categories exhibiting higher default rates compared to higher income categories.</a:t>
            </a:r>
          </a:p>
          <a:p>
            <a:endParaRPr lang="en-US" dirty="0"/>
          </a:p>
        </p:txBody>
      </p:sp>
    </p:spTree>
    <p:extLst>
      <p:ext uri="{BB962C8B-B14F-4D97-AF65-F5344CB8AC3E}">
        <p14:creationId xmlns:p14="http://schemas.microsoft.com/office/powerpoint/2010/main" val="344476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26482-9013-8D21-E7B2-8780C0C2ABB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B5BC211-3E03-55C2-732E-460FF0C17C4A}"/>
              </a:ext>
            </a:extLst>
          </p:cNvPr>
          <p:cNvPicPr>
            <a:picLocks noChangeAspect="1"/>
          </p:cNvPicPr>
          <p:nvPr/>
        </p:nvPicPr>
        <p:blipFill>
          <a:blip r:embed="rId2"/>
          <a:stretch>
            <a:fillRect/>
          </a:stretch>
        </p:blipFill>
        <p:spPr>
          <a:xfrm>
            <a:off x="1301821" y="483981"/>
            <a:ext cx="3689904" cy="2662601"/>
          </a:xfrm>
          <a:prstGeom prst="rect">
            <a:avLst/>
          </a:prstGeom>
        </p:spPr>
      </p:pic>
      <p:pic>
        <p:nvPicPr>
          <p:cNvPr id="3" name="Picture 2">
            <a:extLst>
              <a:ext uri="{FF2B5EF4-FFF2-40B4-BE49-F238E27FC236}">
                <a16:creationId xmlns:a16="http://schemas.microsoft.com/office/drawing/2014/main" id="{956C8788-1203-BC33-D687-28FFE62CA057}"/>
              </a:ext>
            </a:extLst>
          </p:cNvPr>
          <p:cNvPicPr>
            <a:picLocks noChangeAspect="1"/>
          </p:cNvPicPr>
          <p:nvPr/>
        </p:nvPicPr>
        <p:blipFill>
          <a:blip r:embed="rId3"/>
          <a:stretch>
            <a:fillRect/>
          </a:stretch>
        </p:blipFill>
        <p:spPr>
          <a:xfrm>
            <a:off x="1396441" y="3377809"/>
            <a:ext cx="3500664" cy="3300626"/>
          </a:xfrm>
          <a:prstGeom prst="rect">
            <a:avLst/>
          </a:prstGeom>
        </p:spPr>
      </p:pic>
      <p:sp>
        <p:nvSpPr>
          <p:cNvPr id="4" name="TextBox 3">
            <a:extLst>
              <a:ext uri="{FF2B5EF4-FFF2-40B4-BE49-F238E27FC236}">
                <a16:creationId xmlns:a16="http://schemas.microsoft.com/office/drawing/2014/main" id="{D60B5B1E-05A8-0213-40EF-53F792CAD0E0}"/>
              </a:ext>
            </a:extLst>
          </p:cNvPr>
          <p:cNvSpPr txBox="1"/>
          <p:nvPr/>
        </p:nvSpPr>
        <p:spPr>
          <a:xfrm>
            <a:off x="5588000" y="792486"/>
            <a:ext cx="6070599" cy="2031325"/>
          </a:xfrm>
          <a:prstGeom prst="rect">
            <a:avLst/>
          </a:prstGeom>
          <a:blipFill>
            <a:blip r:embed="rId4"/>
            <a:tile tx="0" ty="0" sx="100000" sy="100000" flip="none" algn="tl"/>
          </a:blipFill>
        </p:spPr>
        <p:txBody>
          <a:bodyPr wrap="square" rtlCol="0">
            <a:spAutoFit/>
          </a:bodyPr>
          <a:lstStyle/>
          <a:p>
            <a:pPr algn="l">
              <a:buFont typeface="+mj-lt"/>
              <a:buAutoNum type="arabicPeriod"/>
            </a:pPr>
            <a:r>
              <a:rPr lang="en-IN" b="0" i="0" dirty="0">
                <a:solidFill>
                  <a:srgbClr val="29261B"/>
                </a:solidFill>
                <a:effectLst/>
                <a:latin typeface="__tiempos_b6f14e"/>
              </a:rPr>
              <a:t>For the "Issued" loan status the default rates are generally lower across all income categories compared to "Current" loans. However, the pattern of lower income categories having higher default rates persists.</a:t>
            </a:r>
          </a:p>
          <a:p>
            <a:br>
              <a:rPr lang="en-IN" dirty="0"/>
            </a:br>
            <a:r>
              <a:rPr lang="en-IN" dirty="0"/>
              <a:t>2. Cashless from the bank seems to be of more defaulter. SO it is recommended to avoid</a:t>
            </a:r>
            <a:endParaRPr lang="en-US" dirty="0"/>
          </a:p>
        </p:txBody>
      </p:sp>
    </p:spTree>
    <p:extLst>
      <p:ext uri="{BB962C8B-B14F-4D97-AF65-F5344CB8AC3E}">
        <p14:creationId xmlns:p14="http://schemas.microsoft.com/office/powerpoint/2010/main" val="363931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C73DE-06CB-9ED1-3879-315F26F2F85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6DDE11D-3239-54A8-AD49-E90F6C306F48}"/>
              </a:ext>
            </a:extLst>
          </p:cNvPr>
          <p:cNvPicPr>
            <a:picLocks noChangeAspect="1"/>
          </p:cNvPicPr>
          <p:nvPr/>
        </p:nvPicPr>
        <p:blipFill>
          <a:blip r:embed="rId2"/>
          <a:stretch>
            <a:fillRect/>
          </a:stretch>
        </p:blipFill>
        <p:spPr>
          <a:xfrm>
            <a:off x="1029664" y="594166"/>
            <a:ext cx="3918740" cy="2834833"/>
          </a:xfrm>
          <a:prstGeom prst="rect">
            <a:avLst/>
          </a:prstGeom>
        </p:spPr>
      </p:pic>
      <p:sp>
        <p:nvSpPr>
          <p:cNvPr id="3" name="TextBox 2">
            <a:extLst>
              <a:ext uri="{FF2B5EF4-FFF2-40B4-BE49-F238E27FC236}">
                <a16:creationId xmlns:a16="http://schemas.microsoft.com/office/drawing/2014/main" id="{7672EAFF-5504-917D-8741-1253945EE7EF}"/>
              </a:ext>
            </a:extLst>
          </p:cNvPr>
          <p:cNvSpPr txBox="1"/>
          <p:nvPr/>
        </p:nvSpPr>
        <p:spPr>
          <a:xfrm>
            <a:off x="5474664" y="2527461"/>
            <a:ext cx="6208371" cy="3416320"/>
          </a:xfrm>
          <a:prstGeom prst="rect">
            <a:avLst/>
          </a:prstGeom>
          <a:blipFill>
            <a:blip r:embed="rId3"/>
            <a:tile tx="0" ty="0" sx="100000" sy="100000" flip="none" algn="tl"/>
          </a:blipFill>
        </p:spPr>
        <p:txBody>
          <a:bodyPr wrap="square" rtlCol="0">
            <a:spAutoFit/>
          </a:bodyPr>
          <a:lstStyle/>
          <a:p>
            <a:pPr algn="l">
              <a:buFont typeface="+mj-lt"/>
              <a:buAutoNum type="arabicPeriod"/>
            </a:pPr>
            <a:r>
              <a:rPr lang="en-IN" b="0" i="0" dirty="0">
                <a:solidFill>
                  <a:srgbClr val="29261B"/>
                </a:solidFill>
                <a:effectLst/>
                <a:latin typeface="__tiempos_b6f14e"/>
              </a:rPr>
              <a:t>The defaulter rate is generally higher for groups with higher personal revolved utilization rates. This suggests that individuals who have higher outstanding balances relative to their credit limits are more likely to default on loans.</a:t>
            </a:r>
          </a:p>
          <a:p>
            <a:pPr algn="l">
              <a:buFont typeface="+mj-lt"/>
              <a:buAutoNum type="arabicPeriod"/>
            </a:pPr>
            <a:r>
              <a:rPr lang="en-IN" b="0" i="0" dirty="0">
                <a:solidFill>
                  <a:srgbClr val="29261B"/>
                </a:solidFill>
                <a:effectLst/>
                <a:latin typeface="__tiempos_b6f14e"/>
              </a:rPr>
              <a:t>The group with the highest personal revolved utilization rate (above 88.5%) has the highest defaulter rate of around 0.15. This indicates that for individuals who have maxed out or nearly maxed out their credit limits, the risk of default is quite high.</a:t>
            </a:r>
          </a:p>
          <a:p>
            <a:pPr algn="l">
              <a:buFont typeface="+mj-lt"/>
              <a:buAutoNum type="arabicPeriod"/>
            </a:pPr>
            <a:r>
              <a:rPr lang="en-IN" b="0" i="0" dirty="0">
                <a:solidFill>
                  <a:srgbClr val="29261B"/>
                </a:solidFill>
                <a:effectLst/>
                <a:latin typeface="__tiempos_b6f14e"/>
              </a:rPr>
              <a:t>The group with the lowest personal revolved utilization rate (below 50.5%) has the lowest defaulter rate of around 0.035. This suggests that individuals who maintain lower credit utilization rates are less likely to default on loans.</a:t>
            </a:r>
          </a:p>
        </p:txBody>
      </p:sp>
    </p:spTree>
    <p:extLst>
      <p:ext uri="{BB962C8B-B14F-4D97-AF65-F5344CB8AC3E}">
        <p14:creationId xmlns:p14="http://schemas.microsoft.com/office/powerpoint/2010/main" val="179044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33467-621C-3587-27DE-178C3BCD9CF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99D12D-F6C4-33FE-C43B-A86C14EE5CFF}"/>
              </a:ext>
            </a:extLst>
          </p:cNvPr>
          <p:cNvSpPr txBox="1"/>
          <p:nvPr/>
        </p:nvSpPr>
        <p:spPr>
          <a:xfrm>
            <a:off x="832707" y="298187"/>
            <a:ext cx="2748693" cy="523220"/>
          </a:xfrm>
          <a:prstGeom prst="rect">
            <a:avLst/>
          </a:prstGeom>
          <a:noFill/>
        </p:spPr>
        <p:txBody>
          <a:bodyPr wrap="square" rtlCol="0">
            <a:spAutoFit/>
          </a:bodyPr>
          <a:lstStyle/>
          <a:p>
            <a:r>
              <a:rPr lang="en-US" sz="2800" dirty="0"/>
              <a:t>Summary</a:t>
            </a:r>
          </a:p>
        </p:txBody>
      </p:sp>
      <p:sp>
        <p:nvSpPr>
          <p:cNvPr id="3" name="TextBox 2">
            <a:extLst>
              <a:ext uri="{FF2B5EF4-FFF2-40B4-BE49-F238E27FC236}">
                <a16:creationId xmlns:a16="http://schemas.microsoft.com/office/drawing/2014/main" id="{1289005D-2D52-92E2-E5F9-F8E7186F55B1}"/>
              </a:ext>
            </a:extLst>
          </p:cNvPr>
          <p:cNvSpPr txBox="1"/>
          <p:nvPr/>
        </p:nvSpPr>
        <p:spPr>
          <a:xfrm>
            <a:off x="832707" y="1079025"/>
            <a:ext cx="7371493" cy="3670775"/>
          </a:xfrm>
          <a:prstGeom prst="rect">
            <a:avLst/>
          </a:prstGeom>
          <a:noFill/>
        </p:spPr>
        <p:txBody>
          <a:bodyPr wrap="square" rtlCol="0">
            <a:spAutoFit/>
          </a:bodyPr>
          <a:lstStyle/>
          <a:p>
            <a:pPr marL="342900" indent="-342900" algn="l">
              <a:buAutoNum type="arabicPeriod"/>
            </a:pPr>
            <a:r>
              <a:rPr lang="en-IN" b="0" i="0" dirty="0">
                <a:solidFill>
                  <a:srgbClr val="29261B"/>
                </a:solidFill>
                <a:effectLst/>
                <a:latin typeface="__tiempos_b6f14e"/>
              </a:rPr>
              <a:t>The "Very High" credit category has the highest overall default rate across all loan statuses</a:t>
            </a:r>
          </a:p>
          <a:p>
            <a:pPr marL="342900" indent="-342900">
              <a:buFontTx/>
              <a:buAutoNum type="arabicPeriod"/>
            </a:pPr>
            <a:r>
              <a:rPr lang="en-IN" b="0" i="0" dirty="0">
                <a:solidFill>
                  <a:srgbClr val="29261B"/>
                </a:solidFill>
                <a:effectLst/>
                <a:latin typeface="__tiempos_b6f14e"/>
              </a:rPr>
              <a:t>The highest default rates are observed for the "Very high" income category across all previous loan status groups. This suggests that having a very high income alone does not necessarily guarantee a lower risk of default.</a:t>
            </a:r>
          </a:p>
          <a:p>
            <a:pPr marL="342900" indent="-342900" algn="l">
              <a:buAutoNum type="arabicPeriod"/>
            </a:pPr>
            <a:r>
              <a:rPr lang="en-IN" dirty="0">
                <a:solidFill>
                  <a:srgbClr val="29261B"/>
                </a:solidFill>
                <a:latin typeface="__tiempos_b6f14e"/>
              </a:rPr>
              <a:t>Recommended to provide loan for Female as they are least defaulters</a:t>
            </a:r>
          </a:p>
          <a:p>
            <a:pPr marL="342900" indent="-342900">
              <a:buFontTx/>
              <a:buAutoNum type="arabicPeriod"/>
            </a:pPr>
            <a:r>
              <a:rPr lang="en-IN" b="0" i="0" dirty="0">
                <a:solidFill>
                  <a:srgbClr val="29261B"/>
                </a:solidFill>
                <a:effectLst/>
                <a:latin typeface="__tiempos_b6f14e"/>
              </a:rPr>
              <a:t>The defaulter rate is generally higher for groups with higher personal revolved utilization rates. This suggests that individuals who have higher outstanding balances relative to their credit limits are more likely to default on loans.</a:t>
            </a:r>
          </a:p>
          <a:p>
            <a:pPr marL="342900" indent="-342900" algn="l">
              <a:buAutoNum type="arabicPeriod"/>
            </a:pPr>
            <a:r>
              <a:rPr lang="en-IN" dirty="0">
                <a:solidFill>
                  <a:srgbClr val="29261B"/>
                </a:solidFill>
                <a:latin typeface="__tiempos_b6f14e"/>
              </a:rPr>
              <a:t>There is high for secondary education </a:t>
            </a:r>
          </a:p>
          <a:p>
            <a:pPr marL="342900" indent="-342900" algn="l">
              <a:buAutoNum type="arabicPeriod"/>
            </a:pPr>
            <a:r>
              <a:rPr lang="en-IN" dirty="0">
                <a:solidFill>
                  <a:srgbClr val="29261B"/>
                </a:solidFill>
                <a:latin typeface="__tiempos_b6f14e"/>
              </a:rPr>
              <a:t>The applicants who were previously rejected to better avoid those</a:t>
            </a:r>
          </a:p>
        </p:txBody>
      </p:sp>
    </p:spTree>
    <p:extLst>
      <p:ext uri="{BB962C8B-B14F-4D97-AF65-F5344CB8AC3E}">
        <p14:creationId xmlns:p14="http://schemas.microsoft.com/office/powerpoint/2010/main" val="17115997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110</TotalTime>
  <Words>846</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__tiempos_b6f14e</vt:lpstr>
      <vt:lpstr>Franklin Gothic Book</vt:lpstr>
      <vt:lpstr>Crop</vt:lpstr>
      <vt:lpstr>EDA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 </dc:title>
  <dc:creator>swethaashu29@gmail.com</dc:creator>
  <cp:lastModifiedBy>swethaashu29@gmail.com</cp:lastModifiedBy>
  <cp:revision>2</cp:revision>
  <dcterms:created xsi:type="dcterms:W3CDTF">2024-03-12T16:49:04Z</dcterms:created>
  <dcterms:modified xsi:type="dcterms:W3CDTF">2024-03-12T18:40:16Z</dcterms:modified>
</cp:coreProperties>
</file>