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3" r:id="rId3"/>
    <p:sldId id="256" r:id="rId4"/>
    <p:sldId id="265" r:id="rId5"/>
    <p:sldId id="267" r:id="rId6"/>
    <p:sldId id="266" r:id="rId7"/>
    <p:sldId id="268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355" userDrawn="1">
          <p15:clr>
            <a:srgbClr val="A4A3A4"/>
          </p15:clr>
        </p15:guide>
        <p15:guide id="2" orient="horz" pos="822" userDrawn="1">
          <p15:clr>
            <a:srgbClr val="A4A3A4"/>
          </p15:clr>
        </p15:guide>
        <p15:guide id="3" pos="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120" y="67"/>
      </p:cViewPr>
      <p:guideLst>
        <p:guide pos="7355"/>
        <p:guide orient="horz" pos="822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0643274-80BF-7643-B161-9F71A80946D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250ED835-F9D5-BB42-B0DD-45D0DA9D4E22}"/>
                </a:ext>
              </a:extLst>
            </p:cNvPr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A62F828C-4ACD-CE49-8A51-B8AA4FA7156D}"/>
                </a:ext>
              </a:extLst>
            </p:cNvPr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0746ED26-D798-C446-9B13-CF3E55333E99}"/>
                </a:ext>
              </a:extLst>
            </p:cNvPr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C58F8F57-514F-274D-9CA2-60EA9F1F9DDA}"/>
                </a:ext>
              </a:extLst>
            </p:cNvPr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Designation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36" name="Rectangle 35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ectangle 36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53BCE6E1-AB5F-7745-98CA-A8ADB2246278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91DDF358-BC30-C44B-88A9-2CBC3B20E516}"/>
                </a:ext>
              </a:extLst>
            </p:cNvPr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432C706-BE82-2543-8D86-C90CCC9939EF}"/>
                </a:ext>
              </a:extLst>
            </p:cNvPr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AE9B219B-3289-D141-9C01-EE4D6A0F1930}"/>
                </a:ext>
              </a:extLst>
            </p:cNvPr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CFD75D11-04C4-B94A-8B6D-E295F75ECAB6}"/>
                </a:ext>
              </a:extLst>
            </p:cNvPr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B7035926-69A1-D746-849C-56BCF6D1C2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ulti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5483F69-BFFC-CC45-8684-B9CC2C4D4F6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0" y="-27737"/>
            <a:ext cx="12252960" cy="4080590"/>
            <a:chOff x="0" y="-27737"/>
            <a:chExt cx="12194178" cy="4061014"/>
          </a:xfrm>
        </p:grpSpPr>
        <p:sp>
          <p:nvSpPr>
            <p:cNvPr id="34" name="Freeform 33"/>
            <p:cNvSpPr/>
            <p:nvPr userDrawn="1"/>
          </p:nvSpPr>
          <p:spPr>
            <a:xfrm>
              <a:off x="0" y="-27735"/>
              <a:ext cx="3052483" cy="1627094"/>
            </a:xfrm>
            <a:custGeom>
              <a:avLst/>
              <a:gdLst>
                <a:gd name="connsiteX0" fmla="*/ 3052482 w 3052482"/>
                <a:gd name="connsiteY0" fmla="*/ 484094 h 1627094"/>
                <a:gd name="connsiteX1" fmla="*/ 0 w 3052482"/>
                <a:gd name="connsiteY1" fmla="*/ 1627094 h 1627094"/>
                <a:gd name="connsiteX2" fmla="*/ 0 w 3052482"/>
                <a:gd name="connsiteY2" fmla="*/ 0 h 1627094"/>
                <a:gd name="connsiteX3" fmla="*/ 726141 w 3052482"/>
                <a:gd name="connsiteY3" fmla="*/ 13447 h 1627094"/>
                <a:gd name="connsiteX4" fmla="*/ 3052482 w 3052482"/>
                <a:gd name="connsiteY4" fmla="*/ 484094 h 162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2482" h="1627094">
                  <a:moveTo>
                    <a:pt x="3052482" y="484094"/>
                  </a:moveTo>
                  <a:lnTo>
                    <a:pt x="0" y="1627094"/>
                  </a:lnTo>
                  <a:lnTo>
                    <a:pt x="0" y="0"/>
                  </a:lnTo>
                  <a:lnTo>
                    <a:pt x="726141" y="13447"/>
                  </a:lnTo>
                  <a:lnTo>
                    <a:pt x="3052482" y="484094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Freeform 32"/>
            <p:cNvSpPr/>
            <p:nvPr userDrawn="1"/>
          </p:nvSpPr>
          <p:spPr>
            <a:xfrm>
              <a:off x="8861413" y="1545571"/>
              <a:ext cx="3321423" cy="2487706"/>
            </a:xfrm>
            <a:custGeom>
              <a:avLst/>
              <a:gdLst>
                <a:gd name="connsiteX0" fmla="*/ 0 w 3321423"/>
                <a:gd name="connsiteY0" fmla="*/ 0 h 2487706"/>
                <a:gd name="connsiteX1" fmla="*/ 3321423 w 3321423"/>
                <a:gd name="connsiteY1" fmla="*/ 2487706 h 2487706"/>
                <a:gd name="connsiteX2" fmla="*/ 3321423 w 3321423"/>
                <a:gd name="connsiteY2" fmla="*/ 618565 h 2487706"/>
                <a:gd name="connsiteX3" fmla="*/ 0 w 3321423"/>
                <a:gd name="connsiteY3" fmla="*/ 0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1423" h="2487706">
                  <a:moveTo>
                    <a:pt x="0" y="0"/>
                  </a:moveTo>
                  <a:lnTo>
                    <a:pt x="3321423" y="2487706"/>
                  </a:lnTo>
                  <a:lnTo>
                    <a:pt x="3321423" y="618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31"/>
            <p:cNvSpPr/>
            <p:nvPr userDrawn="1"/>
          </p:nvSpPr>
          <p:spPr>
            <a:xfrm>
              <a:off x="497541" y="-27736"/>
              <a:ext cx="11694459" cy="2205319"/>
            </a:xfrm>
            <a:custGeom>
              <a:avLst/>
              <a:gdLst>
                <a:gd name="connsiteX0" fmla="*/ 11698941 w 11698941"/>
                <a:gd name="connsiteY0" fmla="*/ 2191871 h 2191871"/>
                <a:gd name="connsiteX1" fmla="*/ 0 w 11698941"/>
                <a:gd name="connsiteY1" fmla="*/ 0 h 2191871"/>
                <a:gd name="connsiteX2" fmla="*/ 11685494 w 11698941"/>
                <a:gd name="connsiteY2" fmla="*/ 0 h 2191871"/>
                <a:gd name="connsiteX3" fmla="*/ 11698941 w 11698941"/>
                <a:gd name="connsiteY3" fmla="*/ 2191871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8941" h="2191871">
                  <a:moveTo>
                    <a:pt x="11698941" y="2191871"/>
                  </a:moveTo>
                  <a:lnTo>
                    <a:pt x="0" y="0"/>
                  </a:lnTo>
                  <a:lnTo>
                    <a:pt x="11685494" y="0"/>
                  </a:lnTo>
                  <a:cubicBezTo>
                    <a:pt x="11689976" y="739588"/>
                    <a:pt x="11694459" y="1479177"/>
                    <a:pt x="11698941" y="21918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" name="Freeform 1"/>
            <p:cNvSpPr/>
            <p:nvPr userDrawn="1"/>
          </p:nvSpPr>
          <p:spPr>
            <a:xfrm>
              <a:off x="12017830" y="-27737"/>
              <a:ext cx="176348" cy="2222297"/>
            </a:xfrm>
            <a:custGeom>
              <a:avLst/>
              <a:gdLst>
                <a:gd name="connsiteX0" fmla="*/ 176348 w 176348"/>
                <a:gd name="connsiteY0" fmla="*/ 2207623 h 2207623"/>
                <a:gd name="connsiteX1" fmla="*/ 176348 w 176348"/>
                <a:gd name="connsiteY1" fmla="*/ 0 h 2207623"/>
                <a:gd name="connsiteX2" fmla="*/ 0 w 176348"/>
                <a:gd name="connsiteY2" fmla="*/ 6532 h 2207623"/>
                <a:gd name="connsiteX3" fmla="*/ 176348 w 176348"/>
                <a:gd name="connsiteY3" fmla="*/ 2207623 h 22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48" h="2207623">
                  <a:moveTo>
                    <a:pt x="176348" y="2207623"/>
                  </a:moveTo>
                  <a:lnTo>
                    <a:pt x="176348" y="0"/>
                  </a:lnTo>
                  <a:lnTo>
                    <a:pt x="0" y="6532"/>
                  </a:lnTo>
                  <a:lnTo>
                    <a:pt x="176348" y="22076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88" y="252909"/>
            <a:ext cx="3386981" cy="9347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BA79B88-04A9-7B4C-BB82-4E516B55D621}"/>
              </a:ext>
            </a:extLst>
          </p:cNvPr>
          <p:cNvGrpSpPr/>
          <p:nvPr userDrawn="1"/>
        </p:nvGrpSpPr>
        <p:grpSpPr>
          <a:xfrm>
            <a:off x="0" y="6288757"/>
            <a:ext cx="12192000" cy="593263"/>
            <a:chOff x="0" y="6288757"/>
            <a:chExt cx="12192000" cy="593263"/>
          </a:xfrm>
        </p:grpSpPr>
        <p:sp>
          <p:nvSpPr>
            <p:cNvPr id="7" name="Rectangle 6"/>
            <p:cNvSpPr/>
            <p:nvPr userDrawn="1"/>
          </p:nvSpPr>
          <p:spPr>
            <a:xfrm flipV="1">
              <a:off x="0" y="6341778"/>
              <a:ext cx="12192000" cy="5402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99220" y="6434553"/>
              <a:ext cx="324210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9248758" y="6434554"/>
              <a:ext cx="27400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88757"/>
              <a:ext cx="12192000" cy="910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707240"/>
            <a:ext cx="9475788" cy="1647267"/>
          </a:xfrm>
        </p:spPr>
        <p:txBody>
          <a:bodyPr anchor="ctr">
            <a:normAutofit/>
          </a:bodyPr>
          <a:lstStyle>
            <a:lvl1pPr marL="0" indent="0">
              <a:lnSpc>
                <a:spcPts val="5680"/>
              </a:lnSpc>
              <a:buNone/>
              <a:defRPr sz="4400" b="1" baseline="0"/>
            </a:lvl1pPr>
          </a:lstStyle>
          <a:p>
            <a:pPr lvl="0"/>
            <a:r>
              <a:rPr lang="en-US" dirty="0"/>
              <a:t>Use this space for your Presentations Title – Use Two Lines for better look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1" y="3696147"/>
            <a:ext cx="9475788" cy="58862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3200" b="1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You can add the sub-title here in 1 line format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48983" y="348923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1307621" y="348923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1820563" y="348923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354361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354361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354361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28" name="Rectangle 27"/>
          <p:cNvSpPr/>
          <p:nvPr userDrawn="1"/>
        </p:nvSpPr>
        <p:spPr>
          <a:xfrm rot="5400000">
            <a:off x="785032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 userDrawn="1"/>
        </p:nvSpPr>
        <p:spPr>
          <a:xfrm rot="5400000">
            <a:off x="7984078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 userDrawn="1"/>
        </p:nvSpPr>
        <p:spPr>
          <a:xfrm rot="5400000">
            <a:off x="808691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1" name="Text Placeholder 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970620" y="472556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35" name="Text Placeholder 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970620" y="5188785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/>
              <a:t>Speaker Designation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970620" y="5606558"/>
            <a:ext cx="3634441" cy="3924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100" b="0" baseline="0"/>
            </a:lvl1pPr>
          </a:lstStyle>
          <a:p>
            <a:pPr lvl="0"/>
            <a:r>
              <a:rPr lang="en-US" dirty="0"/>
              <a:t>Speaker Organization</a:t>
            </a:r>
          </a:p>
        </p:txBody>
      </p:sp>
      <p:sp>
        <p:nvSpPr>
          <p:cNvPr id="41" name="Rectangle 40"/>
          <p:cNvSpPr/>
          <p:nvPr userDrawn="1"/>
        </p:nvSpPr>
        <p:spPr>
          <a:xfrm rot="5400000">
            <a:off x="3449777" y="5026466"/>
            <a:ext cx="664419" cy="94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Rectangle 41"/>
          <p:cNvSpPr/>
          <p:nvPr userDrawn="1"/>
        </p:nvSpPr>
        <p:spPr>
          <a:xfrm rot="5400000">
            <a:off x="3583529" y="5557136"/>
            <a:ext cx="396919" cy="941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Rectangle 42"/>
          <p:cNvSpPr/>
          <p:nvPr userDrawn="1"/>
        </p:nvSpPr>
        <p:spPr>
          <a:xfrm rot="5400000">
            <a:off x="3686369" y="5843584"/>
            <a:ext cx="191235" cy="94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607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2E62F65-707E-2C42-AC77-30E07CC1C19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11539" y="-14288"/>
            <a:ext cx="3337560" cy="6024949"/>
            <a:chOff x="8911540" y="-14288"/>
            <a:chExt cx="3300413" cy="5957891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9672640" y="4096461"/>
              <a:ext cx="2185987" cy="1143001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10658476" y="-14288"/>
              <a:ext cx="1533525" cy="5500688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8911540" y="4600578"/>
              <a:ext cx="3300413" cy="1343025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29397A-16C3-BC4A-9793-F90CA17899B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D0C35A5-39CE-7847-BDBE-03D0B12F7DE8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1" y="1269024"/>
            <a:ext cx="8170583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20035" y="216790"/>
            <a:ext cx="16368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70081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CDDD26D-AEE7-DD40-B1F6-59263976C7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398152" y="-15498"/>
            <a:ext cx="5852160" cy="5966910"/>
            <a:chOff x="6382654" y="0"/>
            <a:chExt cx="5829300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7130178" y="2550091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8615421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6382654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541005"/>
            <a:ext cx="5561013" cy="1647267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000" b="1" baseline="0"/>
            </a:lvl1pPr>
          </a:lstStyle>
          <a:p>
            <a:pPr lvl="0"/>
            <a:r>
              <a:rPr lang="en-US" dirty="0"/>
              <a:t>Section Divider Text</a:t>
            </a:r>
          </a:p>
          <a:p>
            <a:pPr lvl="0"/>
            <a:r>
              <a:rPr lang="en-US" dirty="0"/>
              <a:t>And Line #2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48983" y="3333804"/>
            <a:ext cx="858637" cy="107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1307621" y="3333804"/>
            <a:ext cx="512943" cy="107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820563" y="3333804"/>
            <a:ext cx="247135" cy="1075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8300" y="3523162"/>
            <a:ext cx="5561013" cy="128544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This is the subtitle!</a:t>
            </a:r>
          </a:p>
          <a:p>
            <a:pPr lvl="0"/>
            <a:r>
              <a:rPr lang="en-US" dirty="0"/>
              <a:t>This is line #2</a:t>
            </a: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 rot="10800000">
            <a:off x="-27363" y="-49193"/>
            <a:ext cx="914400" cy="931568"/>
            <a:chOff x="3564475" y="0"/>
            <a:chExt cx="5834061" cy="5943602"/>
          </a:xfrm>
        </p:grpSpPr>
        <p:sp>
          <p:nvSpPr>
            <p:cNvPr id="24" name="Freeform 23"/>
            <p:cNvSpPr/>
            <p:nvPr userDrawn="1"/>
          </p:nvSpPr>
          <p:spPr>
            <a:xfrm rot="3562221">
              <a:off x="4336714" y="2550090"/>
              <a:ext cx="3341342" cy="1747109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24"/>
            <p:cNvSpPr/>
            <p:nvPr userDrawn="1"/>
          </p:nvSpPr>
          <p:spPr>
            <a:xfrm>
              <a:off x="5821957" y="0"/>
              <a:ext cx="3576579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25"/>
            <p:cNvSpPr/>
            <p:nvPr userDrawn="1"/>
          </p:nvSpPr>
          <p:spPr>
            <a:xfrm>
              <a:off x="3564475" y="3571506"/>
              <a:ext cx="5829300" cy="2372096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60D50DC-002B-7141-8280-F020053D4DB6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59BDE759-C43A-2A4B-B7E5-8C05EC31C0C6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FA8C63D-4FD0-774A-82B3-06E50A00252A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xmlns="" id="{B72C1714-C272-4A41-89A4-48A9DCA7B0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0FA4CA2-2E67-5C41-95C6-EF39C570E497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DE6EA34-6736-804F-8A12-EEFDC2553E6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89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9542753-6595-454F-B166-D20D73AFDF23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17" name="Rectangle 16"/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6FCB868-FC58-6B40-A2C7-56C31444441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1F950152-FA02-BF41-94E5-88A7AF15C34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B6B099C7-DAC5-FB4E-BE5A-87389851B95D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004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368300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12"/>
          </p:nvPr>
        </p:nvSpPr>
        <p:spPr>
          <a:xfrm>
            <a:off x="6335847" y="2061479"/>
            <a:ext cx="5324163" cy="365809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8301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 userDrawn="1"/>
        </p:nvSpPr>
        <p:spPr>
          <a:xfrm>
            <a:off x="5100033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 userDrawn="1"/>
        </p:nvSpPr>
        <p:spPr>
          <a:xfrm>
            <a:off x="5100035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335847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11067581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 userDrawn="1"/>
        </p:nvSpPr>
        <p:spPr>
          <a:xfrm>
            <a:off x="11067581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9263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#1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32847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F4A964A-7054-6442-B051-638928E89960}"/>
              </a:ext>
            </a:extLst>
          </p:cNvPr>
          <p:cNvGrpSpPr/>
          <p:nvPr userDrawn="1"/>
        </p:nvGrpSpPr>
        <p:grpSpPr>
          <a:xfrm>
            <a:off x="0" y="6209713"/>
            <a:ext cx="12192000" cy="662891"/>
            <a:chOff x="0" y="6209713"/>
            <a:chExt cx="12192000" cy="66289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1FA9CD00-9AB1-F944-863A-DD99806AD2E6}"/>
                </a:ext>
              </a:extLst>
            </p:cNvPr>
            <p:cNvSpPr/>
            <p:nvPr userDrawn="1"/>
          </p:nvSpPr>
          <p:spPr>
            <a:xfrm flipV="1">
              <a:off x="0" y="6232524"/>
              <a:ext cx="12192000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038D9105-45E0-644A-ACEF-55137DF8AD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0" y="6335195"/>
              <a:ext cx="1487488" cy="41053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6FA34DD-9EAD-8641-A636-88CEFB72E300}"/>
                </a:ext>
              </a:extLst>
            </p:cNvPr>
            <p:cNvSpPr txBox="1"/>
            <p:nvPr userDrawn="1"/>
          </p:nvSpPr>
          <p:spPr>
            <a:xfrm>
              <a:off x="184151" y="6417755"/>
              <a:ext cx="28437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049BBA5A-49F9-B04A-9028-9B3C6A9EA115}"/>
                </a:ext>
              </a:extLst>
            </p:cNvPr>
            <p:cNvSpPr/>
            <p:nvPr userDrawn="1"/>
          </p:nvSpPr>
          <p:spPr>
            <a:xfrm>
              <a:off x="0" y="6209713"/>
              <a:ext cx="121920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DFC81EC4-4678-F941-B6A7-89F4390BADB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2878F38D-B566-714A-A548-BC9AA79AB68D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E2D87852-BFD8-9E4F-91C9-5A4C651442D9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8261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CB2BC10-6725-9C42-8369-B26337458B2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586310" y="-26126"/>
            <a:ext cx="4663440" cy="6026207"/>
            <a:chOff x="7612437" y="0"/>
            <a:chExt cx="4599515" cy="5943602"/>
          </a:xfrm>
        </p:grpSpPr>
        <p:sp>
          <p:nvSpPr>
            <p:cNvPr id="23" name="Freeform 22"/>
            <p:cNvSpPr/>
            <p:nvPr userDrawn="1"/>
          </p:nvSpPr>
          <p:spPr>
            <a:xfrm rot="3562221">
              <a:off x="8248285" y="3039121"/>
              <a:ext cx="2465692" cy="1289252"/>
            </a:xfrm>
            <a:custGeom>
              <a:avLst/>
              <a:gdLst>
                <a:gd name="connsiteX0" fmla="*/ 0 w 2185987"/>
                <a:gd name="connsiteY0" fmla="*/ 0 h 1143001"/>
                <a:gd name="connsiteX1" fmla="*/ 442912 w 2185987"/>
                <a:gd name="connsiteY1" fmla="*/ 1143001 h 1143001"/>
                <a:gd name="connsiteX2" fmla="*/ 2185987 w 2185987"/>
                <a:gd name="connsiteY2" fmla="*/ 828676 h 1143001"/>
                <a:gd name="connsiteX3" fmla="*/ 2028825 w 2185987"/>
                <a:gd name="connsiteY3" fmla="*/ 0 h 1143001"/>
                <a:gd name="connsiteX4" fmla="*/ 0 w 2185987"/>
                <a:gd name="connsiteY4" fmla="*/ 0 h 114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5987" h="1143001">
                  <a:moveTo>
                    <a:pt x="0" y="0"/>
                  </a:moveTo>
                  <a:lnTo>
                    <a:pt x="442912" y="1143001"/>
                  </a:lnTo>
                  <a:lnTo>
                    <a:pt x="2185987" y="828676"/>
                  </a:lnTo>
                  <a:lnTo>
                    <a:pt x="20288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9157817" y="0"/>
              <a:ext cx="3034185" cy="5486400"/>
            </a:xfrm>
            <a:custGeom>
              <a:avLst/>
              <a:gdLst>
                <a:gd name="connsiteX0" fmla="*/ 0 w 1528763"/>
                <a:gd name="connsiteY0" fmla="*/ 0 h 5500688"/>
                <a:gd name="connsiteX1" fmla="*/ 1528763 w 1528763"/>
                <a:gd name="connsiteY1" fmla="*/ 0 h 5500688"/>
                <a:gd name="connsiteX2" fmla="*/ 1528763 w 1528763"/>
                <a:gd name="connsiteY2" fmla="*/ 5500688 h 5500688"/>
                <a:gd name="connsiteX3" fmla="*/ 571500 w 1528763"/>
                <a:gd name="connsiteY3" fmla="*/ 5372101 h 5500688"/>
                <a:gd name="connsiteX4" fmla="*/ 0 w 1528763"/>
                <a:gd name="connsiteY4" fmla="*/ 0 h 55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763" h="5500688">
                  <a:moveTo>
                    <a:pt x="0" y="0"/>
                  </a:moveTo>
                  <a:lnTo>
                    <a:pt x="1528763" y="0"/>
                  </a:lnTo>
                  <a:lnTo>
                    <a:pt x="1528763" y="5500688"/>
                  </a:lnTo>
                  <a:lnTo>
                    <a:pt x="571500" y="5372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Freeform 19"/>
            <p:cNvSpPr/>
            <p:nvPr userDrawn="1"/>
          </p:nvSpPr>
          <p:spPr>
            <a:xfrm>
              <a:off x="7612437" y="4071938"/>
              <a:ext cx="4599515" cy="1871664"/>
            </a:xfrm>
            <a:custGeom>
              <a:avLst/>
              <a:gdLst>
                <a:gd name="connsiteX0" fmla="*/ 0 w 3300413"/>
                <a:gd name="connsiteY0" fmla="*/ 1328738 h 1343025"/>
                <a:gd name="connsiteX1" fmla="*/ 571500 w 3300413"/>
                <a:gd name="connsiteY1" fmla="*/ 0 h 1343025"/>
                <a:gd name="connsiteX2" fmla="*/ 3300413 w 3300413"/>
                <a:gd name="connsiteY2" fmla="*/ 757238 h 1343025"/>
                <a:gd name="connsiteX3" fmla="*/ 3300413 w 3300413"/>
                <a:gd name="connsiteY3" fmla="*/ 1343025 h 1343025"/>
                <a:gd name="connsiteX4" fmla="*/ 3086100 w 3300413"/>
                <a:gd name="connsiteY4" fmla="*/ 1343025 h 1343025"/>
                <a:gd name="connsiteX5" fmla="*/ 0 w 3300413"/>
                <a:gd name="connsiteY5" fmla="*/ 1328738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0413" h="1343025">
                  <a:moveTo>
                    <a:pt x="0" y="1328738"/>
                  </a:moveTo>
                  <a:lnTo>
                    <a:pt x="571500" y="0"/>
                  </a:lnTo>
                  <a:lnTo>
                    <a:pt x="3300413" y="757238"/>
                  </a:lnTo>
                  <a:lnTo>
                    <a:pt x="3300413" y="1343025"/>
                  </a:lnTo>
                  <a:lnTo>
                    <a:pt x="3086100" y="1343025"/>
                  </a:lnTo>
                  <a:lnTo>
                    <a:pt x="0" y="132873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Rectangle 14"/>
          <p:cNvSpPr/>
          <p:nvPr userDrawn="1"/>
        </p:nvSpPr>
        <p:spPr>
          <a:xfrm>
            <a:off x="373589" y="3213354"/>
            <a:ext cx="4196059" cy="645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4392333" y="3213354"/>
            <a:ext cx="297095" cy="645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4689427" y="3213354"/>
            <a:ext cx="147263" cy="645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20037" y="216790"/>
            <a:ext cx="21738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1" y="4081374"/>
            <a:ext cx="574484" cy="574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4085435"/>
            <a:ext cx="574484" cy="574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5071153"/>
            <a:ext cx="574484" cy="57448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40685" y="3252242"/>
            <a:ext cx="3699090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</a:rPr>
              <a:t>www.miraclesoft.com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8301" y="2745826"/>
            <a:ext cx="139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Visit us at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050898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50898" y="5104772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4590742" y="4132638"/>
            <a:ext cx="230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/miracle45625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1029675"/>
            <a:ext cx="7485743" cy="166453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3200" baseline="0"/>
            </a:lvl1pPr>
            <a:lvl2pPr marL="457189" indent="0">
              <a:buFont typeface="Arial" charset="0"/>
              <a:buNone/>
              <a:defRPr/>
            </a:lvl2pPr>
            <a:lvl3pPr marL="914377" indent="0">
              <a:buFont typeface="Arial" charset="0"/>
              <a:buNone/>
              <a:defRPr/>
            </a:lvl3pPr>
            <a:lvl4pPr marL="1371566" indent="0">
              <a:buFont typeface="Arial" charset="0"/>
              <a:buNone/>
              <a:defRPr/>
            </a:lvl4pPr>
            <a:lvl5pPr marL="1828754" indent="0">
              <a:buFont typeface="Arial" charset="0"/>
              <a:buNone/>
              <a:defRPr/>
            </a:lvl5pPr>
          </a:lstStyle>
          <a:p>
            <a:pPr>
              <a:lnSpc>
                <a:spcPct val="110000"/>
              </a:lnSpc>
            </a:pPr>
            <a:r>
              <a:rPr lang="en-US" dirty="0"/>
              <a:t>Our teams are dedicated to innovating with IT and redefining solutions for customer excellence.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4662D76-BBB3-1244-8E17-3C1E901AF2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61" y="5066044"/>
            <a:ext cx="574484" cy="5744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F10DBE6-A231-9645-B9AC-66B03E435178}"/>
              </a:ext>
            </a:extLst>
          </p:cNvPr>
          <p:cNvSpPr txBox="1"/>
          <p:nvPr userDrawn="1"/>
        </p:nvSpPr>
        <p:spPr>
          <a:xfrm>
            <a:off x="4590741" y="5104772"/>
            <a:ext cx="1953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/miraclesoft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0F62369A-BEE1-4B49-8E75-5676772742AC}"/>
              </a:ext>
            </a:extLst>
          </p:cNvPr>
          <p:cNvGrpSpPr/>
          <p:nvPr userDrawn="1"/>
        </p:nvGrpSpPr>
        <p:grpSpPr>
          <a:xfrm>
            <a:off x="0" y="5924008"/>
            <a:ext cx="12192000" cy="1005430"/>
            <a:chOff x="0" y="5924008"/>
            <a:chExt cx="12192000" cy="100543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C18E305-A985-DF40-8865-CD682488D87B}"/>
                </a:ext>
              </a:extLst>
            </p:cNvPr>
            <p:cNvSpPr/>
            <p:nvPr userDrawn="1"/>
          </p:nvSpPr>
          <p:spPr>
            <a:xfrm>
              <a:off x="0" y="5924008"/>
              <a:ext cx="12192000" cy="161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E10CDB4C-3698-A14B-BBC4-B2665E4DF130}"/>
                </a:ext>
              </a:extLst>
            </p:cNvPr>
            <p:cNvSpPr/>
            <p:nvPr userDrawn="1"/>
          </p:nvSpPr>
          <p:spPr>
            <a:xfrm flipV="1">
              <a:off x="0" y="6015038"/>
              <a:ext cx="121920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xmlns="" id="{C6A509FA-5957-3740-BA27-3702B82F1A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88" y="6118213"/>
              <a:ext cx="2144712" cy="5919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4F662C5-5FE7-534E-95EA-DFFEB1BC6BA6}"/>
                </a:ext>
              </a:extLst>
            </p:cNvPr>
            <p:cNvSpPr txBox="1"/>
            <p:nvPr userDrawn="1"/>
          </p:nvSpPr>
          <p:spPr>
            <a:xfrm>
              <a:off x="184151" y="6471084"/>
              <a:ext cx="2634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© 2021 Miracle Software Systems, Inc. </a:t>
              </a:r>
              <a:endParaRPr lang="en-US" sz="105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02E97CAF-535E-B648-83FE-8468C76E053B}"/>
                </a:ext>
              </a:extLst>
            </p:cNvPr>
            <p:cNvSpPr txBox="1"/>
            <p:nvPr userDrawn="1"/>
          </p:nvSpPr>
          <p:spPr>
            <a:xfrm>
              <a:off x="184151" y="6136193"/>
              <a:ext cx="274004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Visit us at </a:t>
              </a:r>
              <a:r>
                <a:rPr lang="en-US" sz="1500" b="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www.miraclesoft.com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B37AB96-6430-FC45-BBB9-829FC15C86C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781" y="250538"/>
            <a:ext cx="484632" cy="670634"/>
            <a:chOff x="1" y="292100"/>
            <a:chExt cx="449705" cy="622302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C5D7552A-D775-6641-A95A-5CF3B7B94CAE}"/>
                </a:ext>
              </a:extLst>
            </p:cNvPr>
            <p:cNvSpPr/>
            <p:nvPr userDrawn="1"/>
          </p:nvSpPr>
          <p:spPr>
            <a:xfrm>
              <a:off x="1" y="292100"/>
              <a:ext cx="368300" cy="622300"/>
            </a:xfrm>
            <a:custGeom>
              <a:avLst/>
              <a:gdLst>
                <a:gd name="connsiteX0" fmla="*/ 0 w 368300"/>
                <a:gd name="connsiteY0" fmla="*/ 0 h 622300"/>
                <a:gd name="connsiteX1" fmla="*/ 368300 w 368300"/>
                <a:gd name="connsiteY1" fmla="*/ 101600 h 622300"/>
                <a:gd name="connsiteX2" fmla="*/ 0 w 368300"/>
                <a:gd name="connsiteY2" fmla="*/ 622300 h 622300"/>
                <a:gd name="connsiteX3" fmla="*/ 0 w 368300"/>
                <a:gd name="connsiteY3" fmla="*/ 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622300">
                  <a:moveTo>
                    <a:pt x="0" y="0"/>
                  </a:moveTo>
                  <a:lnTo>
                    <a:pt x="368300" y="1016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343AABF9-8F11-6542-8776-5256B7C23364}"/>
                </a:ext>
              </a:extLst>
            </p:cNvPr>
            <p:cNvSpPr/>
            <p:nvPr userDrawn="1"/>
          </p:nvSpPr>
          <p:spPr>
            <a:xfrm>
              <a:off x="1" y="532153"/>
              <a:ext cx="449705" cy="382249"/>
            </a:xfrm>
            <a:custGeom>
              <a:avLst/>
              <a:gdLst>
                <a:gd name="connsiteX0" fmla="*/ 0 w 449705"/>
                <a:gd name="connsiteY0" fmla="*/ 382249 h 382249"/>
                <a:gd name="connsiteX1" fmla="*/ 262328 w 449705"/>
                <a:gd name="connsiteY1" fmla="*/ 0 h 382249"/>
                <a:gd name="connsiteX2" fmla="*/ 449705 w 449705"/>
                <a:gd name="connsiteY2" fmla="*/ 179882 h 382249"/>
                <a:gd name="connsiteX3" fmla="*/ 0 w 449705"/>
                <a:gd name="connsiteY3" fmla="*/ 382249 h 3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705" h="382249">
                  <a:moveTo>
                    <a:pt x="0" y="382249"/>
                  </a:moveTo>
                  <a:lnTo>
                    <a:pt x="262328" y="0"/>
                  </a:lnTo>
                  <a:lnTo>
                    <a:pt x="449705" y="179882"/>
                  </a:lnTo>
                  <a:lnTo>
                    <a:pt x="0" y="382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2719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DBEBD-BED8-1F46-9120-1593810FF28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42E6-7869-D147-96CC-751DCD06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49" r:id="rId5"/>
    <p:sldLayoutId id="2147483650" r:id="rId6"/>
    <p:sldLayoutId id="2147483655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Regression Testing Robots with UiPath Test Suite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 anchor="ctr"/>
          <a:lstStyle/>
          <a:p>
            <a:r>
              <a:rPr lang="en-US" dirty="0"/>
              <a:t>The Automation Zone Video Series | November 2021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lang="en-US" dirty="0"/>
              <a:t>Swetha Godi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RPA Developer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Miracle Software Systems, Inc. </a:t>
            </a:r>
          </a:p>
        </p:txBody>
      </p:sp>
    </p:spTree>
    <p:extLst>
      <p:ext uri="{BB962C8B-B14F-4D97-AF65-F5344CB8AC3E}">
        <p14:creationId xmlns:p14="http://schemas.microsoft.com/office/powerpoint/2010/main" val="23732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16881" y="1269024"/>
            <a:ext cx="8170583" cy="4411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dirty="0"/>
              <a:t>Introduction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rgbClr val="00B0F0"/>
                </a:solidFill>
              </a:rPr>
              <a:t>UiPath Test Suite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Components of </a:t>
            </a:r>
            <a:r>
              <a:rPr lang="en-US" sz="3600" b="1" dirty="0"/>
              <a:t>UiPath Test Suite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Data Driven </a:t>
            </a:r>
            <a:r>
              <a:rPr lang="en-US" sz="3600" b="1" dirty="0">
                <a:solidFill>
                  <a:schemeClr val="tx2"/>
                </a:solidFill>
              </a:rPr>
              <a:t>Testing Model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dirty="0"/>
              <a:t>Continuous Integration </a:t>
            </a:r>
            <a:r>
              <a:rPr lang="en-US" sz="3600" dirty="0"/>
              <a:t>with </a:t>
            </a:r>
            <a:r>
              <a:rPr lang="en-US" sz="3600" b="1" dirty="0"/>
              <a:t>UiPath Test Suite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0000"/>
                </a:solidFill>
              </a:rPr>
              <a:t>Live Demo - </a:t>
            </a:r>
            <a:r>
              <a:rPr lang="en-US" sz="3600" dirty="0"/>
              <a:t>Purchase Requisition Creation(</a:t>
            </a:r>
            <a:r>
              <a:rPr lang="en-US" sz="3600" b="1" dirty="0"/>
              <a:t>FB50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55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18DF1DC5-FB2D-48B9-9F72-22FDF3CF13DB}"/>
              </a:ext>
            </a:extLst>
          </p:cNvPr>
          <p:cNvSpPr/>
          <p:nvPr/>
        </p:nvSpPr>
        <p:spPr>
          <a:xfrm>
            <a:off x="695325" y="2399241"/>
            <a:ext cx="3569322" cy="311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32FAC8A4-2ADA-458F-8763-7D4AA40C8D8B}"/>
              </a:ext>
            </a:extLst>
          </p:cNvPr>
          <p:cNvCxnSpPr>
            <a:stCxn id="14" idx="2"/>
            <a:endCxn id="18" idx="2"/>
          </p:cNvCxnSpPr>
          <p:nvPr/>
        </p:nvCxnSpPr>
        <p:spPr>
          <a:xfrm>
            <a:off x="7491701" y="3479241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0C2FA24-A855-4C40-81E9-18F67A5E8583}"/>
              </a:ext>
            </a:extLst>
          </p:cNvPr>
          <p:cNvSpPr/>
          <p:nvPr/>
        </p:nvSpPr>
        <p:spPr>
          <a:xfrm>
            <a:off x="10946167" y="3959669"/>
            <a:ext cx="71384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CI/CD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UiPath Test Suite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2AB8DFC-67F2-4D45-BBE7-5569402B9C68}"/>
              </a:ext>
            </a:extLst>
          </p:cNvPr>
          <p:cNvSpPr/>
          <p:nvPr/>
        </p:nvSpPr>
        <p:spPr>
          <a:xfrm>
            <a:off x="690805" y="1321574"/>
            <a:ext cx="1092817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C5065B-8481-438B-9549-9F7227C2D327}"/>
              </a:ext>
            </a:extLst>
          </p:cNvPr>
          <p:cNvSpPr/>
          <p:nvPr/>
        </p:nvSpPr>
        <p:spPr>
          <a:xfrm>
            <a:off x="690805" y="1321574"/>
            <a:ext cx="36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A35B2B-C94F-4777-A9A5-A2C31360946D}"/>
              </a:ext>
            </a:extLst>
          </p:cNvPr>
          <p:cNvSpPr txBox="1"/>
          <p:nvPr/>
        </p:nvSpPr>
        <p:spPr>
          <a:xfrm>
            <a:off x="820101" y="1358409"/>
            <a:ext cx="1059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UiPath Test Suite is a tightly integrated bundle of tools that consolidates the testing process through integrations with your test management and ALM tools.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774B37D-91F2-449B-813B-B174A7D67A6C}"/>
              </a:ext>
            </a:extLst>
          </p:cNvPr>
          <p:cNvSpPr txBox="1"/>
          <p:nvPr/>
        </p:nvSpPr>
        <p:spPr>
          <a:xfrm>
            <a:off x="791276" y="2893010"/>
            <a:ext cx="338433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The UiPath Test Suite contains the following product components,</a:t>
            </a:r>
          </a:p>
          <a:p>
            <a:pPr marL="324000" lvl="1" indent="-180000">
              <a:buFont typeface="Arial" panose="020B0604020202020204" pitchFamily="34" charset="0"/>
              <a:buChar char="•"/>
            </a:pPr>
            <a:r>
              <a:rPr lang="en-US" sz="1600" dirty="0"/>
              <a:t>Test Manager</a:t>
            </a:r>
          </a:p>
          <a:p>
            <a:pPr marL="324000" lvl="1" indent="-180000">
              <a:buFont typeface="Arial" panose="020B0604020202020204" pitchFamily="34" charset="0"/>
              <a:buChar char="•"/>
            </a:pPr>
            <a:r>
              <a:rPr lang="en-US" sz="1600" dirty="0"/>
              <a:t>Test Manager Hub</a:t>
            </a:r>
          </a:p>
          <a:p>
            <a:pPr marL="324000" lvl="1" indent="-180000">
              <a:buFont typeface="Arial" panose="020B0604020202020204" pitchFamily="34" charset="0"/>
              <a:buChar char="•"/>
            </a:pPr>
            <a:r>
              <a:rPr lang="en-US" sz="1600" dirty="0"/>
              <a:t>Studio Pro</a:t>
            </a:r>
          </a:p>
          <a:p>
            <a:pPr marL="324000" lvl="1" indent="-180000">
              <a:buFont typeface="Arial" panose="020B0604020202020204" pitchFamily="34" charset="0"/>
              <a:buChar char="•"/>
            </a:pPr>
            <a:r>
              <a:rPr lang="en-US" sz="1600" dirty="0"/>
              <a:t>Orchestrator</a:t>
            </a:r>
          </a:p>
          <a:p>
            <a:pPr marL="324000" lvl="1" indent="-180000">
              <a:buFont typeface="Arial" panose="020B0604020202020204" pitchFamily="34" charset="0"/>
              <a:buChar char="•"/>
            </a:pPr>
            <a:r>
              <a:rPr lang="en-US" sz="1600" dirty="0"/>
              <a:t>Robots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BDB2F83-924C-4B38-AEB9-6B677D39DA95}"/>
              </a:ext>
            </a:extLst>
          </p:cNvPr>
          <p:cNvSpPr/>
          <p:nvPr/>
        </p:nvSpPr>
        <p:spPr>
          <a:xfrm>
            <a:off x="4441931" y="2396971"/>
            <a:ext cx="1528842" cy="311833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1B8356A-5F25-4644-A770-0D04BCB9D75B}"/>
              </a:ext>
            </a:extLst>
          </p:cNvPr>
          <p:cNvSpPr txBox="1"/>
          <p:nvPr/>
        </p:nvSpPr>
        <p:spPr>
          <a:xfrm>
            <a:off x="4441932" y="3295553"/>
            <a:ext cx="1528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ALM Tools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Requirements Management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Defect Tracking</a:t>
            </a:r>
            <a:endParaRPr lang="en-IN" sz="16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77AB0D1F-E496-4EC2-B5DF-7D4393BD4A8A}"/>
              </a:ext>
            </a:extLst>
          </p:cNvPr>
          <p:cNvGrpSpPr/>
          <p:nvPr/>
        </p:nvGrpSpPr>
        <p:grpSpPr>
          <a:xfrm>
            <a:off x="6417869" y="2399241"/>
            <a:ext cx="2147663" cy="1080000"/>
            <a:chOff x="5947347" y="2824424"/>
            <a:chExt cx="2147663" cy="108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3A10F34-188A-4936-988D-C955E4E8C436}"/>
                </a:ext>
              </a:extLst>
            </p:cNvPr>
            <p:cNvSpPr/>
            <p:nvPr/>
          </p:nvSpPr>
          <p:spPr>
            <a:xfrm>
              <a:off x="5947347" y="2829090"/>
              <a:ext cx="2147663" cy="36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DDB70BE-E18E-43BB-ADDA-3536DA062CA4}"/>
                </a:ext>
              </a:extLst>
            </p:cNvPr>
            <p:cNvSpPr/>
            <p:nvPr/>
          </p:nvSpPr>
          <p:spPr>
            <a:xfrm>
              <a:off x="5947347" y="3184424"/>
              <a:ext cx="2147663" cy="7200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 Manager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49C78A14-EE18-42AB-954F-D51E30DFF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736"/>
            <a:stretch/>
          </p:blipFill>
          <p:spPr>
            <a:xfrm>
              <a:off x="6023275" y="2880831"/>
              <a:ext cx="244241" cy="25651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BC954AD-92F3-4CEB-86DF-A1D60D67B6A4}"/>
                </a:ext>
              </a:extLst>
            </p:cNvPr>
            <p:cNvSpPr txBox="1"/>
            <p:nvPr/>
          </p:nvSpPr>
          <p:spPr>
            <a:xfrm>
              <a:off x="6310404" y="2824424"/>
              <a:ext cx="17566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Web Application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778BA0F-09D2-483A-A626-E624F553CC81}"/>
              </a:ext>
            </a:extLst>
          </p:cNvPr>
          <p:cNvGrpSpPr/>
          <p:nvPr/>
        </p:nvGrpSpPr>
        <p:grpSpPr>
          <a:xfrm>
            <a:off x="6417869" y="3790850"/>
            <a:ext cx="2147663" cy="1724452"/>
            <a:chOff x="5947347" y="4216033"/>
            <a:chExt cx="2147663" cy="172445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FB4075F-20F9-404A-A6FD-7BDE2464A987}"/>
                </a:ext>
              </a:extLst>
            </p:cNvPr>
            <p:cNvSpPr/>
            <p:nvPr/>
          </p:nvSpPr>
          <p:spPr>
            <a:xfrm>
              <a:off x="5947347" y="4220699"/>
              <a:ext cx="2147663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EE7A542F-EBB2-44F3-AA15-BCB3E8051DC1}"/>
                </a:ext>
              </a:extLst>
            </p:cNvPr>
            <p:cNvSpPr/>
            <p:nvPr/>
          </p:nvSpPr>
          <p:spPr>
            <a:xfrm>
              <a:off x="5947347" y="4576032"/>
              <a:ext cx="2147663" cy="136445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Test Manager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Hub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D94F34B7-4910-4155-AED7-544DDBDB5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736"/>
            <a:stretch/>
          </p:blipFill>
          <p:spPr>
            <a:xfrm>
              <a:off x="6023275" y="4272440"/>
              <a:ext cx="244241" cy="2565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511D961-AFCB-457C-8EEA-5004C18E8AD3}"/>
                </a:ext>
              </a:extLst>
            </p:cNvPr>
            <p:cNvSpPr txBox="1"/>
            <p:nvPr/>
          </p:nvSpPr>
          <p:spPr>
            <a:xfrm>
              <a:off x="6310404" y="4216033"/>
              <a:ext cx="17566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Server</a:t>
              </a:r>
              <a:endParaRPr lang="en-I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50EFF4A-8028-42F4-B8CC-F3C7D72A7B5C}"/>
              </a:ext>
            </a:extLst>
          </p:cNvPr>
          <p:cNvSpPr/>
          <p:nvPr/>
        </p:nvSpPr>
        <p:spPr>
          <a:xfrm>
            <a:off x="9015587" y="2403907"/>
            <a:ext cx="1664255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3BDA055-71E6-4325-AEE9-18DD6F49BF10}"/>
              </a:ext>
            </a:extLst>
          </p:cNvPr>
          <p:cNvSpPr/>
          <p:nvPr/>
        </p:nvSpPr>
        <p:spPr>
          <a:xfrm>
            <a:off x="9015587" y="2759241"/>
            <a:ext cx="1664255" cy="536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Studio Pro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4C18A4D2-3B60-4C22-A9C3-CAF7A80ED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736"/>
          <a:stretch/>
        </p:blipFill>
        <p:spPr>
          <a:xfrm>
            <a:off x="9091515" y="2455648"/>
            <a:ext cx="244241" cy="2565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993A536-421B-4515-9A7C-439A01C9DBBE}"/>
              </a:ext>
            </a:extLst>
          </p:cNvPr>
          <p:cNvSpPr txBox="1"/>
          <p:nvPr/>
        </p:nvSpPr>
        <p:spPr>
          <a:xfrm>
            <a:off x="9378644" y="2399241"/>
            <a:ext cx="13011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Automation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5E5C20E-63A6-4610-85B5-125529967E3C}"/>
              </a:ext>
            </a:extLst>
          </p:cNvPr>
          <p:cNvSpPr/>
          <p:nvPr/>
        </p:nvSpPr>
        <p:spPr>
          <a:xfrm>
            <a:off x="9015587" y="3514867"/>
            <a:ext cx="1664255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249F12A-30F8-4A57-9883-7732CDCCC916}"/>
              </a:ext>
            </a:extLst>
          </p:cNvPr>
          <p:cNvSpPr/>
          <p:nvPr/>
        </p:nvSpPr>
        <p:spPr>
          <a:xfrm>
            <a:off x="9015587" y="3870201"/>
            <a:ext cx="1664255" cy="536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Orchestrator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41E063E8-63B6-4D4F-B854-A69D65F6E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736"/>
          <a:stretch/>
        </p:blipFill>
        <p:spPr>
          <a:xfrm>
            <a:off x="9091515" y="3566608"/>
            <a:ext cx="244241" cy="2565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8E769C2-5CB0-42C0-BDDA-464376F5DDAB}"/>
              </a:ext>
            </a:extLst>
          </p:cNvPr>
          <p:cNvSpPr txBox="1"/>
          <p:nvPr/>
        </p:nvSpPr>
        <p:spPr>
          <a:xfrm>
            <a:off x="9378644" y="3510201"/>
            <a:ext cx="13011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Distribution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2EC17DB7-525B-4651-A565-E24EFECDEF8C}"/>
              </a:ext>
            </a:extLst>
          </p:cNvPr>
          <p:cNvSpPr/>
          <p:nvPr/>
        </p:nvSpPr>
        <p:spPr>
          <a:xfrm>
            <a:off x="9015587" y="4625827"/>
            <a:ext cx="1664255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E67AF64-A7CB-4E1D-B369-9F2295E1283A}"/>
              </a:ext>
            </a:extLst>
          </p:cNvPr>
          <p:cNvSpPr/>
          <p:nvPr/>
        </p:nvSpPr>
        <p:spPr>
          <a:xfrm>
            <a:off x="9015587" y="4981161"/>
            <a:ext cx="1664255" cy="536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Testing Robots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AE0494EE-0607-4549-B64F-F1C0991BE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736"/>
          <a:stretch/>
        </p:blipFill>
        <p:spPr>
          <a:xfrm>
            <a:off x="9091515" y="4677568"/>
            <a:ext cx="244241" cy="2565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0B3FF02-402A-445C-857C-026A091D73A3}"/>
              </a:ext>
            </a:extLst>
          </p:cNvPr>
          <p:cNvSpPr txBox="1"/>
          <p:nvPr/>
        </p:nvSpPr>
        <p:spPr>
          <a:xfrm>
            <a:off x="9378644" y="4621161"/>
            <a:ext cx="11680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Execution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9D8D9809-428B-4C73-A297-6F73E9C6F298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0679842" y="4138357"/>
            <a:ext cx="266325" cy="1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xmlns="" id="{59FB5A33-F40A-4FD0-B73D-AF4BA8391448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5970773" y="3957273"/>
            <a:ext cx="447096" cy="87580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xmlns="" id="{9342EE25-391A-49C3-A7B1-FC39E4701D3C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8565532" y="3027397"/>
            <a:ext cx="450055" cy="180567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xmlns="" id="{02E88B13-2893-406E-B546-5C77C516D31B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 flipV="1">
            <a:off x="8565532" y="4138357"/>
            <a:ext cx="450055" cy="69471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9E60B863-BB49-4C75-A73A-B527CB4287B4}"/>
              </a:ext>
            </a:extLst>
          </p:cNvPr>
          <p:cNvSpPr/>
          <p:nvPr/>
        </p:nvSpPr>
        <p:spPr>
          <a:xfrm>
            <a:off x="695325" y="2403907"/>
            <a:ext cx="3569322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3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UiPath Test Suite 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0BD5BEF-AA67-4A68-87A9-18C79D45C256}"/>
              </a:ext>
            </a:extLst>
          </p:cNvPr>
          <p:cNvSpPr/>
          <p:nvPr/>
        </p:nvSpPr>
        <p:spPr>
          <a:xfrm>
            <a:off x="695325" y="1322766"/>
            <a:ext cx="10964685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cs typeface="Calibri" panose="020F0502020204030204" pitchFamily="34" charset="0"/>
              </a:rPr>
              <a:t>Test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D4276B5-DE31-444C-A079-38BEA52B6EB2}"/>
              </a:ext>
            </a:extLst>
          </p:cNvPr>
          <p:cNvSpPr/>
          <p:nvPr/>
        </p:nvSpPr>
        <p:spPr>
          <a:xfrm>
            <a:off x="695325" y="1682766"/>
            <a:ext cx="10964685" cy="22766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1E1D09-37CC-4CBE-8B40-9569F76D30B0}"/>
              </a:ext>
            </a:extLst>
          </p:cNvPr>
          <p:cNvSpPr txBox="1"/>
          <p:nvPr/>
        </p:nvSpPr>
        <p:spPr>
          <a:xfrm>
            <a:off x="695325" y="1704514"/>
            <a:ext cx="10872279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cs typeface="Calibri" panose="020F0502020204030204" pitchFamily="34" charset="0"/>
              </a:rPr>
              <a:t>A web application hosted by Test Management Hub that allows you to manage your testing process</a:t>
            </a:r>
            <a:r>
              <a:rPr lang="en-US" sz="1600" dirty="0">
                <a:cs typeface="Calibri" panose="020F0502020204030204" pitchFamily="34" charset="0"/>
              </a:rPr>
              <a:t>  </a:t>
            </a:r>
          </a:p>
          <a:p>
            <a:pPr marL="324000" lvl="1" indent="-180000" defTabSz="9144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Linking automated test cases in Studio Pro to manual test cases in Test Manager</a:t>
            </a:r>
          </a:p>
          <a:p>
            <a:pPr marL="324000" lvl="1" indent="-180000" defTabSz="9144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Assigning test cases to requirements</a:t>
            </a:r>
          </a:p>
          <a:p>
            <a:pPr marL="324000" lvl="1" indent="-180000" defTabSz="9144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Reporting and dashboards to get a quick overview of your test results</a:t>
            </a:r>
          </a:p>
          <a:p>
            <a:pPr marL="324000" lvl="1" indent="-180000" defTabSz="9144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Manual testing</a:t>
            </a:r>
          </a:p>
          <a:p>
            <a:pPr marL="324000" lvl="1" indent="-180000" defTabSz="9144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Creating defects directly from test results</a:t>
            </a:r>
          </a:p>
          <a:p>
            <a:pPr marL="324000" lvl="1" indent="-180000" defTabSz="9144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 documentation to manual test cases with Task Capture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2AA2CF1-0309-4BAC-BDAE-D3C86D32BCF9}"/>
              </a:ext>
            </a:extLst>
          </p:cNvPr>
          <p:cNvSpPr/>
          <p:nvPr/>
        </p:nvSpPr>
        <p:spPr>
          <a:xfrm>
            <a:off x="695325" y="4147342"/>
            <a:ext cx="10964685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cs typeface="Calibri" panose="020F0502020204030204" pitchFamily="34" charset="0"/>
              </a:rPr>
              <a:t>Test Manager Hub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5514915-0602-46FD-9143-FDCB3314C40F}"/>
              </a:ext>
            </a:extLst>
          </p:cNvPr>
          <p:cNvSpPr/>
          <p:nvPr/>
        </p:nvSpPr>
        <p:spPr>
          <a:xfrm>
            <a:off x="695325" y="4507342"/>
            <a:ext cx="10964685" cy="12054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6AC94E-F52F-4BC1-875D-407E84407A33}"/>
              </a:ext>
            </a:extLst>
          </p:cNvPr>
          <p:cNvSpPr txBox="1"/>
          <p:nvPr/>
        </p:nvSpPr>
        <p:spPr>
          <a:xfrm>
            <a:off x="695325" y="4529090"/>
            <a:ext cx="10872279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cs typeface="Calibri" panose="020F0502020204030204" pitchFamily="34" charset="0"/>
              </a:rPr>
              <a:t>Test Management Hub is to integrate the UiPath Test Suite with third-party ALM tools</a:t>
            </a:r>
          </a:p>
          <a:p>
            <a:pPr marL="324000" lvl="1" indent="-180000">
              <a:buFont typeface="Arial" panose="020B0604020202020204" pitchFamily="34" charset="0"/>
              <a:buChar char="•"/>
            </a:pPr>
            <a:r>
              <a:rPr lang="en-US" sz="1600" dirty="0"/>
              <a:t>Assign test cases to requirements, user stories, or any other artifact</a:t>
            </a:r>
          </a:p>
          <a:p>
            <a:pPr marL="324000" lvl="1" indent="-180000">
              <a:buFont typeface="Arial" panose="020B0604020202020204" pitchFamily="34" charset="0"/>
              <a:buChar char="•"/>
            </a:pPr>
            <a:r>
              <a:rPr lang="en-US" sz="1600" dirty="0"/>
              <a:t>Create bug reports in an external bug tracking systems supplemented with log information and screenshots from test executions</a:t>
            </a:r>
          </a:p>
        </p:txBody>
      </p:sp>
    </p:spTree>
    <p:extLst>
      <p:ext uri="{BB962C8B-B14F-4D97-AF65-F5344CB8AC3E}">
        <p14:creationId xmlns:p14="http://schemas.microsoft.com/office/powerpoint/2010/main" val="227495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UiPath Test Suite Components(cont.)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C3F285-D135-48E6-AD7C-3C55F5EEBAA0}"/>
              </a:ext>
            </a:extLst>
          </p:cNvPr>
          <p:cNvSpPr/>
          <p:nvPr/>
        </p:nvSpPr>
        <p:spPr>
          <a:xfrm>
            <a:off x="695325" y="3943148"/>
            <a:ext cx="10964685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UiPath Robot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95D663-3905-4E02-9139-11AE4EAA4C21}"/>
              </a:ext>
            </a:extLst>
          </p:cNvPr>
          <p:cNvSpPr/>
          <p:nvPr/>
        </p:nvSpPr>
        <p:spPr>
          <a:xfrm>
            <a:off x="695325" y="4303148"/>
            <a:ext cx="10964685" cy="54405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AAE27A-8DD3-4F51-A836-E6A66E1B45F1}"/>
              </a:ext>
            </a:extLst>
          </p:cNvPr>
          <p:cNvSpPr txBox="1"/>
          <p:nvPr/>
        </p:nvSpPr>
        <p:spPr>
          <a:xfrm>
            <a:off x="695325" y="4390509"/>
            <a:ext cx="1087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UiPath Robot is able to execute the tests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DAABCDB-1D1C-4471-9E12-E9FB6DFBE574}"/>
              </a:ext>
            </a:extLst>
          </p:cNvPr>
          <p:cNvSpPr/>
          <p:nvPr/>
        </p:nvSpPr>
        <p:spPr>
          <a:xfrm>
            <a:off x="695325" y="2631358"/>
            <a:ext cx="10964685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UiPath Orchestrator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49A51CD-E167-4529-A52C-4752423BCAA3}"/>
              </a:ext>
            </a:extLst>
          </p:cNvPr>
          <p:cNvSpPr/>
          <p:nvPr/>
        </p:nvSpPr>
        <p:spPr>
          <a:xfrm>
            <a:off x="695325" y="2991358"/>
            <a:ext cx="10964685" cy="544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631F04-9881-4990-BDC5-1AF5A5BEAC3C}"/>
              </a:ext>
            </a:extLst>
          </p:cNvPr>
          <p:cNvSpPr txBox="1"/>
          <p:nvPr/>
        </p:nvSpPr>
        <p:spPr>
          <a:xfrm>
            <a:off x="695325" y="3078719"/>
            <a:ext cx="1087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Orchestrator is capable of executing test cases from Studio Pro on testing-robots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5C182E8-D7E8-4F9A-9EF9-EF1380597E6B}"/>
              </a:ext>
            </a:extLst>
          </p:cNvPr>
          <p:cNvSpPr/>
          <p:nvPr/>
        </p:nvSpPr>
        <p:spPr>
          <a:xfrm>
            <a:off x="695325" y="1319568"/>
            <a:ext cx="10964685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UiPath Studio Pro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53AB49A-F71F-4815-8EAA-89D6B8E7BFA3}"/>
              </a:ext>
            </a:extLst>
          </p:cNvPr>
          <p:cNvSpPr/>
          <p:nvPr/>
        </p:nvSpPr>
        <p:spPr>
          <a:xfrm>
            <a:off x="695325" y="1679568"/>
            <a:ext cx="10964685" cy="5440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5D881D5-6AB5-413A-81CB-9154503647B5}"/>
              </a:ext>
            </a:extLst>
          </p:cNvPr>
          <p:cNvSpPr txBox="1"/>
          <p:nvPr/>
        </p:nvSpPr>
        <p:spPr>
          <a:xfrm>
            <a:off x="695325" y="1766929"/>
            <a:ext cx="1087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create the automated tests just like you would create RPA workflows</a:t>
            </a:r>
          </a:p>
        </p:txBody>
      </p:sp>
    </p:spTree>
    <p:extLst>
      <p:ext uri="{BB962C8B-B14F-4D97-AF65-F5344CB8AC3E}">
        <p14:creationId xmlns:p14="http://schemas.microsoft.com/office/powerpoint/2010/main" val="376689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UiPath Test Suite - Data Driven 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43EB57-AEBD-4620-A3D2-369C3FDD4A1C}"/>
              </a:ext>
            </a:extLst>
          </p:cNvPr>
          <p:cNvSpPr/>
          <p:nvPr/>
        </p:nvSpPr>
        <p:spPr>
          <a:xfrm>
            <a:off x="695325" y="1328446"/>
            <a:ext cx="10964685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Driven Testing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195F65-880D-422B-90AE-00058FC96D7A}"/>
              </a:ext>
            </a:extLst>
          </p:cNvPr>
          <p:cNvSpPr/>
          <p:nvPr/>
        </p:nvSpPr>
        <p:spPr>
          <a:xfrm>
            <a:off x="695325" y="1688446"/>
            <a:ext cx="10964685" cy="7351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CAA924-2D6A-4A16-9D2D-C0DE5FA97AB9}"/>
              </a:ext>
            </a:extLst>
          </p:cNvPr>
          <p:cNvSpPr txBox="1"/>
          <p:nvPr/>
        </p:nvSpPr>
        <p:spPr>
          <a:xfrm>
            <a:off x="695325" y="1710194"/>
            <a:ext cx="1087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scripting technique that stores test input and expected results in a table/ spread sheet, so that a single control script executes all the test cases in the table.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BE7A6FC-BA2E-4A62-8E72-1BD28387E73D}"/>
              </a:ext>
            </a:extLst>
          </p:cNvPr>
          <p:cNvSpPr/>
          <p:nvPr/>
        </p:nvSpPr>
        <p:spPr>
          <a:xfrm>
            <a:off x="695325" y="2634941"/>
            <a:ext cx="10964685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Driven Test Cases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829C08-978B-413B-AE68-1A1CF74D72EA}"/>
              </a:ext>
            </a:extLst>
          </p:cNvPr>
          <p:cNvSpPr/>
          <p:nvPr/>
        </p:nvSpPr>
        <p:spPr>
          <a:xfrm>
            <a:off x="695325" y="2994941"/>
            <a:ext cx="10964685" cy="1195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F817D8-3C1F-4BF7-8998-14945A2160AC}"/>
              </a:ext>
            </a:extLst>
          </p:cNvPr>
          <p:cNvSpPr txBox="1"/>
          <p:nvPr/>
        </p:nvSpPr>
        <p:spPr>
          <a:xfrm>
            <a:off x="695325" y="3016689"/>
            <a:ext cx="10872279" cy="110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imports the data from excel sheet and fetch the test data from excel row one by one, it executes the test cases.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Aft>
                <a:spcPts val="3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all the data has been managed from excel with different scenarios and working on workflow here it validates if all test cases is correct or not.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0393D39-B244-4895-8525-94109A91A1CA}"/>
              </a:ext>
            </a:extLst>
          </p:cNvPr>
          <p:cNvSpPr/>
          <p:nvPr/>
        </p:nvSpPr>
        <p:spPr>
          <a:xfrm>
            <a:off x="695325" y="4448204"/>
            <a:ext cx="10964684" cy="1395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368D593-C418-40F3-9A68-9E0C13B1E94A}"/>
              </a:ext>
            </a:extLst>
          </p:cNvPr>
          <p:cNvSpPr/>
          <p:nvPr/>
        </p:nvSpPr>
        <p:spPr>
          <a:xfrm>
            <a:off x="695325" y="4407734"/>
            <a:ext cx="10964684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17A849-49A9-4B78-80AE-9037BDFE18F1}"/>
              </a:ext>
            </a:extLst>
          </p:cNvPr>
          <p:cNvSpPr txBox="1"/>
          <p:nvPr/>
        </p:nvSpPr>
        <p:spPr>
          <a:xfrm>
            <a:off x="695325" y="4510290"/>
            <a:ext cx="10980738" cy="126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default activities packages for this type of project are</a:t>
            </a:r>
          </a:p>
          <a:p>
            <a:pPr marL="324000" lvl="1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Uipath.system.activities</a:t>
            </a:r>
            <a:endParaRPr lang="en-IN" sz="1600" dirty="0"/>
          </a:p>
          <a:p>
            <a:pPr marL="324000" lvl="1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Uipath.uiautomation.activities</a:t>
            </a:r>
            <a:r>
              <a:rPr lang="en-IN" sz="1600" dirty="0"/>
              <a:t>.</a:t>
            </a:r>
          </a:p>
          <a:p>
            <a:pPr marL="324000" lvl="1" indent="-1800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Uipath.testing.activities</a:t>
            </a:r>
            <a:r>
              <a:rPr lang="en-IN" sz="1600" dirty="0"/>
              <a:t>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34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C620CBF-892B-48D7-999A-643D9C0A711F}"/>
              </a:ext>
            </a:extLst>
          </p:cNvPr>
          <p:cNvSpPr/>
          <p:nvPr/>
        </p:nvSpPr>
        <p:spPr>
          <a:xfrm>
            <a:off x="1961965" y="3355759"/>
            <a:ext cx="8673484" cy="2379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Continuous Integration with UiPath Test Suite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8E79385-C2AA-42CC-85B8-91418B1E5233}"/>
              </a:ext>
            </a:extLst>
          </p:cNvPr>
          <p:cNvSpPr/>
          <p:nvPr/>
        </p:nvSpPr>
        <p:spPr>
          <a:xfrm>
            <a:off x="690805" y="1321574"/>
            <a:ext cx="1092817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B359287-39A6-4A68-9DAD-08883ADB748A}"/>
              </a:ext>
            </a:extLst>
          </p:cNvPr>
          <p:cNvSpPr/>
          <p:nvPr/>
        </p:nvSpPr>
        <p:spPr>
          <a:xfrm>
            <a:off x="690805" y="1321574"/>
            <a:ext cx="36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92C9D6-928F-40D7-9A3D-71D5E0302E4E}"/>
              </a:ext>
            </a:extLst>
          </p:cNvPr>
          <p:cNvSpPr txBox="1"/>
          <p:nvPr/>
        </p:nvSpPr>
        <p:spPr>
          <a:xfrm>
            <a:off x="820101" y="1358409"/>
            <a:ext cx="1059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Studio Pro is integrated with version controls like Git and work together with CI/CD pipeline that is Jenkins.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F6968B9-79F2-490B-B594-EC0B52F4A15D}"/>
              </a:ext>
            </a:extLst>
          </p:cNvPr>
          <p:cNvSpPr/>
          <p:nvPr/>
        </p:nvSpPr>
        <p:spPr>
          <a:xfrm>
            <a:off x="690805" y="2343545"/>
            <a:ext cx="10964684" cy="870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313A7DA-7F01-4258-BCB7-594FCEAA550F}"/>
              </a:ext>
            </a:extLst>
          </p:cNvPr>
          <p:cNvSpPr/>
          <p:nvPr/>
        </p:nvSpPr>
        <p:spPr>
          <a:xfrm>
            <a:off x="690805" y="2303075"/>
            <a:ext cx="10964684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D91F73-9136-454E-AC16-236740ECA205}"/>
              </a:ext>
            </a:extLst>
          </p:cNvPr>
          <p:cNvSpPr txBox="1"/>
          <p:nvPr/>
        </p:nvSpPr>
        <p:spPr>
          <a:xfrm>
            <a:off x="690805" y="2405631"/>
            <a:ext cx="10980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The following diagram visualizes all tools that come with the UiPath Test Suite and they integrate with each other,</a:t>
            </a:r>
            <a:endParaRPr lang="en-IN" sz="20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D485FD75-497C-488D-95B3-88628A2A14A4}"/>
              </a:ext>
            </a:extLst>
          </p:cNvPr>
          <p:cNvGrpSpPr/>
          <p:nvPr/>
        </p:nvGrpSpPr>
        <p:grpSpPr>
          <a:xfrm>
            <a:off x="6338474" y="3666977"/>
            <a:ext cx="1811044" cy="1852550"/>
            <a:chOff x="6383045" y="3668024"/>
            <a:chExt cx="1811044" cy="185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ED994C-3F19-4F7F-B400-93A792E1A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784946" y="3668024"/>
              <a:ext cx="1007242" cy="139083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EE85C2C-D881-40E6-BB7B-5B1E5F5C0652}"/>
                </a:ext>
              </a:extLst>
            </p:cNvPr>
            <p:cNvSpPr txBox="1"/>
            <p:nvPr/>
          </p:nvSpPr>
          <p:spPr>
            <a:xfrm>
              <a:off x="6383045" y="5243575"/>
              <a:ext cx="1811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Continuous Integration </a:t>
              </a:r>
              <a:endParaRPr lang="en-IN" sz="1200" b="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82D3A42-2824-4976-A898-EA4B266D1D99}"/>
              </a:ext>
            </a:extLst>
          </p:cNvPr>
          <p:cNvGrpSpPr/>
          <p:nvPr/>
        </p:nvGrpSpPr>
        <p:grpSpPr>
          <a:xfrm>
            <a:off x="2065538" y="3666977"/>
            <a:ext cx="1811044" cy="1852550"/>
            <a:chOff x="2065538" y="3668024"/>
            <a:chExt cx="1811044" cy="18525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245AE6DF-F2A1-4A4F-AB92-7189DEF2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643" y="3668024"/>
              <a:ext cx="1390834" cy="139083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476F1DE-D09B-43DA-8FF8-0E11842AD5D8}"/>
                </a:ext>
              </a:extLst>
            </p:cNvPr>
            <p:cNvSpPr txBox="1"/>
            <p:nvPr/>
          </p:nvSpPr>
          <p:spPr>
            <a:xfrm>
              <a:off x="2065538" y="5243575"/>
              <a:ext cx="1811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Version Control</a:t>
              </a:r>
              <a:endParaRPr lang="en-IN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36A94359-92EE-4BC9-BA3D-8A78BC62D698}"/>
              </a:ext>
            </a:extLst>
          </p:cNvPr>
          <p:cNvGrpSpPr/>
          <p:nvPr/>
        </p:nvGrpSpPr>
        <p:grpSpPr>
          <a:xfrm>
            <a:off x="4202006" y="3668144"/>
            <a:ext cx="1811044" cy="1850217"/>
            <a:chOff x="4206535" y="3670357"/>
            <a:chExt cx="1811044" cy="18502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FD25920-E680-4A8F-B8DE-84110AB75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645913" y="4153111"/>
              <a:ext cx="932288" cy="932288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CDC0AD8-0250-471A-8CA1-3B3836EE07DC}"/>
                </a:ext>
              </a:extLst>
            </p:cNvPr>
            <p:cNvSpPr/>
            <p:nvPr/>
          </p:nvSpPr>
          <p:spPr>
            <a:xfrm>
              <a:off x="4206536" y="3670357"/>
              <a:ext cx="1811042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6475CCA5-750F-48F4-80B3-1C46E3D3DBC1}"/>
                </a:ext>
              </a:extLst>
            </p:cNvPr>
            <p:cNvSpPr/>
            <p:nvPr/>
          </p:nvSpPr>
          <p:spPr>
            <a:xfrm>
              <a:off x="4206536" y="4028023"/>
              <a:ext cx="1811042" cy="11874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7627B3F-9F4C-4B8F-B165-DC0AB373598A}"/>
                </a:ext>
              </a:extLst>
            </p:cNvPr>
            <p:cNvSpPr txBox="1"/>
            <p:nvPr/>
          </p:nvSpPr>
          <p:spPr>
            <a:xfrm>
              <a:off x="4233715" y="3696468"/>
              <a:ext cx="175668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UiPath </a:t>
              </a:r>
              <a:r>
                <a:rPr lang="en-US" sz="1400" b="1" dirty="0" err="1">
                  <a:solidFill>
                    <a:schemeClr val="bg1"/>
                  </a:solidFill>
                </a:rPr>
                <a:t>StudioPro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3531C1B-08DD-488C-88FE-683CF4799324}"/>
                </a:ext>
              </a:extLst>
            </p:cNvPr>
            <p:cNvSpPr txBox="1"/>
            <p:nvPr/>
          </p:nvSpPr>
          <p:spPr>
            <a:xfrm>
              <a:off x="4206535" y="5243575"/>
              <a:ext cx="1811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Test Automation</a:t>
              </a:r>
              <a:endParaRPr lang="en-IN" sz="1200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37CF1A40-776C-4036-A2D3-867121F9431E}"/>
              </a:ext>
            </a:extLst>
          </p:cNvPr>
          <p:cNvGrpSpPr/>
          <p:nvPr/>
        </p:nvGrpSpPr>
        <p:grpSpPr>
          <a:xfrm>
            <a:off x="8474943" y="3665930"/>
            <a:ext cx="1811044" cy="1854644"/>
            <a:chOff x="8474943" y="3665930"/>
            <a:chExt cx="1811044" cy="18546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5A7E57E-5FD8-4F8F-B155-BDF3ED240F7A}"/>
                </a:ext>
              </a:extLst>
            </p:cNvPr>
            <p:cNvSpPr txBox="1"/>
            <p:nvPr/>
          </p:nvSpPr>
          <p:spPr>
            <a:xfrm>
              <a:off x="8474943" y="5243575"/>
              <a:ext cx="1811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Test Execution</a:t>
              </a:r>
              <a:endParaRPr lang="en-IN" sz="1200" b="1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C7DFCC2E-9FE6-4D7E-A543-6BA467E1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8914321" y="4153111"/>
              <a:ext cx="932288" cy="932288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D9C5C6E6-3F91-4EA6-87D3-808A8C000912}"/>
                </a:ext>
              </a:extLst>
            </p:cNvPr>
            <p:cNvSpPr/>
            <p:nvPr/>
          </p:nvSpPr>
          <p:spPr>
            <a:xfrm>
              <a:off x="8474944" y="3665930"/>
              <a:ext cx="1811042" cy="36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sz="1600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92208E4-F74B-4E2B-851A-626DBF7EAE22}"/>
                </a:ext>
              </a:extLst>
            </p:cNvPr>
            <p:cNvSpPr/>
            <p:nvPr/>
          </p:nvSpPr>
          <p:spPr>
            <a:xfrm>
              <a:off x="8474944" y="4023596"/>
              <a:ext cx="1811042" cy="11874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EACD324-8F93-4747-A456-BB23E3EF1B66}"/>
                </a:ext>
              </a:extLst>
            </p:cNvPr>
            <p:cNvSpPr txBox="1"/>
            <p:nvPr/>
          </p:nvSpPr>
          <p:spPr>
            <a:xfrm>
              <a:off x="8502123" y="3692042"/>
              <a:ext cx="175668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UiPath Orchestrator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5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300" y="1541005"/>
            <a:ext cx="6600671" cy="1647267"/>
          </a:xfrm>
        </p:spPr>
        <p:txBody>
          <a:bodyPr/>
          <a:lstStyle/>
          <a:p>
            <a:r>
              <a:rPr lang="en-US" dirty="0">
                <a:solidFill>
                  <a:srgbClr val="EF4048"/>
                </a:solidFill>
              </a:rPr>
              <a:t>Live Demo - </a:t>
            </a:r>
            <a:r>
              <a:rPr lang="en-US" dirty="0"/>
              <a:t>Purchase Requisition Creation of FB50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UiPath Test Suite Demo</a:t>
            </a:r>
          </a:p>
        </p:txBody>
      </p:sp>
    </p:spTree>
    <p:extLst>
      <p:ext uri="{BB962C8B-B14F-4D97-AF65-F5344CB8AC3E}">
        <p14:creationId xmlns:p14="http://schemas.microsoft.com/office/powerpoint/2010/main" val="125884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" y="1091643"/>
            <a:ext cx="6972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teams are dedicated to innovating with IT and redefining solutions for customer excellence. </a:t>
            </a:r>
          </a:p>
        </p:txBody>
      </p:sp>
    </p:spTree>
    <p:extLst>
      <p:ext uri="{BB962C8B-B14F-4D97-AF65-F5344CB8AC3E}">
        <p14:creationId xmlns:p14="http://schemas.microsoft.com/office/powerpoint/2010/main" val="87742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racle-presentation-template-2021" id="{B324ECA9-9C90-C84D-8AF5-E2FEC063F2CC}" vid="{34DA841A-0C4E-1943-B3C7-C8DFC10166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miracle-presentation-template-2021</Template>
  <TotalTime>176</TotalTime>
  <Words>484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 kolaka</dc:creator>
  <cp:lastModifiedBy>Windows User</cp:lastModifiedBy>
  <cp:revision>24</cp:revision>
  <dcterms:created xsi:type="dcterms:W3CDTF">2021-11-10T08:48:07Z</dcterms:created>
  <dcterms:modified xsi:type="dcterms:W3CDTF">2021-11-12T17:50:41Z</dcterms:modified>
</cp:coreProperties>
</file>