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vit\Desktop\swetha.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avit\Desktop\swetha.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[swetha.xlsx]Sheet2!PivotTable3</c:name>
    <c:fmtId val="-1"/>
  </c:pivotSource>
  <c:chart>
    <c:autoTitleDeleted val="1"/>
    <c:plotArea>
      <c:layout/>
      <c:barChart>
        <c:barDir val="col"/>
        <c:grouping val="clustered"/>
        <c:varyColors val="0"/>
        <c:ser>
          <c:idx val="0"/>
          <c:order val="0"/>
          <c:tx>
            <c:strRef>
              <c:f>[swetha.xlsx]Sheet2!$B$4:$B$5</c:f>
              <c:strCache>
                <c:ptCount val="1"/>
                <c:pt idx="0">
                  <c:v>high</c:v>
                </c:pt>
              </c:strCache>
            </c:strRef>
          </c:tx>
          <c:spPr>
            <a:solidFill>
              <a:schemeClr val="accent1"/>
            </a:solidFill>
            <a:ln>
              <a:noFill/>
            </a:ln>
            <a:effectLst/>
          </c:spPr>
          <c:invertIfNegative val="0"/>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[swetha.xlsx]Sheet2!$C$4:$C$5</c:f>
              <c:strCache>
                <c:ptCount val="1"/>
                <c:pt idx="0">
                  <c:v>medium</c:v>
                </c:pt>
              </c:strCache>
            </c:strRef>
          </c:tx>
          <c:spPr>
            <a:solidFill>
              <a:schemeClr val="accent2"/>
            </a:solidFill>
            <a:ln>
              <a:noFill/>
            </a:ln>
            <a:effectLst/>
          </c:spPr>
          <c:invertIfNegative val="0"/>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[swetha.xlsx]Sheet2!$C$6:$C$16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2"/>
          <c:order val="2"/>
          <c:tx>
            <c:strRef>
              <c:f>[swetha.xlsx]Sheet2!$D$4:$D$5</c:f>
              <c:strCache>
                <c:ptCount val="1"/>
                <c:pt idx="0">
                  <c:v>poor</c:v>
                </c:pt>
              </c:strCache>
            </c:strRef>
          </c:tx>
          <c:spPr>
            <a:solidFill>
              <a:schemeClr val="accent3"/>
            </a:solidFill>
            <a:ln>
              <a:noFill/>
            </a:ln>
            <a:effectLst/>
          </c:spPr>
          <c:invertIfNegative val="0"/>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[swetha.xlsx]Sheet2!$D$6:$D$16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3"/>
          <c:order val="3"/>
          <c:tx>
            <c:strRef>
              <c:f>[swetha.xlsx]Sheet2!$E$4:$E$5</c:f>
              <c:strCache>
                <c:ptCount val="1"/>
                <c:pt idx="0">
                  <c:v>very high</c:v>
                </c:pt>
              </c:strCache>
            </c:strRef>
          </c:tx>
          <c:spPr>
            <a:solidFill>
              <a:schemeClr val="accent4"/>
            </a:solidFill>
            <a:ln>
              <a:noFill/>
            </a:ln>
            <a:effectLst/>
          </c:spPr>
          <c:invertIfNegative val="0"/>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46"/>
        <c:overlap val="-28"/>
        <c:axId val="613596167"/>
        <c:axId val="621375316"/>
      </c:barChart>
      <c:catAx>
        <c:axId val="613596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21375316"/>
        <c:crosses val="autoZero"/>
        <c:auto val="1"/>
        <c:lblAlgn val="ctr"/>
        <c:lblOffset val="100"/>
        <c:noMultiLvlLbl val="0"/>
      </c:catAx>
      <c:valAx>
        <c:axId val="62137531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359616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[swetha.xlsx]Sheet2!PivotTable3</c:name>
    <c:fmtId val="-1"/>
  </c:pivotSource>
  <c:chart>
    <c:autoTitleDeleted val="1"/>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394736842105263"/>
          <c:y val="0.0949074074074074"/>
          <c:w val="0.834868421052632"/>
          <c:h val="0.898148148148148"/>
        </c:manualLayout>
      </c:layout>
      <c:pie3DChart>
        <c:varyColors val="1"/>
        <c:ser>
          <c:idx val="0"/>
          <c:order val="0"/>
          <c:tx>
            <c:strRef>
              <c:f>[swetha.xlsx]Sheet2!$B$4:$B$5</c:f>
              <c:strCache>
                <c:ptCount val="1"/>
                <c:pt idx="0">
                  <c:v>high</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[swetha.xlsx]Sheet2!$C$4:$C$5</c:f>
              <c:strCache>
                <c:ptCount val="1"/>
                <c:pt idx="0">
                  <c:v>medium</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[swetha.xlsx]Sheet2!$C$6:$C$16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2"/>
          <c:order val="2"/>
          <c:tx>
            <c:strRef>
              <c:f>[swetha.xlsx]Sheet2!$D$4:$D$5</c:f>
              <c:strCache>
                <c:ptCount val="1"/>
                <c:pt idx="0">
                  <c:v>poor</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[swetha.xlsx]Sheet2!$D$6:$D$16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3"/>
          <c:order val="3"/>
          <c:tx>
            <c:strRef>
              <c:f>[swetha.xlsx]Sheet2!$E$4:$E$5</c:f>
              <c:strCache>
                <c:ptCount val="1"/>
                <c:pt idx="0">
                  <c:v>very high</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Lbls>
            <c:delete val="1"/>
          </c:dLbls>
          <c:cat>
            <c:strRef>
              <c:f>[swetha.xlsx]Sheet2!$A$6:$A$16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[swetha.xlsx]Sheet2!$E$6:$E$16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8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4"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p:cNvSpPr txBox="1"/>
          <p:nvPr/>
        </p:nvSpPr>
        <p:spPr>
          <a:xfrm>
            <a:off x="2554542" y="3314150"/>
            <a:ext cx="8610600" cy="2225040"/>
          </a:xfrm>
          <a:prstGeom prst="rect"/>
          <a:noFill/>
        </p:spPr>
        <p:txBody>
          <a:bodyPr rtlCol="0" wrap="square">
            <a:spAutoFit/>
          </a:bodyPr>
          <a:p>
            <a:r>
              <a:rPr sz="2400" lang="en-US"/>
              <a:t>STUDENT NAME:SWETHA.M</a:t>
            </a:r>
            <a:endParaRPr dirty="0" sz="2400" lang="en-US"/>
          </a:p>
          <a:p>
            <a:r>
              <a:rPr dirty="0" sz="2400" lang="en-US"/>
              <a:t>REGISTER NO:122203108(Unm14512022h49)</a:t>
            </a:r>
            <a:endParaRPr dirty="0" sz="2400" lang="en-US"/>
          </a:p>
          <a:p>
            <a:r>
              <a:rPr dirty="0" sz="2400" lang="en-US"/>
              <a:t>DEPARTMENT:BCOM CORPORATE SECRETARYSHIP </a:t>
            </a:r>
            <a:endParaRPr dirty="0" sz="2400" lang="en-US"/>
          </a:p>
          <a:p>
            <a:r>
              <a:rPr dirty="0" sz="2400" lang="en-US"/>
              <a:t>COLLEGE: MAHALASHMI WOMENS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 Box 1"/>
          <p:cNvSpPr txBox="1"/>
          <p:nvPr/>
        </p:nvSpPr>
        <p:spPr>
          <a:xfrm>
            <a:off x="1073785" y="1371600"/>
            <a:ext cx="8793480" cy="5178425"/>
          </a:xfrm>
          <a:prstGeom prst="rect"/>
          <a:noFill/>
        </p:spPr>
        <p:txBody>
          <a:bodyPr rtlCol="0" wrap="square">
            <a:noAutofit/>
          </a:bodyPr>
          <a:p>
            <a:r>
              <a:rPr sz="2800" lang="en-US">
                <a:sym typeface="+mn-ea"/>
              </a:rPr>
              <a:t>Data Collection:</a:t>
            </a:r>
            <a:endParaRPr sz="2800" lang="en-US"/>
          </a:p>
          <a:p>
            <a:pPr indent="-285750" marL="285750">
              <a:buFont typeface="Arial" panose="020B0604020202020204" pitchFamily="34" charset="0"/>
              <a:buChar char="•"/>
            </a:pPr>
            <a:r>
              <a:rPr sz="2800" lang="en-US">
                <a:sym typeface="+mn-ea"/>
              </a:rPr>
              <a:t> Downloaded the data from edunet student’s dashboard.</a:t>
            </a:r>
            <a:endParaRPr sz="2800" lang="en-US"/>
          </a:p>
          <a:p>
            <a:pPr indent="0">
              <a:buFont typeface="Arial" panose="020B0604020202020204" pitchFamily="34" charset="0"/>
              <a:buNone/>
            </a:pPr>
            <a:r>
              <a:rPr sz="2800" lang="en-US">
                <a:sym typeface="+mn-ea"/>
              </a:rPr>
              <a:t>Feature Collection:</a:t>
            </a:r>
            <a:endParaRPr sz="2800" lang="en-US"/>
          </a:p>
          <a:p>
            <a:pPr indent="-285750" marL="285750">
              <a:buFont typeface="Arial" panose="020B0604020202020204" pitchFamily="34" charset="0"/>
              <a:buChar char="•"/>
            </a:pPr>
            <a:r>
              <a:rPr sz="2800" lang="en-US">
                <a:sym typeface="+mn-ea"/>
              </a:rPr>
              <a:t>Highlighted data which is required using the fill option.</a:t>
            </a:r>
            <a:endParaRPr sz="2800" lang="en-US"/>
          </a:p>
          <a:p>
            <a:pPr indent="0">
              <a:buNone/>
            </a:pPr>
            <a:r>
              <a:rPr sz="2800" lang="en-US">
                <a:sym typeface="+mn-ea"/>
              </a:rPr>
              <a:t>Data Cleaning:</a:t>
            </a:r>
            <a:endParaRPr sz="2800" lang="en-US"/>
          </a:p>
          <a:p>
            <a:pPr indent="-285750" marL="285750">
              <a:buFont typeface="Arial" panose="020B0604020202020204" pitchFamily="34" charset="0"/>
              <a:buChar char="•"/>
            </a:pPr>
            <a:r>
              <a:rPr sz="2800" lang="en-US">
                <a:sym typeface="+mn-ea"/>
              </a:rPr>
              <a:t>Identified the missing values using conditionl formatting.</a:t>
            </a:r>
            <a:endParaRPr sz="2800" lang="en-US"/>
          </a:p>
          <a:p>
            <a:pPr indent="-285750" marL="285750">
              <a:buFont typeface="Arial" panose="020B0604020202020204" pitchFamily="34" charset="0"/>
              <a:buChar char="•"/>
            </a:pPr>
            <a:r>
              <a:rPr sz="2800" lang="en-US">
                <a:sym typeface="+mn-ea"/>
              </a:rPr>
              <a:t>Removed/Filtered the missing data using filter-filter by colour.</a:t>
            </a:r>
            <a:endParaRPr sz="2800" lang="en-US"/>
          </a:p>
          <a:p>
            <a:pPr indent="0">
              <a:buNone/>
            </a:pPr>
            <a:r>
              <a:rPr sz="2800" lang="en-US">
                <a:sym typeface="+mn-ea"/>
              </a:rPr>
              <a:t>Performance Level:</a:t>
            </a:r>
            <a:endParaRPr sz="2800" lang="en-US"/>
          </a:p>
          <a:p>
            <a:pPr indent="-285750" marL="285750">
              <a:buFont typeface="Arial" panose="020B0604020202020204" pitchFamily="34" charset="0"/>
              <a:buChar char="•"/>
            </a:pPr>
            <a:r>
              <a:rPr sz="2800" lang="en-US">
                <a:sym typeface="+mn-ea"/>
              </a:rPr>
              <a:t>Performance Analysis is based on Department type</a:t>
            </a:r>
            <a:endParaRPr sz="2800" lang="en-US"/>
          </a:p>
          <a:p>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85" name="Text Box 4"/>
          <p:cNvSpPr txBox="1"/>
          <p:nvPr/>
        </p:nvSpPr>
        <p:spPr>
          <a:xfrm>
            <a:off x="914400" y="304800"/>
            <a:ext cx="9302115" cy="5958840"/>
          </a:xfrm>
          <a:prstGeom prst="rect"/>
          <a:noFill/>
        </p:spPr>
        <p:txBody>
          <a:bodyPr rtlCol="0" wrap="square">
            <a:spAutoFit/>
          </a:bodyPr>
          <a:p>
            <a:r>
              <a:rPr sz="2800" lang="en-US">
                <a:sym typeface="+mn-ea"/>
              </a:rPr>
              <a:t>Summary:</a:t>
            </a:r>
            <a:endParaRPr sz="2800" lang="en-US"/>
          </a:p>
          <a:p>
            <a:pPr indent="-285750" marL="285750">
              <a:buFont typeface="Arial" panose="020B0604020202020204" pitchFamily="34" charset="0"/>
              <a:buChar char="•"/>
            </a:pPr>
            <a:r>
              <a:rPr sz="2800" lang="en-US">
                <a:sym typeface="+mn-ea"/>
              </a:rPr>
              <a:t>Pivot Table is created to summarise the data.</a:t>
            </a:r>
            <a:endParaRPr sz="2800" lang="en-US"/>
          </a:p>
          <a:p>
            <a:pPr indent="-285750" marL="285750">
              <a:buFont typeface="Arial" panose="020B0604020202020204" pitchFamily="34" charset="0"/>
              <a:buChar char="•"/>
            </a:pPr>
            <a:r>
              <a:rPr sz="2800" lang="en-US">
                <a:sym typeface="+mn-ea"/>
              </a:rPr>
              <a:t>Row labels -  It is considered as department type.</a:t>
            </a:r>
            <a:endParaRPr sz="2800" lang="en-US"/>
          </a:p>
          <a:p>
            <a:pPr indent="-285750" marL="285750">
              <a:buFont typeface="Arial" panose="020B0604020202020204" pitchFamily="34" charset="0"/>
              <a:buChar char="•"/>
            </a:pPr>
            <a:r>
              <a:rPr sz="2800" lang="en-US">
                <a:sym typeface="+mn-ea"/>
              </a:rPr>
              <a:t>Column labels - describe the performance level.</a:t>
            </a:r>
            <a:endParaRPr sz="2800" lang="en-US"/>
          </a:p>
          <a:p>
            <a:pPr indent="-285750" marL="285750">
              <a:buFont typeface="Arial" panose="020B0604020202020204" pitchFamily="34" charset="0"/>
              <a:buChar char="•"/>
            </a:pPr>
            <a:r>
              <a:rPr sz="2800" lang="en-US">
                <a:sym typeface="+mn-ea"/>
              </a:rPr>
              <a:t>Fliter - By gender where I prefered the male employees in this data.</a:t>
            </a:r>
            <a:endParaRPr sz="2800" lang="en-US"/>
          </a:p>
          <a:p>
            <a:pPr indent="-285750" marL="285750">
              <a:buFont typeface="Arial" panose="020B0604020202020204" pitchFamily="34" charset="0"/>
              <a:buChar char="•"/>
            </a:pPr>
            <a:r>
              <a:rPr sz="2800" lang="en-US">
                <a:sym typeface="+mn-ea"/>
              </a:rPr>
              <a:t>Values -To make a count used first name for count of employees in each field.</a:t>
            </a:r>
            <a:endParaRPr sz="2800" lang="en-US"/>
          </a:p>
          <a:p>
            <a:pPr indent="0">
              <a:buNone/>
            </a:pPr>
            <a:r>
              <a:rPr sz="2800" lang="en-US">
                <a:sym typeface="+mn-ea"/>
              </a:rPr>
              <a:t>Visualization:</a:t>
            </a:r>
            <a:endParaRPr sz="2800" lang="en-US"/>
          </a:p>
          <a:p>
            <a:pPr indent="-285750" marL="285750">
              <a:buFont typeface="Arial" panose="020B0604020202020204" pitchFamily="34" charset="0"/>
              <a:buChar char="•"/>
            </a:pPr>
            <a:r>
              <a:rPr sz="2800" lang="en-US">
                <a:sym typeface="+mn-ea"/>
              </a:rPr>
              <a:t>Used the graph chart to analyze the employees (in units) in the department type category.</a:t>
            </a:r>
            <a:endParaRPr sz="2800" lang="en-US"/>
          </a:p>
          <a:p>
            <a:pPr indent="-285750" marL="285750">
              <a:buFont typeface="Arial" panose="020B0604020202020204" pitchFamily="34" charset="0"/>
              <a:buChar char="•"/>
            </a:pPr>
            <a:r>
              <a:rPr sz="2800" lang="en-US">
                <a:sym typeface="+mn-ea"/>
              </a:rPr>
              <a:t>Used the pie chart to analyze the employees overall percentage in the department type category.</a:t>
            </a:r>
            <a:endParaRPr sz="2800" lang="en-US"/>
          </a:p>
          <a:p>
            <a:endParaRPr sz="2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895600" y="1608455"/>
          <a:ext cx="5286375" cy="42113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91" name="Title 1"/>
          <p:cNvSpPr>
            <a:spLocks noGrp="1"/>
          </p:cNvSpPr>
          <p:nvPr>
            <p:ph type="title"/>
          </p:nvPr>
        </p:nvSpPr>
        <p:spPr>
          <a:xfrm>
            <a:off x="755332" y="385444"/>
            <a:ext cx="10681335" cy="738505"/>
          </a:xfrm>
        </p:spPr>
        <p:txBody>
          <a:bodyPr/>
          <a:p>
            <a:r>
              <a:rPr lang="en-US"/>
              <a:t>RESULTS</a:t>
            </a:r>
            <a:endParaRPr lang="en-US"/>
          </a:p>
        </p:txBody>
      </p:sp>
      <p:graphicFrame>
        <p:nvGraphicFramePr>
          <p:cNvPr id="4194305" name="Chart 2"/>
          <p:cNvGraphicFramePr>
            <a:graphicFrameLocks/>
          </p:cNvGraphicFramePr>
          <p:nvPr/>
        </p:nvGraphicFramePr>
        <p:xfrm>
          <a:off x="2133600" y="2294255"/>
          <a:ext cx="5748020" cy="30975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2"/>
          <p:cNvSpPr txBox="1"/>
          <p:nvPr/>
        </p:nvSpPr>
        <p:spPr>
          <a:xfrm>
            <a:off x="1480185" y="1619885"/>
            <a:ext cx="8271510" cy="4282440"/>
          </a:xfrm>
          <a:prstGeom prst="rect"/>
          <a:noFill/>
        </p:spPr>
        <p:txBody>
          <a:bodyPr rtlCol="0" wrap="square">
            <a:spAutoFit/>
          </a:bodyPr>
          <a:p>
            <a:r>
              <a:rPr sz="2800" lang="en-US">
                <a:sym typeface="+mn-ea"/>
              </a:rPr>
              <a:t>“In Conclusion, the employee performance analysis tool developed using Excel has successfully streamlined the process of tracking,analyzing,and visualizing employee performance data. The tool has enabled HR personnel to:</a:t>
            </a:r>
            <a:endParaRPr sz="2800" lang="en-US"/>
          </a:p>
          <a:p>
            <a:pPr indent="-285750" marL="285750">
              <a:buFont typeface="Arial" panose="020B0604020202020204" pitchFamily="34" charset="0"/>
              <a:buChar char="•"/>
            </a:pPr>
            <a:r>
              <a:rPr sz="2800" lang="en-US">
                <a:sym typeface="+mn-ea"/>
              </a:rPr>
              <a:t>Easily track employee performance over time .</a:t>
            </a:r>
            <a:endParaRPr sz="2800" lang="en-US"/>
          </a:p>
          <a:p>
            <a:pPr indent="-285750" marL="285750">
              <a:buFont typeface="Arial" panose="020B0604020202020204" pitchFamily="34" charset="0"/>
              <a:buChar char="•"/>
            </a:pPr>
            <a:r>
              <a:rPr sz="2800" lang="en-US">
                <a:sym typeface="+mn-ea"/>
              </a:rPr>
              <a:t>identify areas for improvement and strengths.</a:t>
            </a:r>
            <a:endParaRPr sz="2800" lang="en-US"/>
          </a:p>
          <a:p>
            <a:pPr indent="-285750" marL="285750">
              <a:buFont typeface="Arial" panose="020B0604020202020204" pitchFamily="34" charset="0"/>
              <a:buChar char="•"/>
            </a:pPr>
            <a:r>
              <a:rPr sz="2800" lang="en-US">
                <a:sym typeface="+mn-ea"/>
              </a:rPr>
              <a:t>Make data-driven decisions on deveelopment,promotions,and incentives.</a:t>
            </a:r>
            <a:endParaRPr sz="2800" lang="en-US"/>
          </a:p>
          <a:p>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1" name=""/>
          <p:cNvSpPr txBox="1"/>
          <p:nvPr/>
        </p:nvSpPr>
        <p:spPr>
          <a:xfrm rot="21600000">
            <a:off x="821620" y="2822723"/>
            <a:ext cx="7530241" cy="3444240"/>
          </a:xfrm>
          <a:prstGeom prst="rect"/>
        </p:spPr>
        <p:txBody>
          <a:bodyPr rtlCol="0" wrap="square">
            <a:spAutoFit/>
          </a:bodyPr>
          <a:p>
            <a:r>
              <a:rPr sz="2800" lang="en-US">
                <a:solidFill>
                  <a:srgbClr val="000000"/>
                </a:solidFill>
              </a:rPr>
              <a:t>Analyze employee performance using Excel by creating a comprehensive dashboard. Input key metrics such as productivity, attendance, and quality of work. Utilize formulas and charts to visualize trends and identify high and low performers. This analysis helps in making data-driven decisions for performance evaluations and improvements.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9" name="TextBox 10"/>
          <p:cNvSpPr txBox="1"/>
          <p:nvPr/>
        </p:nvSpPr>
        <p:spPr>
          <a:xfrm rot="21600000">
            <a:off x="1117600" y="3010535"/>
            <a:ext cx="7924800"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project involves creating an Excel-based performance analysis tool to evaluate employee metrics like productivity, attendance, and quality. By integrating data into Excel, users can generate detailed reports and visualizations. The goal is to facilitate objective performance reviews, highlight trends, and support data-driven decision-making for employee development.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 Box 6"/>
          <p:cNvSpPr txBox="1"/>
          <p:nvPr/>
        </p:nvSpPr>
        <p:spPr>
          <a:xfrm>
            <a:off x="1852930" y="1935480"/>
            <a:ext cx="5884545" cy="3672841"/>
          </a:xfrm>
          <a:prstGeom prst="rect"/>
          <a:noFill/>
        </p:spPr>
        <p:txBody>
          <a:bodyPr rtlCol="0" wrap="square">
            <a:spAutoFit/>
          </a:bodyPr>
          <a:p>
            <a:pPr indent="-285750" marL="285750">
              <a:buFont typeface="Wingdings" panose="05000000000000000000" charset="0"/>
              <a:buChar char="q"/>
            </a:pPr>
            <a:r>
              <a:rPr sz="4000" lang="en-US">
                <a:sym typeface="+mn-ea"/>
              </a:rPr>
              <a:t>IT Companies</a:t>
            </a:r>
            <a:endParaRPr sz="4000" lang="en-US"/>
          </a:p>
          <a:p>
            <a:pPr indent="-285750" marL="285750">
              <a:buFont typeface="Wingdings" panose="05000000000000000000" charset="0"/>
              <a:buChar char="q"/>
            </a:pPr>
            <a:r>
              <a:rPr sz="4000" lang="en-US">
                <a:sym typeface="+mn-ea"/>
              </a:rPr>
              <a:t>Banks</a:t>
            </a:r>
            <a:endParaRPr sz="4000" lang="en-US"/>
          </a:p>
          <a:p>
            <a:pPr indent="-285750" marL="285750">
              <a:buFont typeface="Wingdings" panose="05000000000000000000" charset="0"/>
              <a:buChar char="q"/>
            </a:pPr>
            <a:r>
              <a:rPr sz="4000" lang="en-US">
                <a:sym typeface="+mn-ea"/>
              </a:rPr>
              <a:t>Industries</a:t>
            </a:r>
            <a:endParaRPr sz="4000" lang="en-US"/>
          </a:p>
          <a:p>
            <a:pPr indent="-285750" marL="285750">
              <a:buFont typeface="Wingdings" panose="05000000000000000000" charset="0"/>
              <a:buChar char="q"/>
            </a:pPr>
            <a:r>
              <a:rPr sz="4000" lang="en-US">
                <a:sym typeface="+mn-ea"/>
              </a:rPr>
              <a:t>Human Resource Development</a:t>
            </a:r>
            <a:endParaRPr sz="4000" lang="en-US"/>
          </a:p>
          <a:p>
            <a:endParaRPr sz="4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 Box 7"/>
          <p:cNvSpPr txBox="1"/>
          <p:nvPr/>
        </p:nvSpPr>
        <p:spPr>
          <a:xfrm>
            <a:off x="3124200" y="2188210"/>
            <a:ext cx="6514465" cy="3469641"/>
          </a:xfrm>
          <a:prstGeom prst="rect"/>
          <a:noFill/>
        </p:spPr>
        <p:txBody>
          <a:bodyPr rtlCol="0" wrap="square">
            <a:spAutoFit/>
          </a:bodyPr>
          <a:p>
            <a:pPr indent="-285750" marL="285750">
              <a:buFont typeface="Wingdings" panose="05000000000000000000" charset="0"/>
              <a:buChar char="q"/>
            </a:pPr>
            <a:r>
              <a:rPr sz="3200" lang="en-US">
                <a:sym typeface="+mn-ea"/>
              </a:rPr>
              <a:t>Conditional Formatting.</a:t>
            </a:r>
            <a:endParaRPr sz="3200" lang="en-US"/>
          </a:p>
          <a:p>
            <a:pPr indent="-285750" marL="285750">
              <a:buFont typeface="Wingdings" panose="05000000000000000000" charset="0"/>
              <a:buChar char="q"/>
            </a:pPr>
            <a:r>
              <a:rPr sz="3200" lang="en-US">
                <a:sym typeface="+mn-ea"/>
              </a:rPr>
              <a:t>Filtering.</a:t>
            </a:r>
            <a:endParaRPr sz="3200" lang="en-US"/>
          </a:p>
          <a:p>
            <a:pPr indent="-285750" marL="285750">
              <a:buFont typeface="Wingdings" panose="05000000000000000000" charset="0"/>
              <a:buChar char="q"/>
            </a:pPr>
            <a:r>
              <a:rPr sz="3200" lang="en-US">
                <a:sym typeface="+mn-ea"/>
              </a:rPr>
              <a:t>Formula used to identify performance level.</a:t>
            </a:r>
            <a:endParaRPr sz="3200" lang="en-US"/>
          </a:p>
          <a:p>
            <a:pPr indent="-285750" marL="285750">
              <a:buFont typeface="Wingdings" panose="05000000000000000000" charset="0"/>
              <a:buChar char="q"/>
            </a:pPr>
            <a:r>
              <a:rPr sz="3200" lang="en-US">
                <a:sym typeface="+mn-ea"/>
              </a:rPr>
              <a:t>Pivot Table.</a:t>
            </a:r>
            <a:endParaRPr sz="3200" lang="en-US"/>
          </a:p>
          <a:p>
            <a:pPr indent="-285750" marL="285750">
              <a:buFont typeface="Wingdings" panose="05000000000000000000" charset="0"/>
              <a:buChar char="q"/>
            </a:pPr>
            <a:r>
              <a:rPr sz="3200" lang="en-US">
                <a:sym typeface="+mn-ea"/>
              </a:rPr>
              <a:t>Summarising.</a:t>
            </a:r>
            <a:endParaRPr sz="3200" lang="en-US"/>
          </a:p>
          <a:p>
            <a:pPr indent="-285750" marL="285750">
              <a:buFont typeface="Wingdings" panose="05000000000000000000" charset="0"/>
              <a:buChar char="q"/>
            </a:pPr>
            <a:r>
              <a:rPr sz="3200" lang="en-US">
                <a:sym typeface="+mn-ea"/>
              </a:rPr>
              <a:t>Piechart or Bar graph.</a:t>
            </a:r>
            <a:endParaRPr sz="32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8" name="Text Box 2"/>
          <p:cNvSpPr txBox="1"/>
          <p:nvPr/>
        </p:nvSpPr>
        <p:spPr>
          <a:xfrm>
            <a:off x="1678940" y="1636395"/>
            <a:ext cx="6810375" cy="3863341"/>
          </a:xfrm>
          <a:prstGeom prst="rect"/>
          <a:noFill/>
        </p:spPr>
        <p:txBody>
          <a:bodyPr rtlCol="0" wrap="square">
            <a:spAutoFit/>
          </a:bodyPr>
          <a:p>
            <a:pPr indent="0">
              <a:buFont typeface="+mj-lt"/>
              <a:buNone/>
            </a:pPr>
            <a:r>
              <a:rPr sz="2800" lang="en-US">
                <a:sym typeface="+mn-ea"/>
              </a:rPr>
              <a:t>1.Employee Data downloaded from Edunet Dashboard.</a:t>
            </a:r>
            <a:endParaRPr sz="2800" lang="en-US"/>
          </a:p>
          <a:p>
            <a:pPr indent="0">
              <a:buFont typeface="Wingdings" panose="05000000000000000000" charset="0"/>
              <a:buNone/>
            </a:pPr>
            <a:r>
              <a:rPr sz="2800" lang="en-US">
                <a:sym typeface="+mn-ea"/>
              </a:rPr>
              <a:t>Features total 26 Features were available in that 11 Features are considered</a:t>
            </a:r>
            <a:endParaRPr sz="2800" lang="en-US">
              <a:sym typeface="+mn-ea"/>
            </a:endParaRPr>
          </a:p>
          <a:p>
            <a:pPr indent="-285750" marL="285750">
              <a:buFont typeface="Wingdings" panose="05000000000000000000" charset="0"/>
              <a:buChar char="Ø"/>
            </a:pPr>
            <a:r>
              <a:rPr sz="2800" lang="en-US"/>
              <a:t>FirstName</a:t>
            </a:r>
            <a:endParaRPr sz="2800" lang="en-US"/>
          </a:p>
          <a:p>
            <a:pPr indent="-285750" marL="285750">
              <a:buFont typeface="Wingdings" panose="05000000000000000000" charset="0"/>
              <a:buChar char="Ø"/>
            </a:pPr>
            <a:r>
              <a:rPr sz="2800" lang="en-US"/>
              <a:t>LastName</a:t>
            </a:r>
            <a:endParaRPr sz="2800" lang="en-US"/>
          </a:p>
          <a:p>
            <a:pPr indent="-285750" marL="285750">
              <a:buFont typeface="Wingdings" panose="05000000000000000000" charset="0"/>
              <a:buChar char="Ø"/>
            </a:pPr>
            <a:r>
              <a:rPr sz="2800" lang="en-US"/>
              <a:t>StartDate</a:t>
            </a:r>
            <a:endParaRPr sz="2800" lang="en-US"/>
          </a:p>
          <a:p>
            <a:pPr indent="-285750" marL="285750">
              <a:buFont typeface="Wingdings" panose="05000000000000000000" charset="0"/>
              <a:buChar char="Ø"/>
            </a:pPr>
            <a:r>
              <a:rPr sz="2800" lang="en-US"/>
              <a:t>ExitDate</a:t>
            </a:r>
            <a:endParaRPr sz="2800" lang="en-US"/>
          </a:p>
          <a:p>
            <a:pPr indent="-285750" marL="285750">
              <a:buFont typeface="Wingdings" panose="05000000000000000000" charset="0"/>
              <a:buChar char="Ø"/>
            </a:pPr>
            <a:r>
              <a:rPr sz="2800" lang="en-US"/>
              <a:t>Business Unit</a:t>
            </a:r>
            <a:endParaRPr sz="2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 Box 9"/>
          <p:cNvSpPr txBox="1"/>
          <p:nvPr/>
        </p:nvSpPr>
        <p:spPr>
          <a:xfrm>
            <a:off x="2971800" y="2590800"/>
            <a:ext cx="6308090" cy="1539241"/>
          </a:xfrm>
          <a:prstGeom prst="rect"/>
          <a:noFill/>
        </p:spPr>
        <p:txBody>
          <a:bodyPr rtlCol="0" wrap="square">
            <a:spAutoFit/>
          </a:bodyPr>
          <a:p>
            <a:r>
              <a:rPr sz="3200" lang="en-US">
                <a:sym typeface="+mn-ea"/>
              </a:rPr>
              <a:t>To identify the Performance Level.</a:t>
            </a:r>
            <a:endParaRPr sz="3200" lang="en-US"/>
          </a:p>
          <a:p>
            <a:r>
              <a:rPr sz="3200" lang="en-US"/>
              <a:t>IFS(K8&gt;=5,"very high",K8&gt;=4,"high",K8&gt;=3,"medium",TRUE,"poor")</a:t>
            </a:r>
            <a:endParaRPr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pavit</cp:lastModifiedBy>
  <dcterms:created xsi:type="dcterms:W3CDTF">2024-03-29T04:07:00Z</dcterms:created>
  <dcterms:modified xsi:type="dcterms:W3CDTF">2024-09-01T04:31:23Z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2024-03-20T09:00:00Z</vt:filetime>
  </property>
  <property fmtid="{D5CDD505-2E9C-101B-9397-08002B2CF9AE}" pid="3" name="LastSaved">
    <vt:filetime>2024-03-28T09:00:00Z</vt:filetime>
  </property>
  <property fmtid="{D5CDD505-2E9C-101B-9397-08002B2CF9AE}" pid="4" name="ICV">
    <vt:lpwstr>86210b6faaa94dea9643ca8492df748e</vt:lpwstr>
  </property>
  <property fmtid="{D5CDD505-2E9C-101B-9397-08002B2CF9AE}" pid="5" name="KSOProductBuildVer">
    <vt:lpwstr>1033-12.2.0.17562</vt:lpwstr>
  </property>
</Properties>
</file>