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57c044de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57c044dec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7c044de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57c044dec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7a84e71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e7a84e71e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7c044dec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57c044dec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67" name="Google Shape;67;p14"/>
          <p:cNvSpPr/>
          <p:nvPr/>
        </p:nvSpPr>
        <p:spPr>
          <a:xfrm>
            <a:off x="628650" y="3552662"/>
            <a:ext cx="3182692" cy="20574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630936" y="336042"/>
            <a:ext cx="7886700" cy="305181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630936" y="3737610"/>
            <a:ext cx="7886700" cy="8435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79" name="Google Shape;79;p15"/>
          <p:cNvSpPr/>
          <p:nvPr/>
        </p:nvSpPr>
        <p:spPr>
          <a:xfrm>
            <a:off x="628649" y="1282446"/>
            <a:ext cx="7886700" cy="20574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30936" y="336042"/>
            <a:ext cx="7886700" cy="305181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30936" y="3737610"/>
            <a:ext cx="7886700" cy="8435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86" name="Google Shape;86;p16"/>
          <p:cNvSpPr/>
          <p:nvPr/>
        </p:nvSpPr>
        <p:spPr>
          <a:xfrm>
            <a:off x="628650" y="3552662"/>
            <a:ext cx="3182692" cy="20574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28650" y="1447038"/>
            <a:ext cx="3886200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629150" y="1447038"/>
            <a:ext cx="3886200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94" name="Google Shape;94;p17"/>
          <p:cNvSpPr/>
          <p:nvPr/>
        </p:nvSpPr>
        <p:spPr>
          <a:xfrm>
            <a:off x="628649" y="1282446"/>
            <a:ext cx="7886700" cy="20574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29841" y="1453896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629841" y="2194560"/>
            <a:ext cx="3868340" cy="24483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body"/>
          </p:nvPr>
        </p:nvSpPr>
        <p:spPr>
          <a:xfrm>
            <a:off x="4629150" y="1453896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4629150" y="2194560"/>
            <a:ext cx="3887391" cy="24483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104" name="Google Shape;104;p18"/>
          <p:cNvSpPr/>
          <p:nvPr/>
        </p:nvSpPr>
        <p:spPr>
          <a:xfrm>
            <a:off x="628649" y="1282446"/>
            <a:ext cx="7886700" cy="20574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652778" y="1296162"/>
            <a:ext cx="5836158" cy="254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110" name="Google Shape;110;p19"/>
          <p:cNvSpPr/>
          <p:nvPr/>
        </p:nvSpPr>
        <p:spPr>
          <a:xfrm>
            <a:off x="2980654" y="3845169"/>
            <a:ext cx="3182692" cy="20574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29841" y="342900"/>
            <a:ext cx="2949178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977640" y="411480"/>
            <a:ext cx="4539996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29841" y="2983230"/>
            <a:ext cx="2949178" cy="15019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122" name="Google Shape;122;p21"/>
          <p:cNvSpPr/>
          <p:nvPr/>
        </p:nvSpPr>
        <p:spPr>
          <a:xfrm rot="5400000">
            <a:off x="2098119" y="2440607"/>
            <a:ext cx="3360420" cy="20574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9841" y="342900"/>
            <a:ext cx="294894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>
            <p:ph idx="2" type="pic"/>
          </p:nvPr>
        </p:nvSpPr>
        <p:spPr>
          <a:xfrm>
            <a:off x="3977640" y="411480"/>
            <a:ext cx="4539996" cy="40736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29841" y="2983230"/>
            <a:ext cx="2948940" cy="15019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Tag=AccentColor&#10;Flavor=Light&#10;Target=FillAndLine" id="130" name="Google Shape;130;p22"/>
          <p:cNvSpPr/>
          <p:nvPr/>
        </p:nvSpPr>
        <p:spPr>
          <a:xfrm rot="5400000">
            <a:off x="2098548" y="2440607"/>
            <a:ext cx="3360420" cy="20574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628649" y="1282446"/>
            <a:ext cx="7886700" cy="20574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3636169" y="246888"/>
            <a:ext cx="5025486" cy="133731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" sz="3000">
                <a:latin typeface="Quattrocento Sans"/>
                <a:ea typeface="Quattrocento Sans"/>
                <a:cs typeface="Quattrocento Sans"/>
                <a:sym typeface="Quattrocento Sans"/>
              </a:rPr>
              <a:t>Smart Logistics using Apache Spark Environment</a:t>
            </a:r>
            <a:endParaRPr sz="1100"/>
          </a:p>
        </p:txBody>
      </p:sp>
      <p:sp>
        <p:nvSpPr>
          <p:cNvPr id="150" name="Google Shape;150;p25"/>
          <p:cNvSpPr/>
          <p:nvPr/>
        </p:nvSpPr>
        <p:spPr>
          <a:xfrm>
            <a:off x="4059647" y="1796796"/>
            <a:ext cx="3182692" cy="20574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9A5C7"/>
          </a:solidFill>
          <a:ln cap="rnd" cmpd="sng" w="38100">
            <a:solidFill>
              <a:srgbClr val="49A5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973322" y="2029968"/>
            <a:ext cx="4688332" cy="26128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Zeroth Review – BATCH 8 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Guide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: Dr. N Gopika Rani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i="1" lang="en" sz="1500">
                <a:latin typeface="Nunito"/>
                <a:ea typeface="Nunito"/>
                <a:cs typeface="Nunito"/>
                <a:sym typeface="Nunito"/>
              </a:rPr>
              <a:t>Team</a:t>
            </a: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: 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Deepthishree GS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Harshini 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Suvalakshmi B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Swetha M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Thendral PK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-1" l="34808" r="10863" t="0"/>
          <a:stretch/>
        </p:blipFill>
        <p:spPr>
          <a:xfrm>
            <a:off x="1" y="8"/>
            <a:ext cx="3493008" cy="5143493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Problem Statement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200"/>
              <a:buFont typeface="Nunito"/>
              <a:buChar char="•"/>
            </a:pPr>
            <a:r>
              <a:rPr lang="en" sz="22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PROBLEM DOMAIN: </a:t>
            </a:r>
            <a:r>
              <a:rPr b="1" lang="en" sz="22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Data Analysis and Optimization</a:t>
            </a:r>
            <a:endParaRPr b="1" sz="2200">
              <a:solidFill>
                <a:srgbClr val="351C7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•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Obtain the logistics data of famous brands like Amazon, FedEx, BlueDart etc. and apply big data analytics techniques.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•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 After understanding the factors affecting logistics, optimise the delivery route and maximise the deliveries.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•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 Try and leverage the benefits of distributed data processing using Spark Environment. 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" sz="3000"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sz="1100"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628650" y="1447038"/>
            <a:ext cx="78867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5875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•"/>
            </a:pPr>
            <a:r>
              <a:rPr i="1" lang="en" sz="1900">
                <a:latin typeface="Nunito"/>
                <a:ea typeface="Nunito"/>
                <a:cs typeface="Nunito"/>
                <a:sym typeface="Nunito"/>
              </a:rPr>
              <a:t>Innovation Mode and Optimization Strategy of B2C E-Commerce Logistics Distribution under Big Data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-  </a:t>
            </a:r>
            <a:r>
              <a:rPr lang="en" sz="19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Yingyan Zhao 1 , Yihong Zhou 2 and Wu Deng 3,* ; Published: 21 April 2020</a:t>
            </a:r>
            <a:endParaRPr sz="19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5875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•"/>
            </a:pPr>
            <a:r>
              <a:rPr i="1" lang="en" sz="1900">
                <a:latin typeface="Nunito"/>
                <a:ea typeface="Nunito"/>
                <a:cs typeface="Nunito"/>
                <a:sym typeface="Nunito"/>
              </a:rPr>
              <a:t>Big Data in Logistics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en" sz="19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Matea Lekić1, Kristijan Rogić1, Adrienn Boldizsár2, Máté Zöldy2, Ádám Török2*; Published in 2019</a:t>
            </a:r>
            <a:endParaRPr sz="19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15875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•"/>
            </a:pPr>
            <a:r>
              <a:rPr i="1" lang="en" sz="1900">
                <a:latin typeface="Nunito"/>
                <a:ea typeface="Nunito"/>
                <a:cs typeface="Nunito"/>
                <a:sym typeface="Nunito"/>
              </a:rPr>
              <a:t>A Vehicle Routing Optimization Problem for Cold Chain Logistics Considering Customer Satisfaction and Carbon Emissions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-  </a:t>
            </a:r>
            <a:r>
              <a:rPr lang="en" sz="19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Gaoyuan Qin, Fengming Tao * and Lixia L; Published in 2019</a:t>
            </a:r>
            <a:endParaRPr sz="19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" sz="3000">
                <a:latin typeface="Quattrocento Sans"/>
                <a:ea typeface="Quattrocento Sans"/>
                <a:cs typeface="Quattrocento Sans"/>
                <a:sym typeface="Quattrocento Sans"/>
              </a:rPr>
              <a:t>Approval from Guide</a:t>
            </a:r>
            <a:endParaRPr sz="11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•"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y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