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  <p:sldMasterId id="214748367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Oswald Light"/>
      <p:regular r:id="rId23"/>
      <p:bold r:id="rId24"/>
    </p:embeddedFont>
    <p:embeddedFont>
      <p:font typeface="DM Serif Text"/>
      <p:regular r:id="rId25"/>
      <p: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49F993-4540-42C8-8005-B2F5CD293A78}">
  <a:tblStyle styleId="{6949F993-4540-42C8-8005-B2F5CD293A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OswaldLight-bold.fntdata"/><Relationship Id="rId23" Type="http://schemas.openxmlformats.org/officeDocument/2006/relationships/font" Target="fonts/Oswald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DMSerifText-italic.fntdata"/><Relationship Id="rId25" Type="http://schemas.openxmlformats.org/officeDocument/2006/relationships/font" Target="fonts/DMSerifText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682e5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9682e54a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9479f5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9479f5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342ac98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342ac98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342ac98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342ac98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4342ac98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4342ac98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4342ac98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4342ac98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342ac9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342ac9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9388893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9388893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993888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993888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4342ac98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4342ac98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a26e64e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a26e64e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95f443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95f443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938889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9938889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342ac98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342ac98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ystematic Chaos MK Plan by Slidesg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315850" y="1909950"/>
            <a:ext cx="960000" cy="960000"/>
          </a:xfrm>
          <a:prstGeom prst="plaque">
            <a:avLst>
              <a:gd fmla="val 49755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792625" y="-632875"/>
            <a:ext cx="3125100" cy="2857500"/>
          </a:xfrm>
          <a:prstGeom prst="ellipse">
            <a:avLst/>
          </a:prstGeom>
          <a:gradFill>
            <a:gsLst>
              <a:gs pos="0">
                <a:srgbClr val="5D6E5B">
                  <a:alpha val="33333"/>
                </a:srgbClr>
              </a:gs>
              <a:gs pos="52999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468425" y="3380575"/>
            <a:ext cx="1604100" cy="1467300"/>
          </a:xfrm>
          <a:prstGeom prst="ellipse">
            <a:avLst/>
          </a:prstGeom>
          <a:gradFill>
            <a:gsLst>
              <a:gs pos="0">
                <a:srgbClr val="5D6E5B">
                  <a:alpha val="33333"/>
                </a:srgbClr>
              </a:gs>
              <a:gs pos="52999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3"/>
          <p:cNvCxnSpPr/>
          <p:nvPr/>
        </p:nvCxnSpPr>
        <p:spPr>
          <a:xfrm>
            <a:off x="71322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rot="10800000">
            <a:off x="0" y="459942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8077200" y="-1066800"/>
            <a:ext cx="2133600" cy="2133600"/>
          </a:xfrm>
          <a:prstGeom prst="star32">
            <a:avLst>
              <a:gd fmla="val 117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572002" y="891453"/>
            <a:ext cx="38589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1133475" y="739050"/>
            <a:ext cx="4876800" cy="29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>
            <a:off x="480125" y="4366325"/>
            <a:ext cx="466200" cy="466200"/>
          </a:xfrm>
          <a:prstGeom prst="plaque">
            <a:avLst>
              <a:gd fmla="val 4975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1072209" y="760488"/>
            <a:ext cx="5785791" cy="24454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072209" y="3636348"/>
            <a:ext cx="5785791" cy="814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/>
            </a:lvl1pPr>
            <a:lvl2pPr lvl="1" algn="ct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swald Light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1143000" y="3428630"/>
            <a:ext cx="728366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72174" y="784084"/>
            <a:ext cx="6928826" cy="6431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72174" y="1714500"/>
            <a:ext cx="6928826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1066309" y="965665"/>
            <a:ext cx="6213722" cy="23347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066308" y="3464780"/>
            <a:ext cx="5791692" cy="11072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swald Light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72174" y="760058"/>
            <a:ext cx="6928826" cy="66719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72175" y="1601674"/>
            <a:ext cx="3371850" cy="29703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29150" y="1601674"/>
            <a:ext cx="3371850" cy="29703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72174" y="809363"/>
            <a:ext cx="692882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072175" y="1509913"/>
            <a:ext cx="3371849" cy="5281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4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swald Light"/>
              <a:buNone/>
              <a:defRPr b="1" sz="1500"/>
            </a:lvl2pPr>
            <a:lvl3pPr indent="-22860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400"/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 b="1" sz="1200"/>
            </a:lvl4pPr>
            <a:lvl5pPr indent="-2286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072175" y="2286000"/>
            <a:ext cx="33718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629150" y="1509911"/>
            <a:ext cx="3371850" cy="5281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4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swald Light"/>
              <a:buNone/>
              <a:defRPr b="1" sz="1500"/>
            </a:lvl2pPr>
            <a:lvl3pPr indent="-22860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400"/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 b="1" sz="1200"/>
            </a:lvl4pPr>
            <a:lvl5pPr indent="-2286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629150" y="2286000"/>
            <a:ext cx="33718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>
            <a:off x="4703045" y="2157497"/>
            <a:ext cx="728366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9"/>
          <p:cNvSpPr/>
          <p:nvPr/>
        </p:nvSpPr>
        <p:spPr>
          <a:xfrm>
            <a:off x="-878878" y="3444305"/>
            <a:ext cx="606196" cy="292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>
            <a:off x="1143000" y="2157497"/>
            <a:ext cx="728366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1072174" y="781216"/>
            <a:ext cx="6928826" cy="6460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082805" y="1169208"/>
            <a:ext cx="2459767" cy="139814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000500" y="571500"/>
            <a:ext cx="40004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 Light"/>
              <a:buNone/>
              <a:defRPr sz="1800">
                <a:solidFill>
                  <a:schemeClr val="lt1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5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swald Light"/>
              <a:buNone/>
              <a:defRPr sz="14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4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1082806" y="2737262"/>
            <a:ext cx="2424822" cy="14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swald Light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swald Light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075157" y="1037345"/>
            <a:ext cx="2467414" cy="15344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/>
          <p:nvPr>
            <p:ph idx="2" type="pic"/>
          </p:nvPr>
        </p:nvSpPr>
        <p:spPr>
          <a:xfrm>
            <a:off x="4000501" y="571500"/>
            <a:ext cx="4000499" cy="4000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075158" y="2737262"/>
            <a:ext cx="2432469" cy="1263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swald Light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swald Light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072174" y="781216"/>
            <a:ext cx="6928826" cy="6460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3086821" y="-342179"/>
            <a:ext cx="2899532" cy="69288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781810" y="2176964"/>
            <a:ext cx="3471226" cy="13188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090888" y="-103380"/>
            <a:ext cx="3471226" cy="58795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072174" y="784084"/>
            <a:ext cx="6928826" cy="6431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072174" y="1714500"/>
            <a:ext cx="6928826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 Light"/>
              <a:buNone/>
              <a:defRPr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swald Light"/>
              <a:buNone/>
              <a:defRPr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72174" y="781216"/>
            <a:ext cx="6928826" cy="6460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 b="1" i="0" sz="2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072174" y="1714499"/>
            <a:ext cx="6928826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 Light"/>
              <a:buNone/>
              <a:defRPr b="1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285750" lvl="2" marL="13716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swald Light"/>
              <a:buNone/>
              <a:defRPr b="1" i="0" sz="9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072174" y="781216"/>
            <a:ext cx="6928826" cy="6460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1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1072174" y="1714499"/>
            <a:ext cx="6928826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 Light"/>
              <a:buNone/>
              <a:defRPr b="1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285750" lvl="2" marL="13716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swald Light"/>
              <a:buNone/>
              <a:defRPr b="1" i="0" sz="9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853315" y="3668489"/>
            <a:ext cx="20049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7854766" y="1207420"/>
            <a:ext cx="20020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619681" y="2414890"/>
            <a:ext cx="472240" cy="322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3" Type="http://schemas.openxmlformats.org/officeDocument/2006/relationships/image" Target="../media/image14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5" Type="http://schemas.openxmlformats.org/officeDocument/2006/relationships/image" Target="../media/image15.png"/><Relationship Id="rId1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dn.pixabay.com/photo/2014/07/15/19/55/thank-you-394180_960_720.png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dialogue boxes" id="162" name="Google Shape;162;p29"/>
          <p:cNvPicPr preferRelativeResize="0"/>
          <p:nvPr/>
        </p:nvPicPr>
        <p:blipFill rotWithShape="1">
          <a:blip r:embed="rId3">
            <a:alphaModFix amt="50000"/>
          </a:blip>
          <a:srcRect b="15340" l="0" r="0" t="17169"/>
          <a:stretch/>
        </p:blipFill>
        <p:spPr>
          <a:xfrm>
            <a:off x="3" y="8"/>
            <a:ext cx="9143987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>
            <p:ph type="ctrTitle"/>
          </p:nvPr>
        </p:nvSpPr>
        <p:spPr>
          <a:xfrm>
            <a:off x="1080600" y="140725"/>
            <a:ext cx="6982800" cy="1668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Adaptive Personalization in Social Media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3021450" y="1860650"/>
            <a:ext cx="31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rPr>
              <a:t>First review - Batch 8</a:t>
            </a:r>
            <a:endParaRPr sz="2000">
              <a:solidFill>
                <a:schemeClr val="dk1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63675" y="3090950"/>
            <a:ext cx="33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rPr>
              <a:t>Guide: Dr. N. Gopika Rani</a:t>
            </a:r>
            <a:endParaRPr sz="2000">
              <a:solidFill>
                <a:schemeClr val="dk1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6127300" y="2341850"/>
            <a:ext cx="28017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rPr>
              <a:t>Team Members:</a:t>
            </a:r>
            <a:endParaRPr i="1">
              <a:solidFill>
                <a:schemeClr val="dk1"/>
              </a:solidFill>
              <a:latin typeface="DM Serif Text"/>
              <a:ea typeface="DM Serif Text"/>
              <a:cs typeface="DM Serif Text"/>
              <a:sym typeface="DM Serif Text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rPr>
              <a:t>Deepthishree G S (18Z312)</a:t>
            </a:r>
            <a:endParaRPr i="1">
              <a:solidFill>
                <a:schemeClr val="dk1"/>
              </a:solidFill>
              <a:latin typeface="DM Serif Text"/>
              <a:ea typeface="DM Serif Text"/>
              <a:cs typeface="DM Serif Text"/>
              <a:sym typeface="DM Serif Text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rPr>
              <a:t>Harshini S (18Z320)</a:t>
            </a:r>
            <a:endParaRPr i="1">
              <a:solidFill>
                <a:schemeClr val="dk1"/>
              </a:solidFill>
              <a:latin typeface="DM Serif Text"/>
              <a:ea typeface="DM Serif Text"/>
              <a:cs typeface="DM Serif Text"/>
              <a:sym typeface="DM Serif Text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rPr>
              <a:t>Suvalakshmi B (18Z359)</a:t>
            </a:r>
            <a:endParaRPr i="1">
              <a:solidFill>
                <a:schemeClr val="dk1"/>
              </a:solidFill>
              <a:latin typeface="DM Serif Text"/>
              <a:ea typeface="DM Serif Text"/>
              <a:cs typeface="DM Serif Text"/>
              <a:sym typeface="DM Serif Text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rPr>
              <a:t>Swetha M (18Z360)</a:t>
            </a:r>
            <a:endParaRPr i="1">
              <a:solidFill>
                <a:schemeClr val="dk1"/>
              </a:solidFill>
              <a:latin typeface="DM Serif Text"/>
              <a:ea typeface="DM Serif Text"/>
              <a:cs typeface="DM Serif Text"/>
              <a:sym typeface="DM Serif Text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rPr>
              <a:t>Thendral PK (18Z362)</a:t>
            </a:r>
            <a:endParaRPr i="1">
              <a:solidFill>
                <a:schemeClr val="dk1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/>
          <p:nvPr/>
        </p:nvSpPr>
        <p:spPr>
          <a:xfrm>
            <a:off x="0" y="75"/>
            <a:ext cx="31275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354300" y="1948425"/>
            <a:ext cx="241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Dataset details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3505925" y="743525"/>
            <a:ext cx="5326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Scrapped data using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Twint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tool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Large datasets with small script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along with search and filters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Size of </a:t>
            </a:r>
            <a:r>
              <a:rPr b="1" lang="en" sz="18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15000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tweets sampled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Datasets from </a:t>
            </a:r>
            <a:r>
              <a:rPr b="1" i="1" lang="en" sz="18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b="1" i="1" sz="18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Official Developer API for social media applications</a:t>
            </a:r>
            <a:endParaRPr b="1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/>
          <p:nvPr/>
        </p:nvSpPr>
        <p:spPr>
          <a:xfrm>
            <a:off x="0" y="75"/>
            <a:ext cx="31275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354300" y="1948425"/>
            <a:ext cx="241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Work Done So Far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4080600" y="574225"/>
            <a:ext cx="36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3322650" y="1171125"/>
            <a:ext cx="5326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Collected </a:t>
            </a: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and a method to scrap from social media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and approaches possible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Implemented a </a:t>
            </a: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simple text classifier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with sample data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(The above can be improved with categories or reinforcement based feedback.)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/>
          <p:nvPr/>
        </p:nvSpPr>
        <p:spPr>
          <a:xfrm>
            <a:off x="0" y="75"/>
            <a:ext cx="25167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708600" y="2032950"/>
            <a:ext cx="241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b="1" sz="23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433" y="2059098"/>
            <a:ext cx="5883880" cy="103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071" y="2083466"/>
            <a:ext cx="796293" cy="106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4876437" y="1296921"/>
            <a:ext cx="101997" cy="58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1192" y="2105750"/>
            <a:ext cx="796293" cy="106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7312" y="2105750"/>
            <a:ext cx="796293" cy="106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93060" y="2105750"/>
            <a:ext cx="796293" cy="106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94606" y="2358112"/>
            <a:ext cx="298075" cy="43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02103" y="2358050"/>
            <a:ext cx="362894" cy="43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20558" y="2387473"/>
            <a:ext cx="269820" cy="37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99150" y="2386724"/>
            <a:ext cx="320950" cy="3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flipH="1" rot="10800000">
            <a:off x="7996912" y="1296921"/>
            <a:ext cx="101997" cy="58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335260" y="3348993"/>
            <a:ext cx="101997" cy="58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439823" y="3348993"/>
            <a:ext cx="101997" cy="5870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0"/>
          <p:cNvSpPr txBox="1"/>
          <p:nvPr/>
        </p:nvSpPr>
        <p:spPr>
          <a:xfrm>
            <a:off x="2570025" y="3980175"/>
            <a:ext cx="2732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3rd week of Feb- 1st week of March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3335249" y="322725"/>
            <a:ext cx="2950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2nd week of March - 1st week of April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5734173" y="4034275"/>
            <a:ext cx="280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2nd week of April - 4th week of April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6541825" y="322725"/>
            <a:ext cx="251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1st week of May - 2nd week of May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2654025" y="4332609"/>
            <a:ext cx="19056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3C3735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200">
              <a:solidFill>
                <a:srgbClr val="3C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3C3735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200">
              <a:solidFill>
                <a:srgbClr val="3C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3C3735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Dataset</a:t>
            </a:r>
            <a:endParaRPr sz="1200">
              <a:solidFill>
                <a:srgbClr val="3C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4037240" y="668720"/>
            <a:ext cx="19842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Finalize the model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Implementation of the model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5734181" y="4332609"/>
            <a:ext cx="2060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3C3735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 Implementation</a:t>
            </a:r>
            <a:endParaRPr sz="1200">
              <a:solidFill>
                <a:srgbClr val="3C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3C3735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and improve the accuracy</a:t>
            </a:r>
            <a:endParaRPr sz="1200">
              <a:solidFill>
                <a:srgbClr val="3C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7175350" y="668716"/>
            <a:ext cx="1745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3C3735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3C37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/>
          <p:nvPr/>
        </p:nvSpPr>
        <p:spPr>
          <a:xfrm>
            <a:off x="0" y="75"/>
            <a:ext cx="31275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354300" y="1948425"/>
            <a:ext cx="241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3445300" y="192150"/>
            <a:ext cx="5485500" cy="4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Chung, T.S., Wedel, M. &amp; Rust, R.T, “Adaptive personalization using social networks,”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of the Acad. Mark. Sci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44, pp. 66–87, 2016.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Stephan Winter, Ewa Maslowska, Anne L. Vos,  “The effects of trait-based personalization in social media advertising,”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in Human Behavior,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vol. 114, pp. 106525, 2021.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Qian, X., Feng, H., Zhao, G., &amp; Mei, T. “Personalized Recommendation Combining User Interest and Social Circle,”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Knowledge and Data Engineering,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26(7), pp. 1763–1777, 2014.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Wei, S., Ye, N., Zhang, S., Huang, X., &amp; Zhu, J,  “Item-Based Collaborative Filtering Recommendation Algorithm Combining Item Category with Interestingness Measure,”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International Conference on Computer Science and Service System,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Shawky, D., &amp; Badawi, A,  “Towards a Personalized Learning Experience Using Reinforcement Learning,”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Studies in Computational Intelligence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pp. 169–187, 2018.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Dominic Paul Rout,  “A Ranking Approach to Summarising Twitter Home Timelines ,” Ph.d. thesis, The University of Sheffield, United Kingdom, 2015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Paula Peña, Rafael del Hoyo, Jorge Vea-Murguía, Carlos González, Sergio Mayo,  “Collective Knowledge Ontology User Profiling for Twitter Automatic User Profiling  ,”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 IEEE/WIC/ACM International Conferences on Web Intelligence (WI) and Intelligent Agent Technology (IAT)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pp. 439-444, 2013.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pixabay.com/photo/2014/07/15/19/55/thank-you-394180_960_720.png" id="284" name="Google Shape;284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825" y="1184600"/>
            <a:ext cx="4756849" cy="2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0" y="75"/>
            <a:ext cx="31275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35150" y="2032950"/>
            <a:ext cx="2614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Problem Definition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3970625" y="733050"/>
            <a:ext cx="32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3677425" y="1258375"/>
            <a:ext cx="52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566150" y="342075"/>
            <a:ext cx="5364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Problem Domain: AI, Social Media Analysis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Now a days,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social media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constitutes a significant part of time for users.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home feed often consists of a variety of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unrelated posts and feed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which might make the UX bad.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problem is to provide a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customised and personalised feed for the user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based on the cue (</a:t>
            </a:r>
            <a:r>
              <a:rPr i="1" lang="en" sz="16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stories like this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selected by user or </a:t>
            </a:r>
            <a:r>
              <a:rPr i="1" lang="en" sz="16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Interested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Currently,  the feed is primarily based on the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interests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and user accounts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followed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manually by user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Personalising and adapting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might make his/ her feed much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more relatable and user-friendly.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936"/>
            <a:ext cx="9143998" cy="50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63" y="1398440"/>
            <a:ext cx="4171776" cy="2346622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0" y="75"/>
            <a:ext cx="31275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849375" y="2252850"/>
            <a:ext cx="171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Objective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3970625" y="733050"/>
            <a:ext cx="32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3677425" y="1258375"/>
            <a:ext cx="52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3566150" y="342075"/>
            <a:ext cx="53649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develop an application for 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displaying user feed and getting user intent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(training data generation)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develop a model for deciding to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 include or discard the post from feed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(customised feed)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implement the system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as a scalable and usable system which can be used for any social media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0" y="75"/>
            <a:ext cx="9144000" cy="917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439825" y="189375"/>
            <a:ext cx="241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Literature Survey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00" name="Google Shape;200;p33"/>
          <p:cNvGraphicFramePr/>
          <p:nvPr/>
        </p:nvGraphicFramePr>
        <p:xfrm>
          <a:off x="244325" y="107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{6949F993-4540-42C8-8005-B2F5CD293A78}</a:tableStyleId>
              </a:tblPr>
              <a:tblGrid>
                <a:gridCol w="1590900"/>
                <a:gridCol w="1118550"/>
                <a:gridCol w="919575"/>
                <a:gridCol w="1516900"/>
                <a:gridCol w="1826625"/>
                <a:gridCol w="17578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 </a:t>
                      </a: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4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 personalization using social networks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(2016)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Tuck Siong Chung, Michel Wedel &amp; Roland T. Rust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J. of the Acad. Mark. Sci.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Bayesian Models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 performance of the system improves with number of keywords.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There are better algorithms for finding personalised news items.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Item-based Collaborative Filtering Recommendation Algorithm Combining Item Category with Interestingness Measure (2012)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Suyun Wei, Ning Ye, Shuo Zhang , Xia Huang, Jian Zhu 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International Conference on Computer Science and Service 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Collaborative filtering algorithm based on item category and  interest measure (CICF)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Better quality than traditional algorithm.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Combining different attributes of users and items is a challenging area.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0" y="75"/>
            <a:ext cx="9144000" cy="917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439825" y="189375"/>
            <a:ext cx="241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Literature Survey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07" name="Google Shape;207;p34"/>
          <p:cNvGraphicFramePr/>
          <p:nvPr/>
        </p:nvGraphicFramePr>
        <p:xfrm>
          <a:off x="97138" y="100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{6949F993-4540-42C8-8005-B2F5CD293A78}</a:tableStyleId>
              </a:tblPr>
              <a:tblGrid>
                <a:gridCol w="1771050"/>
                <a:gridCol w="1116025"/>
                <a:gridCol w="1425650"/>
                <a:gridCol w="1333575"/>
                <a:gridCol w="1584850"/>
                <a:gridCol w="16554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 Used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Personalized Recommendation Combining User Interest and Social Circle (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2013)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Xueming Qian, He Feng, Guoshuai Zhao, Tao Mei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Transactions on Knowledge and Data Engineering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 factorisation, CircleCon Model, ContextMF model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mproved accuracy and applicability of the recommender system.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Considers only user historical rating records and interpersonal relationship.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Reinforcement learning for personalization: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systematic literature review (2020)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Floris den Hengst, Eoin Martino Grua, et al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IOS Press and Authors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Reinforcement Learning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behavior can be tailored for  individual users.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no of possible states/state-action pairs has to be considered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Collective Knowledge Ontology User Profiling for Twitter - Automatic User Profiling (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2013)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Paula Peña, Rafael del Hoyo, Jorge Vea-Murguía, et al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2013 IEEE/WIC/ACM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Ontology Web Language or Resource Description Frame-work/XML format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get a improved and enriched user profiling.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 store, analyze and process large amount of data in distributed databases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0" y="75"/>
            <a:ext cx="31275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354300" y="1948425"/>
            <a:ext cx="241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Inference &amp; </a:t>
            </a: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Proposed</a:t>
            </a: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 Work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3516900" y="1948425"/>
            <a:ext cx="5326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algorithms to calculate the score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of being relatable to user.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use reinforcement based algorithm to give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rewards and penalties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each time the post is added to refine the model and learning.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NLP based neural network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to categorise the post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social profiling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to keep track of user intents.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implement hybrid approach or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voting ensemble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3559650" y="255225"/>
            <a:ext cx="524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Inference from existing works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existing works are siloed and mostly not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as a complete system.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social media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personalisation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is mostly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proprietary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and the algorithms are not published.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/>
          <p:nvPr/>
        </p:nvSpPr>
        <p:spPr>
          <a:xfrm>
            <a:off x="0" y="75"/>
            <a:ext cx="31275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354300" y="1948425"/>
            <a:ext cx="241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System Analysis and Design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25" y="-48875"/>
            <a:ext cx="6590574" cy="51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/>
          <p:nvPr/>
        </p:nvSpPr>
        <p:spPr>
          <a:xfrm>
            <a:off x="0" y="75"/>
            <a:ext cx="9144000" cy="1123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549775" y="250250"/>
            <a:ext cx="6792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Hardware and Software Requirements</a:t>
            </a:r>
            <a:endParaRPr b="1" sz="2300">
              <a:solidFill>
                <a:srgbClr val="274E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549775" y="1422225"/>
            <a:ext cx="3697500" cy="260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Minimum 4GB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Minimum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i3 core processor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to run ML algorithms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Minimum 3GB to store large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Cloud storage and processing along with deployment can be used.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4843700" y="1422225"/>
            <a:ext cx="3697500" cy="260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ML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libraries like TensorFlow, keras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Web development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techstack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Libraries to implement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 Matrix and Eigen based algorithms,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reinforcement learning etc.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alVTI">
  <a:themeElements>
    <a:clrScheme name="AnalogousFromLightSeedLeftStep">
      <a:dk1>
        <a:srgbClr val="000000"/>
      </a:dk1>
      <a:lt1>
        <a:srgbClr val="FFFFFF"/>
      </a:lt1>
      <a:dk2>
        <a:srgbClr val="223C2B"/>
      </a:dk2>
      <a:lt2>
        <a:srgbClr val="E8E4E2"/>
      </a:lt2>
      <a:accent1>
        <a:srgbClr val="78A8C3"/>
      </a:accent1>
      <a:accent2>
        <a:srgbClr val="69ACA8"/>
      </a:accent2>
      <a:accent3>
        <a:srgbClr val="79AD94"/>
      </a:accent3>
      <a:accent4>
        <a:srgbClr val="6CB173"/>
      </a:accent4>
      <a:accent5>
        <a:srgbClr val="88AC78"/>
      </a:accent5>
      <a:accent6>
        <a:srgbClr val="97A967"/>
      </a:accent6>
      <a:hlink>
        <a:srgbClr val="A7775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rtalVTI">
  <a:themeElements>
    <a:clrScheme name="AnalogousFromLightSeedLeftStep">
      <a:dk1>
        <a:srgbClr val="000000"/>
      </a:dk1>
      <a:lt1>
        <a:srgbClr val="FFFFFF"/>
      </a:lt1>
      <a:dk2>
        <a:srgbClr val="223C2B"/>
      </a:dk2>
      <a:lt2>
        <a:srgbClr val="E8E4E2"/>
      </a:lt2>
      <a:accent1>
        <a:srgbClr val="78A8C3"/>
      </a:accent1>
      <a:accent2>
        <a:srgbClr val="69ACA8"/>
      </a:accent2>
      <a:accent3>
        <a:srgbClr val="79AD94"/>
      </a:accent3>
      <a:accent4>
        <a:srgbClr val="6CB173"/>
      </a:accent4>
      <a:accent5>
        <a:srgbClr val="88AC78"/>
      </a:accent5>
      <a:accent6>
        <a:srgbClr val="97A967"/>
      </a:accent6>
      <a:hlink>
        <a:srgbClr val="A7775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