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9144000" cy="5143500" type="screen16x9"/>
  <p:notesSz cx="6858000" cy="9144000"/>
  <p:embeddedFontLst>
    <p:embeddedFont>
      <p:font typeface="Ubuntu" panose="020B0604020202020204" charset="0"/>
      <p:regular r:id="rId14"/>
      <p:bold r:id="rId15"/>
      <p:italic r:id="rId16"/>
      <p:boldItalic r:id="rId17"/>
    </p:embeddedFont>
    <p:embeddedFont>
      <p:font typeface="Calibri" panose="020F050202020403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40" d="100"/>
          <a:sy n="140" d="100"/>
        </p:scale>
        <p:origin x="774"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Introduce Each team member’s name</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96205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Team intro, what everyones contribution was/ or something about there experience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Intro to our app</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Walkthrough the app 5 mins max</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Team intro, what everyones contribution was/ or something about there experience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Clr>
                <a:schemeClr val="dk1"/>
              </a:buClr>
              <a:buSzPts val="1400"/>
              <a:buChar char="-"/>
            </a:pPr>
            <a:r>
              <a:rPr lang="en">
                <a:solidFill>
                  <a:schemeClr val="dk1"/>
                </a:solidFill>
              </a:rPr>
              <a:t>Voting at the beginning of the sprint where we needed to decide what we were going to do</a:t>
            </a:r>
            <a:endParaRPr>
              <a:solidFill>
                <a:schemeClr val="dk1"/>
              </a:solidFill>
            </a:endParaRPr>
          </a:p>
          <a:p>
            <a:pPr marL="457200" lvl="0" indent="-317500" rtl="0">
              <a:spcBef>
                <a:spcPts val="0"/>
              </a:spcBef>
              <a:spcAft>
                <a:spcPts val="0"/>
              </a:spcAft>
              <a:buClr>
                <a:schemeClr val="dk1"/>
              </a:buClr>
              <a:buSzPts val="1400"/>
              <a:buChar char="-"/>
            </a:pPr>
            <a:r>
              <a:rPr lang="en">
                <a:solidFill>
                  <a:schemeClr val="dk1"/>
                </a:solidFill>
              </a:rPr>
              <a:t>Mention how we used to meet up every Thursdays for an hour to work on the sprints, but that did not work out so we met up on one weekend, and spent those 2 days just working on the sprint</a:t>
            </a:r>
            <a:endParaRPr>
              <a:solidFill>
                <a:schemeClr val="dk1"/>
              </a:solidFill>
            </a:endParaRPr>
          </a:p>
          <a:p>
            <a:pPr marL="457200" lvl="0" indent="-317500" rtl="0">
              <a:spcBef>
                <a:spcPts val="0"/>
              </a:spcBef>
              <a:spcAft>
                <a:spcPts val="0"/>
              </a:spcAft>
              <a:buClr>
                <a:schemeClr val="dk1"/>
              </a:buClr>
              <a:buSzPts val="1400"/>
              <a:buChar char="-"/>
            </a:pPr>
            <a:r>
              <a:rPr lang="en">
                <a:solidFill>
                  <a:schemeClr val="dk1"/>
                </a:solidFill>
              </a:rPr>
              <a:t>Very good naming conventions, following Android style guide</a:t>
            </a:r>
            <a:endParaRPr>
              <a:solidFill>
                <a:schemeClr val="dk1"/>
              </a:solidFill>
            </a:endParaRPr>
          </a:p>
          <a:p>
            <a:pPr marL="457200" lvl="0" indent="-317500" rtl="0">
              <a:spcBef>
                <a:spcPts val="0"/>
              </a:spcBef>
              <a:spcAft>
                <a:spcPts val="0"/>
              </a:spcAft>
              <a:buClr>
                <a:schemeClr val="dk1"/>
              </a:buClr>
              <a:buSzPts val="1400"/>
              <a:buChar char="-"/>
            </a:pPr>
            <a:r>
              <a:rPr lang="en">
                <a:solidFill>
                  <a:schemeClr val="dk1"/>
                </a:solidFill>
              </a:rPr>
              <a:t>Using github, creating branches, branch naming convention was very good, and assigning each person individual tasks</a:t>
            </a:r>
            <a:endParaRPr>
              <a:solidFill>
                <a:schemeClr val="dk1"/>
              </a:solidFill>
            </a:endParaRPr>
          </a:p>
          <a:p>
            <a:pPr marL="457200" lvl="0" indent="-317500" rtl="0">
              <a:spcBef>
                <a:spcPts val="0"/>
              </a:spcBef>
              <a:spcAft>
                <a:spcPts val="0"/>
              </a:spcAft>
              <a:buClr>
                <a:schemeClr val="dk1"/>
              </a:buClr>
              <a:buSzPts val="1400"/>
              <a:buChar char="-"/>
            </a:pPr>
            <a:r>
              <a:rPr lang="en">
                <a:solidFill>
                  <a:schemeClr val="dk1"/>
                </a:solidFill>
              </a:rPr>
              <a:t>Github commit messages were done professionally  </a:t>
            </a:r>
            <a:endParaRPr>
              <a:solidFill>
                <a:schemeClr val="dk1"/>
              </a:solidFill>
            </a:endParaRPr>
          </a:p>
          <a:p>
            <a:pPr marL="457200" lvl="0" indent="-317500" rtl="0">
              <a:spcBef>
                <a:spcPts val="0"/>
              </a:spcBef>
              <a:spcAft>
                <a:spcPts val="0"/>
              </a:spcAft>
              <a:buClr>
                <a:schemeClr val="dk1"/>
              </a:buClr>
              <a:buSzPts val="1400"/>
              <a:buChar char="-"/>
            </a:pPr>
            <a:r>
              <a:rPr lang="en">
                <a:solidFill>
                  <a:schemeClr val="dk1"/>
                </a:solidFill>
              </a:rPr>
              <a:t>Running code reviews before the submission of each sprint</a:t>
            </a:r>
            <a:endParaRPr>
              <a:solidFill>
                <a:schemeClr val="dk1"/>
              </a:solidFill>
            </a:endParaRPr>
          </a:p>
          <a:p>
            <a:pPr marL="457200" lvl="0" indent="-317500" rtl="0">
              <a:spcBef>
                <a:spcPts val="0"/>
              </a:spcBef>
              <a:spcAft>
                <a:spcPts val="0"/>
              </a:spcAft>
              <a:buClr>
                <a:schemeClr val="dk1"/>
              </a:buClr>
              <a:buSzPts val="1400"/>
              <a:buChar char="-"/>
            </a:pPr>
            <a:r>
              <a:rPr lang="en">
                <a:solidFill>
                  <a:schemeClr val="dk1"/>
                </a:solidFill>
              </a:rPr>
              <a:t>All of us were on time for every single meeting, we were there for every tutorial </a:t>
            </a:r>
            <a:endParaRPr>
              <a:solidFill>
                <a:schemeClr val="dk1"/>
              </a:solidFill>
            </a:endParaRPr>
          </a:p>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lnSpc>
                <a:spcPct val="115000"/>
              </a:lnSpc>
              <a:spcBef>
                <a:spcPts val="0"/>
              </a:spcBef>
              <a:spcAft>
                <a:spcPts val="0"/>
              </a:spcAft>
              <a:buClr>
                <a:schemeClr val="dk1"/>
              </a:buClr>
              <a:buSzPts val="1400"/>
              <a:buChar char="-"/>
            </a:pPr>
            <a:r>
              <a:rPr lang="en" sz="1400">
                <a:solidFill>
                  <a:schemeClr val="dk1"/>
                </a:solidFill>
                <a:latin typeface="Calibri"/>
                <a:ea typeface="Calibri"/>
                <a:cs typeface="Calibri"/>
                <a:sym typeface="Calibri"/>
              </a:rPr>
              <a:t>Meeting up to work on the weekends</a:t>
            </a:r>
            <a:endParaRPr sz="1400">
              <a:solidFill>
                <a:schemeClr val="dk1"/>
              </a:solidFill>
              <a:latin typeface="Calibri"/>
              <a:ea typeface="Calibri"/>
              <a:cs typeface="Calibri"/>
              <a:sym typeface="Calibri"/>
            </a:endParaRPr>
          </a:p>
          <a:p>
            <a:pPr marL="457200" lvl="0" indent="-317500" rtl="0">
              <a:lnSpc>
                <a:spcPct val="115000"/>
              </a:lnSpc>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Realistic since teams are in the same location</a:t>
            </a:r>
            <a:endParaRPr sz="1400">
              <a:solidFill>
                <a:schemeClr val="dk1"/>
              </a:solidFill>
              <a:latin typeface="Calibri"/>
              <a:ea typeface="Calibri"/>
              <a:cs typeface="Calibri"/>
              <a:sym typeface="Calibri"/>
            </a:endParaRPr>
          </a:p>
          <a:p>
            <a:pPr marL="457200" lvl="0" indent="-317500" rtl="0">
              <a:lnSpc>
                <a:spcPct val="115000"/>
              </a:lnSpc>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Learn together</a:t>
            </a:r>
            <a:endParaRPr sz="1400">
              <a:solidFill>
                <a:schemeClr val="dk1"/>
              </a:solidFill>
              <a:latin typeface="Calibri"/>
              <a:ea typeface="Calibri"/>
              <a:cs typeface="Calibri"/>
              <a:sym typeface="Calibri"/>
            </a:endParaRPr>
          </a:p>
          <a:p>
            <a:pPr marL="457200" lvl="0" indent="-317500" rtl="0">
              <a:lnSpc>
                <a:spcPct val="115000"/>
              </a:lnSpc>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If anyone is stuck, teams stops, helps, then resume work</a:t>
            </a:r>
            <a:endParaRPr sz="1400">
              <a:solidFill>
                <a:schemeClr val="dk1"/>
              </a:solidFill>
              <a:latin typeface="Calibri"/>
              <a:ea typeface="Calibri"/>
              <a:cs typeface="Calibri"/>
              <a:sym typeface="Calibri"/>
            </a:endParaRPr>
          </a:p>
          <a:p>
            <a:pPr marL="457200" lvl="0" indent="-317500" rtl="0">
              <a:lnSpc>
                <a:spcPct val="115000"/>
              </a:lnSpc>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We tend to find more time to meet up and finalize everything</a:t>
            </a:r>
            <a:endParaRPr sz="1400">
              <a:solidFill>
                <a:schemeClr val="dk1"/>
              </a:solidFill>
              <a:latin typeface="Calibri"/>
              <a:ea typeface="Calibri"/>
              <a:cs typeface="Calibri"/>
              <a:sym typeface="Calibri"/>
            </a:endParaRPr>
          </a:p>
          <a:p>
            <a:pPr marL="457200" lvl="0" indent="-317500" rtl="0">
              <a:lnSpc>
                <a:spcPct val="115000"/>
              </a:lnSpc>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The only thing we left for individuals were debugging and testing</a:t>
            </a:r>
            <a:endParaRPr sz="14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dirty="0"/>
              <a:t>Throwing all our strings into a string.xml file (global file)</a:t>
            </a:r>
            <a:endParaRPr dirty="0"/>
          </a:p>
          <a:p>
            <a:pPr marL="457200" lvl="0" indent="-317500" rtl="0">
              <a:spcBef>
                <a:spcPts val="0"/>
              </a:spcBef>
              <a:spcAft>
                <a:spcPts val="0"/>
              </a:spcAft>
              <a:buSzPts val="1400"/>
              <a:buChar char="-"/>
            </a:pPr>
            <a:r>
              <a:rPr lang="en" dirty="0"/>
              <a:t>All variable names being consistent across all files</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Mention this: </a:t>
            </a:r>
            <a:endParaRPr/>
          </a:p>
          <a:p>
            <a:pPr marL="0" lvl="0" indent="0">
              <a:spcBef>
                <a:spcPts val="0"/>
              </a:spcBef>
              <a:spcAft>
                <a:spcPts val="0"/>
              </a:spcAft>
              <a:buNone/>
            </a:pPr>
            <a:endParaRPr/>
          </a:p>
          <a:p>
            <a:pPr marL="457200" lvl="0" indent="-317500">
              <a:spcBef>
                <a:spcPts val="0"/>
              </a:spcBef>
              <a:spcAft>
                <a:spcPts val="0"/>
              </a:spcAft>
              <a:buSzPts val="1400"/>
              <a:buChar char="-"/>
            </a:pPr>
            <a:r>
              <a:rPr lang="en"/>
              <a:t>Activity, fragments, UI, database, </a:t>
            </a:r>
            <a:endParaRPr/>
          </a:p>
          <a:p>
            <a:pPr marL="457200" lvl="0" indent="-317500" rtl="0">
              <a:spcBef>
                <a:spcPts val="0"/>
              </a:spcBef>
              <a:spcAft>
                <a:spcPts val="0"/>
              </a:spcAft>
              <a:buSzPts val="1400"/>
              <a:buChar char="-"/>
            </a:pPr>
            <a:r>
              <a:rPr lang="en"/>
              <a:t>Activites talk to presenter, presenters update the models</a:t>
            </a:r>
            <a:endParaRPr/>
          </a:p>
          <a:p>
            <a:pPr marL="457200" lvl="0" indent="-317500" rtl="0">
              <a:spcBef>
                <a:spcPts val="0"/>
              </a:spcBef>
              <a:spcAft>
                <a:spcPts val="0"/>
              </a:spcAft>
              <a:buSzPts val="1400"/>
              <a:buChar char="-"/>
            </a:pPr>
            <a:r>
              <a:rPr lang="en"/>
              <a:t>An activity is an entire screen and what it does (each activity was a feature in our app)</a:t>
            </a:r>
            <a:endParaRPr/>
          </a:p>
          <a:p>
            <a:pPr marL="457200" lvl="0" indent="-317500" rtl="0">
              <a:spcBef>
                <a:spcPts val="0"/>
              </a:spcBef>
              <a:spcAft>
                <a:spcPts val="0"/>
              </a:spcAft>
              <a:buSzPts val="1400"/>
              <a:buChar char="-"/>
            </a:pPr>
            <a:r>
              <a:rPr lang="en"/>
              <a:t>A fragment is like an activity, but more flexible, it can be put inside activities and can be drawn over other things</a:t>
            </a:r>
            <a:endParaRPr/>
          </a:p>
          <a:p>
            <a:pPr marL="457200" lvl="0" indent="-317500" rtl="0">
              <a:spcBef>
                <a:spcPts val="0"/>
              </a:spcBef>
              <a:spcAft>
                <a:spcPts val="0"/>
              </a:spcAft>
              <a:buSzPts val="1400"/>
              <a:buChar char="-"/>
            </a:pPr>
            <a:r>
              <a:rPr lang="en"/>
              <a:t>XML layouts define how a view is going to look, it defines the components that make up the view (activities control and manipulate this XML through code)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endParaRPr/>
          </a:p>
        </p:txBody>
      </p:sp>
      <p:sp>
        <p:nvSpPr>
          <p:cNvPr id="55" name="Shape 55"/>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56" name="Shape 5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0" lvl="0" indent="0" rtl="0">
              <a:spcBef>
                <a:spcPts val="0"/>
              </a:spcBef>
              <a:spcAft>
                <a:spcPts val="1600"/>
              </a:spcAft>
              <a:buNone/>
            </a:pPr>
            <a:endParaRPr/>
          </a:p>
        </p:txBody>
      </p:sp>
      <p:pic>
        <p:nvPicPr>
          <p:cNvPr id="57" name="Shape 57"/>
          <p:cNvPicPr preferRelativeResize="0"/>
          <p:nvPr/>
        </p:nvPicPr>
        <p:blipFill>
          <a:blip r:embed="rId3">
            <a:alphaModFix/>
          </a:blip>
          <a:stretch>
            <a:fillRect/>
          </a:stretch>
        </p:blipFill>
        <p:spPr>
          <a:xfrm>
            <a:off x="0" y="0"/>
            <a:ext cx="9144000" cy="5143500"/>
          </a:xfrm>
          <a:prstGeom prst="rect">
            <a:avLst/>
          </a:prstGeom>
          <a:noFill/>
          <a:ln>
            <a:noFill/>
          </a:ln>
        </p:spPr>
      </p:pic>
      <p:sp>
        <p:nvSpPr>
          <p:cNvPr id="58" name="Shape 58"/>
          <p:cNvSpPr txBox="1"/>
          <p:nvPr/>
        </p:nvSpPr>
        <p:spPr>
          <a:xfrm>
            <a:off x="-150" y="3275700"/>
            <a:ext cx="9144000" cy="132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Ubuntu"/>
                <a:ea typeface="Ubuntu"/>
                <a:cs typeface="Ubuntu"/>
                <a:sym typeface="Ubuntu"/>
              </a:rPr>
              <a:t>Final Project</a:t>
            </a:r>
            <a:endParaRPr>
              <a:solidFill>
                <a:schemeClr val="lt1"/>
              </a:solidFill>
              <a:latin typeface="Ubuntu"/>
              <a:ea typeface="Ubuntu"/>
              <a:cs typeface="Ubuntu"/>
              <a:sym typeface="Ubuntu"/>
            </a:endParaRPr>
          </a:p>
          <a:p>
            <a:pPr marL="0" lvl="0" indent="0" algn="ctr" rtl="0">
              <a:lnSpc>
                <a:spcPct val="115000"/>
              </a:lnSpc>
              <a:spcBef>
                <a:spcPts val="0"/>
              </a:spcBef>
              <a:spcAft>
                <a:spcPts val="0"/>
              </a:spcAft>
              <a:buNone/>
            </a:pPr>
            <a:r>
              <a:rPr lang="en">
                <a:solidFill>
                  <a:schemeClr val="lt1"/>
                </a:solidFill>
                <a:latin typeface="Ubuntu"/>
                <a:ea typeface="Ubuntu"/>
                <a:cs typeface="Ubuntu"/>
                <a:sym typeface="Ubuntu"/>
              </a:rPr>
              <a:t>March 29, 2018</a:t>
            </a:r>
            <a:endParaRPr>
              <a:solidFill>
                <a:schemeClr val="lt1"/>
              </a:solidFill>
              <a:latin typeface="Ubuntu"/>
              <a:ea typeface="Ubuntu"/>
              <a:cs typeface="Ubuntu"/>
              <a:sym typeface="Ubuntu"/>
            </a:endParaRPr>
          </a:p>
          <a:p>
            <a:pPr marL="0" lvl="0" indent="0" algn="ctr" rtl="0">
              <a:lnSpc>
                <a:spcPct val="115000"/>
              </a:lnSpc>
              <a:spcBef>
                <a:spcPts val="0"/>
              </a:spcBef>
              <a:spcAft>
                <a:spcPts val="0"/>
              </a:spcAft>
              <a:buNone/>
            </a:pPr>
            <a:r>
              <a:rPr lang="en">
                <a:solidFill>
                  <a:schemeClr val="lt1"/>
                </a:solidFill>
                <a:latin typeface="Ubuntu"/>
                <a:ea typeface="Ubuntu"/>
                <a:cs typeface="Ubuntu"/>
                <a:sym typeface="Ubuntu"/>
              </a:rPr>
              <a:t>CSC301H5S</a:t>
            </a:r>
            <a:endParaRPr>
              <a:solidFill>
                <a:schemeClr val="lt1"/>
              </a:solidFill>
              <a:latin typeface="Ubuntu"/>
              <a:ea typeface="Ubuntu"/>
              <a:cs typeface="Ubuntu"/>
              <a:sym typeface="Ubuntu"/>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lt1">
            <a:alpha val="9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116E3-1B15-41E8-AB1F-61CF99002F17}"/>
              </a:ext>
            </a:extLst>
          </p:cNvPr>
          <p:cNvSpPr>
            <a:spLocks noGrp="1"/>
          </p:cNvSpPr>
          <p:nvPr>
            <p:ph type="title"/>
          </p:nvPr>
        </p:nvSpPr>
        <p:spPr/>
        <p:txBody>
          <a:bodyPr/>
          <a:lstStyle/>
          <a:p>
            <a:endParaRPr lang="en-US" dirty="0"/>
          </a:p>
        </p:txBody>
      </p:sp>
      <p:sp>
        <p:nvSpPr>
          <p:cNvPr id="3" name="Subtitle 2">
            <a:extLst>
              <a:ext uri="{FF2B5EF4-FFF2-40B4-BE49-F238E27FC236}">
                <a16:creationId xmlns:a16="http://schemas.microsoft.com/office/drawing/2014/main" id="{254E6DCE-AE2C-42D0-BED6-4C4F5A999B4D}"/>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8B853EDC-7E37-4ECA-85E8-51559A58A379}"/>
              </a:ext>
            </a:extLst>
          </p:cNvPr>
          <p:cNvSpPr>
            <a:spLocks noGrp="1"/>
          </p:cNvSpPr>
          <p:nvPr>
            <p:ph type="body" idx="2"/>
          </p:nvPr>
        </p:nvSpPr>
        <p:spPr/>
        <p:txBody>
          <a:bodyPr/>
          <a:lstStyle/>
          <a:p>
            <a:endParaRPr lang="en-US"/>
          </a:p>
        </p:txBody>
      </p:sp>
      <p:pic>
        <p:nvPicPr>
          <p:cNvPr id="9" name="Picture 8">
            <a:extLst>
              <a:ext uri="{FF2B5EF4-FFF2-40B4-BE49-F238E27FC236}">
                <a16:creationId xmlns:a16="http://schemas.microsoft.com/office/drawing/2014/main" id="{633E46C7-B396-48D8-9563-18E3EFD01D1A}"/>
              </a:ext>
            </a:extLst>
          </p:cNvPr>
          <p:cNvPicPr>
            <a:picLocks noChangeAspect="1"/>
          </p:cNvPicPr>
          <p:nvPr/>
        </p:nvPicPr>
        <p:blipFill>
          <a:blip r:embed="rId3"/>
          <a:stretch>
            <a:fillRect/>
          </a:stretch>
        </p:blipFill>
        <p:spPr>
          <a:xfrm>
            <a:off x="1483067" y="588257"/>
            <a:ext cx="6228585" cy="3985887"/>
          </a:xfrm>
          <a:prstGeom prst="rect">
            <a:avLst/>
          </a:prstGeom>
        </p:spPr>
      </p:pic>
    </p:spTree>
    <p:extLst>
      <p:ext uri="{BB962C8B-B14F-4D97-AF65-F5344CB8AC3E}">
        <p14:creationId xmlns:p14="http://schemas.microsoft.com/office/powerpoint/2010/main" val="1414733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C2222"/>
        </a:solidFill>
        <a:effectLst/>
      </p:bgPr>
    </p:bg>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700" y="2025000"/>
            <a:ext cx="8520600" cy="109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a:solidFill>
                  <a:srgbClr val="FFFFFF"/>
                </a:solidFill>
                <a:latin typeface="Ubuntu"/>
                <a:ea typeface="Ubuntu"/>
                <a:cs typeface="Ubuntu"/>
                <a:sym typeface="Ubuntu"/>
              </a:rPr>
              <a:t>Questions?</a:t>
            </a:r>
            <a:endParaRPr sz="600">
              <a:solidFill>
                <a:srgbClr val="FFFFFF"/>
              </a:solidFill>
              <a:latin typeface="Ubuntu"/>
              <a:ea typeface="Ubuntu"/>
              <a:cs typeface="Ubuntu"/>
              <a:sym typeface="Ubuntu"/>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C2222"/>
        </a:solidFill>
        <a:effectLst/>
      </p:bgPr>
    </p:bg>
    <p:spTree>
      <p:nvGrpSpPr>
        <p:cNvPr id="1" name="Shape 62"/>
        <p:cNvGrpSpPr/>
        <p:nvPr/>
      </p:nvGrpSpPr>
      <p:grpSpPr>
        <a:xfrm>
          <a:off x="0" y="0"/>
          <a:ext cx="0" cy="0"/>
          <a:chOff x="0" y="0"/>
          <a:chExt cx="0" cy="0"/>
        </a:xfrm>
      </p:grpSpPr>
      <p:sp>
        <p:nvSpPr>
          <p:cNvPr id="63" name="Shape 63"/>
          <p:cNvSpPr/>
          <p:nvPr/>
        </p:nvSpPr>
        <p:spPr>
          <a:xfrm>
            <a:off x="4576000" y="7175"/>
            <a:ext cx="4568100" cy="5136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 name="Shape 6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solidFill>
                  <a:schemeClr val="lt1"/>
                </a:solidFill>
                <a:latin typeface="Ubuntu"/>
                <a:ea typeface="Ubuntu"/>
                <a:cs typeface="Ubuntu"/>
                <a:sym typeface="Ubuntu"/>
              </a:rPr>
              <a:t>Overview</a:t>
            </a:r>
            <a:endParaRPr>
              <a:solidFill>
                <a:schemeClr val="lt1"/>
              </a:solidFill>
              <a:latin typeface="Ubuntu"/>
              <a:ea typeface="Ubuntu"/>
              <a:cs typeface="Ubuntu"/>
              <a:sym typeface="Ubuntu"/>
            </a:endParaRPr>
          </a:p>
        </p:txBody>
      </p:sp>
      <p:sp>
        <p:nvSpPr>
          <p:cNvPr id="65" name="Shape 65"/>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endParaRPr b="1" i="1">
              <a:solidFill>
                <a:srgbClr val="000000"/>
              </a:solidFill>
              <a:latin typeface="Calibri"/>
              <a:ea typeface="Calibri"/>
              <a:cs typeface="Calibri"/>
              <a:sym typeface="Calibri"/>
            </a:endParaRPr>
          </a:p>
          <a:p>
            <a:pPr marL="0" lvl="0" indent="0" rtl="0">
              <a:spcBef>
                <a:spcPts val="0"/>
              </a:spcBef>
              <a:spcAft>
                <a:spcPts val="1600"/>
              </a:spcAft>
              <a:buNone/>
            </a:pPr>
            <a:r>
              <a:rPr lang="en" sz="1500" i="1">
                <a:solidFill>
                  <a:srgbClr val="000000"/>
                </a:solidFill>
                <a:latin typeface="Calibri"/>
                <a:ea typeface="Calibri"/>
                <a:cs typeface="Calibri"/>
                <a:sym typeface="Calibri"/>
              </a:rPr>
              <a:t>“An Android app that helps manage the logistics of remote teams working on projects in an Agile Scrum environment. SCRUMtious keeps track of user stories, tasks, sprint backlogs, the product backlog, amongst many other things.”</a:t>
            </a:r>
            <a:endParaRPr sz="1500" i="1">
              <a:solidFill>
                <a:srgbClr val="000000"/>
              </a:solidFill>
              <a:latin typeface="Calibri"/>
              <a:ea typeface="Calibri"/>
              <a:cs typeface="Calibri"/>
              <a:sym typeface="Calibri"/>
            </a:endParaRPr>
          </a:p>
        </p:txBody>
      </p:sp>
      <p:pic>
        <p:nvPicPr>
          <p:cNvPr id="66" name="Shape 66"/>
          <p:cNvPicPr preferRelativeResize="0"/>
          <p:nvPr/>
        </p:nvPicPr>
        <p:blipFill>
          <a:blip r:embed="rId3">
            <a:alphaModFix/>
          </a:blip>
          <a:stretch>
            <a:fillRect/>
          </a:stretch>
        </p:blipFill>
        <p:spPr>
          <a:xfrm>
            <a:off x="9060656" y="7175"/>
            <a:ext cx="83344" cy="8093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C2222"/>
        </a:solidFill>
        <a:effectLst/>
      </p:bgPr>
    </p:bg>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2025000"/>
            <a:ext cx="8520600" cy="109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a:solidFill>
                  <a:srgbClr val="FFFFFF"/>
                </a:solidFill>
                <a:latin typeface="Ubuntu"/>
                <a:ea typeface="Ubuntu"/>
                <a:cs typeface="Ubuntu"/>
                <a:sym typeface="Ubuntu"/>
              </a:rPr>
              <a:t>Demo</a:t>
            </a:r>
            <a:endParaRPr sz="600">
              <a:solidFill>
                <a:srgbClr val="FFFFFF"/>
              </a:solidFill>
              <a:latin typeface="Ubuntu"/>
              <a:ea typeface="Ubuntu"/>
              <a:cs typeface="Ubuntu"/>
              <a:sym typeface="Ubuntu"/>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C2222"/>
        </a:solidFill>
        <a:effectLst/>
      </p:bgPr>
    </p:bg>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311700" y="2025000"/>
            <a:ext cx="8520600" cy="109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a:solidFill>
                  <a:srgbClr val="FFFFFF"/>
                </a:solidFill>
                <a:latin typeface="Ubuntu"/>
                <a:ea typeface="Ubuntu"/>
                <a:cs typeface="Ubuntu"/>
                <a:sym typeface="Ubuntu"/>
              </a:rPr>
              <a:t>Process</a:t>
            </a:r>
            <a:endParaRPr sz="600">
              <a:solidFill>
                <a:srgbClr val="FFFFFF"/>
              </a:solidFill>
              <a:latin typeface="Ubuntu"/>
              <a:ea typeface="Ubuntu"/>
              <a:cs typeface="Ubuntu"/>
              <a:sym typeface="Ubuntu"/>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C2222"/>
        </a:solidFill>
        <a:effectLst/>
      </p:bgPr>
    </p:bg>
    <p:spTree>
      <p:nvGrpSpPr>
        <p:cNvPr id="1" name="Shape 80"/>
        <p:cNvGrpSpPr/>
        <p:nvPr/>
      </p:nvGrpSpPr>
      <p:grpSpPr>
        <a:xfrm>
          <a:off x="0" y="0"/>
          <a:ext cx="0" cy="0"/>
          <a:chOff x="0" y="0"/>
          <a:chExt cx="0" cy="0"/>
        </a:xfrm>
      </p:grpSpPr>
      <p:sp>
        <p:nvSpPr>
          <p:cNvPr id="81" name="Shape 81"/>
          <p:cNvSpPr/>
          <p:nvPr/>
        </p:nvSpPr>
        <p:spPr>
          <a:xfrm>
            <a:off x="4587200" y="-9125"/>
            <a:ext cx="4556700" cy="51435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 sz="3000">
                <a:solidFill>
                  <a:schemeClr val="lt1"/>
                </a:solidFill>
                <a:latin typeface="Ubuntu"/>
                <a:ea typeface="Ubuntu"/>
                <a:cs typeface="Ubuntu"/>
                <a:sym typeface="Ubuntu"/>
              </a:rPr>
              <a:t>Communication </a:t>
            </a:r>
            <a:endParaRPr sz="3000">
              <a:solidFill>
                <a:schemeClr val="lt1"/>
              </a:solidFill>
              <a:latin typeface="Ubuntu"/>
              <a:ea typeface="Ubuntu"/>
              <a:cs typeface="Ubuntu"/>
              <a:sym typeface="Ubuntu"/>
            </a:endParaRPr>
          </a:p>
          <a:p>
            <a:pPr marL="0" lvl="0" indent="0" rtl="0">
              <a:spcBef>
                <a:spcPts val="0"/>
              </a:spcBef>
              <a:spcAft>
                <a:spcPts val="0"/>
              </a:spcAft>
              <a:buClr>
                <a:schemeClr val="dk1"/>
              </a:buClr>
              <a:buSzPts val="1100"/>
              <a:buFont typeface="Arial"/>
              <a:buNone/>
            </a:pPr>
            <a:r>
              <a:rPr lang="en" sz="3000">
                <a:solidFill>
                  <a:schemeClr val="lt1"/>
                </a:solidFill>
                <a:latin typeface="Ubuntu"/>
                <a:ea typeface="Ubuntu"/>
                <a:cs typeface="Ubuntu"/>
                <a:sym typeface="Ubuntu"/>
              </a:rPr>
              <a:t>&amp;&amp;</a:t>
            </a:r>
            <a:endParaRPr sz="3000">
              <a:solidFill>
                <a:schemeClr val="lt1"/>
              </a:solidFill>
              <a:latin typeface="Ubuntu"/>
              <a:ea typeface="Ubuntu"/>
              <a:cs typeface="Ubuntu"/>
              <a:sym typeface="Ubuntu"/>
            </a:endParaRPr>
          </a:p>
          <a:p>
            <a:pPr marL="0" lvl="0" indent="0" rtl="0">
              <a:spcBef>
                <a:spcPts val="0"/>
              </a:spcBef>
              <a:spcAft>
                <a:spcPts val="0"/>
              </a:spcAft>
              <a:buClr>
                <a:schemeClr val="dk1"/>
              </a:buClr>
              <a:buSzPts val="1100"/>
              <a:buFont typeface="Arial"/>
              <a:buNone/>
            </a:pPr>
            <a:r>
              <a:rPr lang="en" sz="3000">
                <a:solidFill>
                  <a:schemeClr val="lt1"/>
                </a:solidFill>
                <a:latin typeface="Ubuntu"/>
                <a:ea typeface="Ubuntu"/>
                <a:cs typeface="Ubuntu"/>
                <a:sym typeface="Ubuntu"/>
              </a:rPr>
              <a:t>Scheduling</a:t>
            </a:r>
            <a:endParaRPr sz="3000">
              <a:solidFill>
                <a:schemeClr val="lt1"/>
              </a:solidFill>
              <a:latin typeface="Ubuntu"/>
              <a:ea typeface="Ubuntu"/>
              <a:cs typeface="Ubuntu"/>
              <a:sym typeface="Ubuntu"/>
            </a:endParaRPr>
          </a:p>
        </p:txBody>
      </p:sp>
      <p:pic>
        <p:nvPicPr>
          <p:cNvPr id="83" name="Shape 83"/>
          <p:cNvPicPr preferRelativeResize="0"/>
          <p:nvPr/>
        </p:nvPicPr>
        <p:blipFill>
          <a:blip r:embed="rId3">
            <a:alphaModFix/>
          </a:blip>
          <a:stretch>
            <a:fillRect/>
          </a:stretch>
        </p:blipFill>
        <p:spPr>
          <a:xfrm>
            <a:off x="5425886" y="3476962"/>
            <a:ext cx="1030125" cy="1030100"/>
          </a:xfrm>
          <a:prstGeom prst="rect">
            <a:avLst/>
          </a:prstGeom>
          <a:noFill/>
          <a:ln>
            <a:noFill/>
          </a:ln>
        </p:spPr>
      </p:pic>
      <p:pic>
        <p:nvPicPr>
          <p:cNvPr id="84" name="Shape 84"/>
          <p:cNvPicPr preferRelativeResize="0"/>
          <p:nvPr/>
        </p:nvPicPr>
        <p:blipFill>
          <a:blip r:embed="rId4">
            <a:alphaModFix/>
          </a:blip>
          <a:stretch>
            <a:fillRect/>
          </a:stretch>
        </p:blipFill>
        <p:spPr>
          <a:xfrm>
            <a:off x="4838625" y="67075"/>
            <a:ext cx="4206249" cy="2092556"/>
          </a:xfrm>
          <a:prstGeom prst="rect">
            <a:avLst/>
          </a:prstGeom>
          <a:noFill/>
          <a:ln>
            <a:noFill/>
          </a:ln>
        </p:spPr>
      </p:pic>
      <p:pic>
        <p:nvPicPr>
          <p:cNvPr id="85" name="Shape 85"/>
          <p:cNvPicPr preferRelativeResize="0"/>
          <p:nvPr/>
        </p:nvPicPr>
        <p:blipFill>
          <a:blip r:embed="rId5">
            <a:alphaModFix/>
          </a:blip>
          <a:stretch>
            <a:fillRect/>
          </a:stretch>
        </p:blipFill>
        <p:spPr>
          <a:xfrm>
            <a:off x="5599313" y="1714988"/>
            <a:ext cx="2532474" cy="1424525"/>
          </a:xfrm>
          <a:prstGeom prst="rect">
            <a:avLst/>
          </a:prstGeom>
          <a:noFill/>
          <a:ln>
            <a:noFill/>
          </a:ln>
        </p:spPr>
      </p:pic>
      <p:pic>
        <p:nvPicPr>
          <p:cNvPr id="86" name="Shape 86"/>
          <p:cNvPicPr preferRelativeResize="0"/>
          <p:nvPr/>
        </p:nvPicPr>
        <p:blipFill>
          <a:blip r:embed="rId6">
            <a:alphaModFix/>
          </a:blip>
          <a:stretch>
            <a:fillRect/>
          </a:stretch>
        </p:blipFill>
        <p:spPr>
          <a:xfrm>
            <a:off x="7321598" y="3476951"/>
            <a:ext cx="1030125" cy="1030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C2222"/>
        </a:solidFill>
        <a:effectLst/>
      </p:bgPr>
    </p:bg>
    <p:spTree>
      <p:nvGrpSpPr>
        <p:cNvPr id="1" name="Shape 91"/>
        <p:cNvGrpSpPr/>
        <p:nvPr/>
      </p:nvGrpSpPr>
      <p:grpSpPr>
        <a:xfrm>
          <a:off x="0" y="0"/>
          <a:ext cx="0" cy="0"/>
          <a:chOff x="0" y="0"/>
          <a:chExt cx="0" cy="0"/>
        </a:xfrm>
      </p:grpSpPr>
      <p:sp>
        <p:nvSpPr>
          <p:cNvPr id="92" name="Shape 92"/>
          <p:cNvSpPr/>
          <p:nvPr/>
        </p:nvSpPr>
        <p:spPr>
          <a:xfrm>
            <a:off x="4587200" y="-9125"/>
            <a:ext cx="4556700" cy="51435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 name="Shape 93"/>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 sz="3000">
                <a:solidFill>
                  <a:schemeClr val="lt1"/>
                </a:solidFill>
                <a:latin typeface="Ubuntu"/>
                <a:ea typeface="Ubuntu"/>
                <a:cs typeface="Ubuntu"/>
                <a:sym typeface="Ubuntu"/>
              </a:rPr>
              <a:t>Difficulties</a:t>
            </a:r>
            <a:endParaRPr sz="3000">
              <a:solidFill>
                <a:schemeClr val="lt1"/>
              </a:solidFill>
              <a:latin typeface="Ubuntu"/>
              <a:ea typeface="Ubuntu"/>
              <a:cs typeface="Ubuntu"/>
              <a:sym typeface="Ubuntu"/>
            </a:endParaRPr>
          </a:p>
          <a:p>
            <a:pPr marL="0" lvl="0" indent="0" rtl="0">
              <a:spcBef>
                <a:spcPts val="0"/>
              </a:spcBef>
              <a:spcAft>
                <a:spcPts val="0"/>
              </a:spcAft>
              <a:buClr>
                <a:schemeClr val="dk1"/>
              </a:buClr>
              <a:buSzPts val="1100"/>
              <a:buFont typeface="Arial"/>
              <a:buNone/>
            </a:pPr>
            <a:r>
              <a:rPr lang="en" sz="3000">
                <a:solidFill>
                  <a:schemeClr val="lt1"/>
                </a:solidFill>
                <a:latin typeface="Ubuntu"/>
                <a:ea typeface="Ubuntu"/>
                <a:cs typeface="Ubuntu"/>
                <a:sym typeface="Ubuntu"/>
              </a:rPr>
              <a:t>&amp;</a:t>
            </a:r>
            <a:endParaRPr sz="3000">
              <a:solidFill>
                <a:schemeClr val="lt1"/>
              </a:solidFill>
              <a:latin typeface="Ubuntu"/>
              <a:ea typeface="Ubuntu"/>
              <a:cs typeface="Ubuntu"/>
              <a:sym typeface="Ubuntu"/>
            </a:endParaRPr>
          </a:p>
          <a:p>
            <a:pPr marL="0" lvl="0" indent="0" rtl="0">
              <a:spcBef>
                <a:spcPts val="0"/>
              </a:spcBef>
              <a:spcAft>
                <a:spcPts val="0"/>
              </a:spcAft>
              <a:buClr>
                <a:schemeClr val="dk1"/>
              </a:buClr>
              <a:buSzPts val="1100"/>
              <a:buFont typeface="Arial"/>
              <a:buNone/>
            </a:pPr>
            <a:r>
              <a:rPr lang="en" sz="3000">
                <a:solidFill>
                  <a:schemeClr val="lt1"/>
                </a:solidFill>
                <a:latin typeface="Ubuntu"/>
                <a:ea typeface="Ubuntu"/>
                <a:cs typeface="Ubuntu"/>
                <a:sym typeface="Ubuntu"/>
              </a:rPr>
              <a:t>Resolutions</a:t>
            </a:r>
            <a:endParaRPr sz="3000">
              <a:solidFill>
                <a:schemeClr val="lt1"/>
              </a:solidFill>
              <a:latin typeface="Ubuntu"/>
              <a:ea typeface="Ubuntu"/>
              <a:cs typeface="Ubuntu"/>
              <a:sym typeface="Ubuntu"/>
            </a:endParaRPr>
          </a:p>
        </p:txBody>
      </p:sp>
      <p:sp>
        <p:nvSpPr>
          <p:cNvPr id="94" name="Shape 94"/>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457200" lvl="0" indent="-317500" rtl="0">
              <a:spcBef>
                <a:spcPts val="0"/>
              </a:spcBef>
              <a:spcAft>
                <a:spcPts val="0"/>
              </a:spcAft>
              <a:buClr>
                <a:srgbClr val="000000"/>
              </a:buClr>
              <a:buSzPts val="1400"/>
              <a:buFont typeface="Calibri"/>
              <a:buChar char="●"/>
            </a:pPr>
            <a:r>
              <a:rPr lang="en" sz="1400" dirty="0">
                <a:solidFill>
                  <a:srgbClr val="000000"/>
                </a:solidFill>
                <a:latin typeface="Calibri"/>
                <a:ea typeface="Calibri"/>
                <a:cs typeface="Calibri"/>
                <a:sym typeface="Calibri"/>
              </a:rPr>
              <a:t>Meeting up to work or remote work?</a:t>
            </a:r>
            <a:endParaRPr sz="1400" dirty="0">
              <a:solidFill>
                <a:srgbClr val="000000"/>
              </a:solidFill>
              <a:latin typeface="Calibri"/>
              <a:ea typeface="Calibri"/>
              <a:cs typeface="Calibri"/>
              <a:sym typeface="Calibri"/>
            </a:endParaRPr>
          </a:p>
          <a:p>
            <a:pPr marL="914400" lvl="1" indent="-317500" rtl="0">
              <a:spcBef>
                <a:spcPts val="0"/>
              </a:spcBef>
              <a:spcAft>
                <a:spcPts val="0"/>
              </a:spcAft>
              <a:buClr>
                <a:srgbClr val="000000"/>
              </a:buClr>
              <a:buSzPts val="1400"/>
              <a:buFont typeface="Calibri"/>
              <a:buChar char="○"/>
            </a:pPr>
            <a:r>
              <a:rPr lang="en-US" dirty="0">
                <a:solidFill>
                  <a:srgbClr val="000000"/>
                </a:solidFill>
                <a:latin typeface="Calibri"/>
                <a:ea typeface="Calibri"/>
                <a:cs typeface="Calibri"/>
                <a:sym typeface="Calibri"/>
              </a:rPr>
              <a:t>Sol: </a:t>
            </a:r>
            <a:r>
              <a:rPr lang="en" dirty="0">
                <a:solidFill>
                  <a:srgbClr val="000000"/>
                </a:solidFill>
                <a:latin typeface="Calibri"/>
                <a:ea typeface="Calibri"/>
                <a:cs typeface="Calibri"/>
                <a:sym typeface="Calibri"/>
              </a:rPr>
              <a:t>Meet up every weekend (Sat and Sun)</a:t>
            </a:r>
            <a:endParaRPr sz="1400" dirty="0">
              <a:solidFill>
                <a:srgbClr val="000000"/>
              </a:solidFill>
              <a:latin typeface="Calibri"/>
              <a:ea typeface="Calibri"/>
              <a:cs typeface="Calibri"/>
              <a:sym typeface="Calibri"/>
            </a:endParaRPr>
          </a:p>
          <a:p>
            <a:pPr marL="457200" lvl="0" indent="-317500" rtl="0">
              <a:spcBef>
                <a:spcPts val="1600"/>
              </a:spcBef>
              <a:spcAft>
                <a:spcPts val="0"/>
              </a:spcAft>
              <a:buClr>
                <a:schemeClr val="dk1"/>
              </a:buClr>
              <a:buSzPts val="1400"/>
              <a:buFont typeface="Calibri"/>
              <a:buChar char="●"/>
            </a:pPr>
            <a:r>
              <a:rPr lang="en" sz="1400" dirty="0">
                <a:solidFill>
                  <a:schemeClr val="dk1"/>
                </a:solidFill>
                <a:latin typeface="Calibri"/>
                <a:ea typeface="Calibri"/>
                <a:cs typeface="Calibri"/>
                <a:sym typeface="Calibri"/>
              </a:rPr>
              <a:t>Learn on your own, or learn together?</a:t>
            </a:r>
            <a:endParaRPr sz="1400" dirty="0">
              <a:solidFill>
                <a:schemeClr val="dk1"/>
              </a:solidFill>
              <a:latin typeface="Calibri"/>
              <a:ea typeface="Calibri"/>
              <a:cs typeface="Calibri"/>
              <a:sym typeface="Calibri"/>
            </a:endParaRPr>
          </a:p>
          <a:p>
            <a:pPr marL="914400" lvl="1" indent="-317500" rtl="0">
              <a:spcBef>
                <a:spcPts val="0"/>
              </a:spcBef>
              <a:spcAft>
                <a:spcPts val="0"/>
              </a:spcAft>
              <a:buClr>
                <a:schemeClr val="dk1"/>
              </a:buClr>
              <a:buSzPts val="1400"/>
              <a:buFont typeface="Calibri"/>
              <a:buChar char="○"/>
            </a:pPr>
            <a:r>
              <a:rPr lang="en-US" dirty="0">
                <a:solidFill>
                  <a:schemeClr val="dk1"/>
                </a:solidFill>
                <a:latin typeface="Calibri"/>
                <a:ea typeface="Calibri"/>
                <a:cs typeface="Calibri"/>
                <a:sym typeface="Calibri"/>
              </a:rPr>
              <a:t>Sol: </a:t>
            </a:r>
            <a:r>
              <a:rPr lang="en" dirty="0">
                <a:solidFill>
                  <a:schemeClr val="dk1"/>
                </a:solidFill>
                <a:latin typeface="Calibri"/>
                <a:ea typeface="Calibri"/>
                <a:cs typeface="Calibri"/>
                <a:sym typeface="Calibri"/>
              </a:rPr>
              <a:t>Work together where everyone did everythin</a:t>
            </a:r>
            <a:r>
              <a:rPr lang="en-US" dirty="0">
                <a:solidFill>
                  <a:schemeClr val="dk1"/>
                </a:solidFill>
                <a:latin typeface="Calibri"/>
                <a:ea typeface="Calibri"/>
                <a:cs typeface="Calibri"/>
                <a:sym typeface="Calibri"/>
              </a:rPr>
              <a:t>g</a:t>
            </a:r>
          </a:p>
          <a:p>
            <a:pPr lvl="0" indent="-317500">
              <a:spcBef>
                <a:spcPts val="1600"/>
              </a:spcBef>
              <a:buClr>
                <a:schemeClr val="dk1"/>
              </a:buClr>
              <a:buSzPts val="1400"/>
              <a:buFont typeface="Calibri"/>
              <a:buChar char="●"/>
            </a:pPr>
            <a:r>
              <a:rPr lang="en-US" sz="1400" dirty="0">
                <a:solidFill>
                  <a:schemeClr val="dk1"/>
                </a:solidFill>
                <a:latin typeface="Calibri"/>
                <a:ea typeface="Calibri"/>
                <a:cs typeface="Calibri"/>
                <a:sym typeface="Calibri"/>
              </a:rPr>
              <a:t>Assign single responsibilities to group members or let everyone do a bit of everything?</a:t>
            </a:r>
          </a:p>
          <a:p>
            <a:pPr lvl="1">
              <a:spcBef>
                <a:spcPts val="0"/>
              </a:spcBef>
              <a:buClr>
                <a:schemeClr val="dk1"/>
              </a:buClr>
              <a:buFont typeface="Calibri"/>
              <a:buChar char="○"/>
            </a:pPr>
            <a:r>
              <a:rPr lang="en-US" dirty="0">
                <a:solidFill>
                  <a:schemeClr val="dk1"/>
                </a:solidFill>
                <a:latin typeface="Calibri"/>
                <a:ea typeface="Calibri"/>
                <a:cs typeface="Calibri"/>
                <a:sym typeface="Calibri"/>
              </a:rPr>
              <a:t>Sol: </a:t>
            </a:r>
            <a:r>
              <a:rPr lang="en-US" b="1" dirty="0">
                <a:solidFill>
                  <a:schemeClr val="dk1"/>
                </a:solidFill>
                <a:latin typeface="Calibri"/>
                <a:ea typeface="Calibri"/>
                <a:cs typeface="Calibri"/>
                <a:sym typeface="Calibri"/>
              </a:rPr>
              <a:t>Everyone in group did everything </a:t>
            </a:r>
            <a:r>
              <a:rPr lang="en-US" dirty="0">
                <a:solidFill>
                  <a:schemeClr val="dk1"/>
                </a:solidFill>
                <a:latin typeface="Calibri"/>
                <a:ea typeface="Calibri"/>
                <a:cs typeface="Calibri"/>
                <a:sym typeface="Calibri"/>
              </a:rPr>
              <a:t>(work was split up equally and on a rotating basis)</a:t>
            </a:r>
            <a:endParaRPr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C2222"/>
        </a:solidFill>
        <a:effectLst/>
      </p:bgPr>
    </p:bg>
    <p:spTree>
      <p:nvGrpSpPr>
        <p:cNvPr id="1" name="Shape 99"/>
        <p:cNvGrpSpPr/>
        <p:nvPr/>
      </p:nvGrpSpPr>
      <p:grpSpPr>
        <a:xfrm>
          <a:off x="0" y="0"/>
          <a:ext cx="0" cy="0"/>
          <a:chOff x="0" y="0"/>
          <a:chExt cx="0" cy="0"/>
        </a:xfrm>
      </p:grpSpPr>
      <p:sp>
        <p:nvSpPr>
          <p:cNvPr id="100" name="Shape 100"/>
          <p:cNvSpPr/>
          <p:nvPr/>
        </p:nvSpPr>
        <p:spPr>
          <a:xfrm>
            <a:off x="4543800" y="0"/>
            <a:ext cx="4621800" cy="5143500"/>
          </a:xfrm>
          <a:prstGeom prst="rect">
            <a:avLst/>
          </a:prstGeom>
          <a:solidFill>
            <a:srgbClr val="0B0B0B"/>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Shape 101"/>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 sz="3000">
                <a:solidFill>
                  <a:schemeClr val="lt1"/>
                </a:solidFill>
                <a:latin typeface="Ubuntu"/>
                <a:ea typeface="Ubuntu"/>
                <a:cs typeface="Ubuntu"/>
                <a:sym typeface="Ubuntu"/>
              </a:rPr>
              <a:t>Conventions </a:t>
            </a:r>
            <a:endParaRPr sz="3000">
              <a:solidFill>
                <a:schemeClr val="lt1"/>
              </a:solidFill>
              <a:latin typeface="Ubuntu"/>
              <a:ea typeface="Ubuntu"/>
              <a:cs typeface="Ubuntu"/>
              <a:sym typeface="Ubuntu"/>
            </a:endParaRPr>
          </a:p>
          <a:p>
            <a:pPr marL="0" lvl="0" indent="0" rtl="0">
              <a:spcBef>
                <a:spcPts val="0"/>
              </a:spcBef>
              <a:spcAft>
                <a:spcPts val="0"/>
              </a:spcAft>
              <a:buClr>
                <a:schemeClr val="dk1"/>
              </a:buClr>
              <a:buSzPts val="1100"/>
              <a:buFont typeface="Arial"/>
              <a:buNone/>
            </a:pPr>
            <a:r>
              <a:rPr lang="en" sz="3000">
                <a:solidFill>
                  <a:schemeClr val="lt1"/>
                </a:solidFill>
                <a:latin typeface="Ubuntu"/>
                <a:ea typeface="Ubuntu"/>
                <a:cs typeface="Ubuntu"/>
                <a:sym typeface="Ubuntu"/>
              </a:rPr>
              <a:t>&amp;&amp;</a:t>
            </a:r>
            <a:endParaRPr sz="3000">
              <a:solidFill>
                <a:schemeClr val="lt1"/>
              </a:solidFill>
              <a:latin typeface="Ubuntu"/>
              <a:ea typeface="Ubuntu"/>
              <a:cs typeface="Ubuntu"/>
              <a:sym typeface="Ubuntu"/>
            </a:endParaRPr>
          </a:p>
          <a:p>
            <a:pPr marL="0" lvl="0" indent="0" rtl="0">
              <a:spcBef>
                <a:spcPts val="0"/>
              </a:spcBef>
              <a:spcAft>
                <a:spcPts val="0"/>
              </a:spcAft>
              <a:buClr>
                <a:schemeClr val="dk1"/>
              </a:buClr>
              <a:buSzPts val="1100"/>
              <a:buFont typeface="Arial"/>
              <a:buNone/>
            </a:pPr>
            <a:r>
              <a:rPr lang="en" sz="3000">
                <a:solidFill>
                  <a:schemeClr val="lt1"/>
                </a:solidFill>
                <a:latin typeface="Ubuntu"/>
                <a:ea typeface="Ubuntu"/>
                <a:cs typeface="Ubuntu"/>
                <a:sym typeface="Ubuntu"/>
              </a:rPr>
              <a:t>Workflow</a:t>
            </a:r>
            <a:endParaRPr sz="3000">
              <a:solidFill>
                <a:schemeClr val="lt1"/>
              </a:solidFill>
              <a:latin typeface="Ubuntu"/>
              <a:ea typeface="Ubuntu"/>
              <a:cs typeface="Ubuntu"/>
              <a:sym typeface="Ubuntu"/>
            </a:endParaRPr>
          </a:p>
        </p:txBody>
      </p:sp>
      <p:pic>
        <p:nvPicPr>
          <p:cNvPr id="102" name="Shape 102"/>
          <p:cNvPicPr preferRelativeResize="0"/>
          <p:nvPr/>
        </p:nvPicPr>
        <p:blipFill>
          <a:blip r:embed="rId3">
            <a:alphaModFix/>
          </a:blip>
          <a:stretch>
            <a:fillRect/>
          </a:stretch>
        </p:blipFill>
        <p:spPr>
          <a:xfrm>
            <a:off x="4626021" y="82646"/>
            <a:ext cx="2681575" cy="2841350"/>
          </a:xfrm>
          <a:prstGeom prst="rect">
            <a:avLst/>
          </a:prstGeom>
          <a:noFill/>
          <a:ln>
            <a:noFill/>
          </a:ln>
        </p:spPr>
      </p:pic>
      <p:sp>
        <p:nvSpPr>
          <p:cNvPr id="103" name="Shape 103"/>
          <p:cNvSpPr txBox="1"/>
          <p:nvPr/>
        </p:nvSpPr>
        <p:spPr>
          <a:xfrm>
            <a:off x="4549825" y="3183000"/>
            <a:ext cx="3568500" cy="1851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solidFill>
                  <a:srgbClr val="EFEFEF"/>
                </a:solidFill>
                <a:latin typeface="Ubuntu"/>
                <a:ea typeface="Ubuntu"/>
                <a:cs typeface="Ubuntu"/>
                <a:sym typeface="Ubuntu"/>
              </a:rPr>
              <a:t>Naming:</a:t>
            </a:r>
            <a:endParaRPr dirty="0">
              <a:solidFill>
                <a:srgbClr val="EFEFEF"/>
              </a:solidFill>
              <a:latin typeface="Ubuntu"/>
              <a:ea typeface="Ubuntu"/>
              <a:cs typeface="Ubuntu"/>
              <a:sym typeface="Ubuntu"/>
            </a:endParaRPr>
          </a:p>
          <a:p>
            <a:pPr marL="0" lvl="0" indent="0" rtl="0">
              <a:spcBef>
                <a:spcPts val="0"/>
              </a:spcBef>
              <a:spcAft>
                <a:spcPts val="0"/>
              </a:spcAft>
              <a:buNone/>
            </a:pPr>
            <a:r>
              <a:rPr lang="en" sz="1100" dirty="0">
                <a:solidFill>
                  <a:srgbClr val="EFEFEF"/>
                </a:solidFill>
                <a:latin typeface="Ubuntu"/>
                <a:ea typeface="Ubuntu"/>
                <a:cs typeface="Ubuntu"/>
                <a:sym typeface="Ubuntu"/>
              </a:rPr>
              <a:t>TextView projectRowTitleTextView = findViewById(R.id.projectRowTitleTextView);</a:t>
            </a:r>
            <a:endParaRPr sz="1100" dirty="0">
              <a:solidFill>
                <a:srgbClr val="EFEFEF"/>
              </a:solidFill>
              <a:latin typeface="Ubuntu"/>
              <a:ea typeface="Ubuntu"/>
              <a:cs typeface="Ubuntu"/>
              <a:sym typeface="Ubuntu"/>
            </a:endParaRPr>
          </a:p>
          <a:p>
            <a:pPr marL="0" lvl="0" indent="0" rtl="0">
              <a:spcBef>
                <a:spcPts val="0"/>
              </a:spcBef>
              <a:spcAft>
                <a:spcPts val="0"/>
              </a:spcAft>
              <a:buNone/>
            </a:pPr>
            <a:endParaRPr sz="1100" dirty="0">
              <a:solidFill>
                <a:srgbClr val="EFEFEF"/>
              </a:solidFill>
              <a:latin typeface="Ubuntu"/>
              <a:ea typeface="Ubuntu"/>
              <a:cs typeface="Ubuntu"/>
              <a:sym typeface="Ubuntu"/>
            </a:endParaRPr>
          </a:p>
          <a:p>
            <a:pPr marL="0" lvl="0" indent="0" rtl="0">
              <a:spcBef>
                <a:spcPts val="0"/>
              </a:spcBef>
              <a:spcAft>
                <a:spcPts val="0"/>
              </a:spcAft>
              <a:buNone/>
            </a:pPr>
            <a:r>
              <a:rPr lang="en" sz="1100" dirty="0">
                <a:solidFill>
                  <a:srgbClr val="EFEFEF"/>
                </a:solidFill>
                <a:latin typeface="Ubuntu"/>
                <a:ea typeface="Ubuntu"/>
                <a:cs typeface="Ubuntu"/>
                <a:sym typeface="Ubuntu"/>
              </a:rPr>
              <a:t>GroupChatActivity,GroupChatViewInt,  GroupChatPresenter, GroupChatPresenterInt, activity_group_chat.xml</a:t>
            </a:r>
            <a:endParaRPr lang="en-US" sz="1100" dirty="0">
              <a:solidFill>
                <a:srgbClr val="EFEFEF"/>
              </a:solidFill>
              <a:latin typeface="Ubuntu"/>
              <a:ea typeface="Ubuntu"/>
              <a:cs typeface="Ubuntu"/>
              <a:sym typeface="Ubuntu"/>
            </a:endParaRPr>
          </a:p>
          <a:p>
            <a:pPr marL="0" lvl="0" indent="0" rtl="0">
              <a:spcBef>
                <a:spcPts val="0"/>
              </a:spcBef>
              <a:spcAft>
                <a:spcPts val="0"/>
              </a:spcAft>
              <a:buNone/>
            </a:pPr>
            <a:endParaRPr sz="1100" dirty="0">
              <a:solidFill>
                <a:srgbClr val="EFEFEF"/>
              </a:solidFill>
              <a:latin typeface="Ubuntu"/>
              <a:ea typeface="Ubuntu"/>
              <a:cs typeface="Ubuntu"/>
              <a:sym typeface="Ubuntu"/>
            </a:endParaRPr>
          </a:p>
          <a:p>
            <a:pPr marL="0" lvl="0" indent="0">
              <a:spcBef>
                <a:spcPts val="0"/>
              </a:spcBef>
              <a:spcAft>
                <a:spcPts val="0"/>
              </a:spcAft>
              <a:buNone/>
            </a:pPr>
            <a:endParaRPr sz="1100" dirty="0">
              <a:solidFill>
                <a:srgbClr val="EFEFEF"/>
              </a:solidFill>
              <a:latin typeface="Ubuntu"/>
              <a:ea typeface="Ubuntu"/>
              <a:cs typeface="Ubuntu"/>
              <a:sym typeface="Ubuntu"/>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C2222"/>
        </a:solidFill>
        <a:effectLst/>
      </p:bgPr>
    </p:bg>
    <p:spTree>
      <p:nvGrpSpPr>
        <p:cNvPr id="1" name="Shape 107"/>
        <p:cNvGrpSpPr/>
        <p:nvPr/>
      </p:nvGrpSpPr>
      <p:grpSpPr>
        <a:xfrm>
          <a:off x="0" y="0"/>
          <a:ext cx="0" cy="0"/>
          <a:chOff x="0" y="0"/>
          <a:chExt cx="0" cy="0"/>
        </a:xfrm>
      </p:grpSpPr>
      <p:sp>
        <p:nvSpPr>
          <p:cNvPr id="108" name="Shape 108"/>
          <p:cNvSpPr/>
          <p:nvPr/>
        </p:nvSpPr>
        <p:spPr>
          <a:xfrm>
            <a:off x="4587200" y="-9125"/>
            <a:ext cx="4556700" cy="51435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 sz="3000" dirty="0">
                <a:solidFill>
                  <a:schemeClr val="lt1"/>
                </a:solidFill>
                <a:latin typeface="Ubuntu"/>
                <a:ea typeface="Ubuntu"/>
                <a:cs typeface="Ubuntu"/>
                <a:sym typeface="Ubuntu"/>
              </a:rPr>
              <a:t>Tech Stack </a:t>
            </a:r>
            <a:br>
              <a:rPr lang="en" sz="3000" dirty="0">
                <a:solidFill>
                  <a:schemeClr val="lt1"/>
                </a:solidFill>
                <a:latin typeface="Ubuntu"/>
                <a:ea typeface="Ubuntu"/>
                <a:cs typeface="Ubuntu"/>
                <a:sym typeface="Ubuntu"/>
              </a:rPr>
            </a:br>
            <a:r>
              <a:rPr lang="en" sz="3000" dirty="0">
                <a:solidFill>
                  <a:schemeClr val="lt1"/>
                </a:solidFill>
                <a:latin typeface="Ubuntu"/>
                <a:ea typeface="Ubuntu"/>
                <a:cs typeface="Ubuntu"/>
                <a:sym typeface="Ubuntu"/>
              </a:rPr>
              <a:t>&amp;&amp; </a:t>
            </a:r>
            <a:br>
              <a:rPr lang="en" sz="3000" dirty="0">
                <a:solidFill>
                  <a:schemeClr val="lt1"/>
                </a:solidFill>
                <a:latin typeface="Ubuntu"/>
                <a:ea typeface="Ubuntu"/>
                <a:cs typeface="Ubuntu"/>
                <a:sym typeface="Ubuntu"/>
              </a:rPr>
            </a:br>
            <a:r>
              <a:rPr lang="en" sz="3000" dirty="0">
                <a:solidFill>
                  <a:schemeClr val="lt1"/>
                </a:solidFill>
                <a:latin typeface="Ubuntu"/>
                <a:ea typeface="Ubuntu"/>
                <a:cs typeface="Ubuntu"/>
                <a:sym typeface="Ubuntu"/>
              </a:rPr>
              <a:t>Tech Challanges</a:t>
            </a:r>
            <a:endParaRPr sz="3000" dirty="0">
              <a:solidFill>
                <a:schemeClr val="lt1"/>
              </a:solidFill>
              <a:latin typeface="Ubuntu"/>
              <a:ea typeface="Ubuntu"/>
              <a:cs typeface="Ubuntu"/>
              <a:sym typeface="Ubuntu"/>
            </a:endParaRPr>
          </a:p>
        </p:txBody>
      </p:sp>
      <p:sp>
        <p:nvSpPr>
          <p:cNvPr id="110" name="Shape 110"/>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457200" lvl="0" indent="-317500" rtl="0">
              <a:spcBef>
                <a:spcPts val="0"/>
              </a:spcBef>
              <a:spcAft>
                <a:spcPts val="0"/>
              </a:spcAft>
              <a:buClr>
                <a:srgbClr val="000000"/>
              </a:buClr>
              <a:buSzPts val="1400"/>
              <a:buFont typeface="Calibri"/>
              <a:buChar char="●"/>
            </a:pPr>
            <a:r>
              <a:rPr lang="en" sz="1400" dirty="0">
                <a:solidFill>
                  <a:srgbClr val="000000"/>
                </a:solidFill>
                <a:latin typeface="Calibri"/>
                <a:ea typeface="Calibri"/>
                <a:cs typeface="Calibri"/>
                <a:sym typeface="Calibri"/>
              </a:rPr>
              <a:t>Android Framework</a:t>
            </a:r>
            <a:endParaRPr sz="1400" dirty="0">
              <a:solidFill>
                <a:srgbClr val="000000"/>
              </a:solidFill>
              <a:latin typeface="Calibri"/>
              <a:ea typeface="Calibri"/>
              <a:cs typeface="Calibri"/>
              <a:sym typeface="Calibri"/>
            </a:endParaRPr>
          </a:p>
          <a:p>
            <a:pPr marL="457200" lvl="0" indent="-317500" rtl="0">
              <a:spcBef>
                <a:spcPts val="0"/>
              </a:spcBef>
              <a:spcAft>
                <a:spcPts val="0"/>
              </a:spcAft>
              <a:buClr>
                <a:srgbClr val="000000"/>
              </a:buClr>
              <a:buSzPts val="1400"/>
              <a:buFont typeface="Calibri"/>
              <a:buChar char="●"/>
            </a:pPr>
            <a:r>
              <a:rPr lang="en" sz="1400" dirty="0">
                <a:solidFill>
                  <a:srgbClr val="000000"/>
                </a:solidFill>
                <a:latin typeface="Calibri"/>
                <a:ea typeface="Calibri"/>
                <a:cs typeface="Calibri"/>
                <a:sym typeface="Calibri"/>
              </a:rPr>
              <a:t>Android Studio IDE</a:t>
            </a:r>
            <a:endParaRPr sz="1400" dirty="0">
              <a:solidFill>
                <a:srgbClr val="000000"/>
              </a:solidFill>
              <a:latin typeface="Calibri"/>
              <a:ea typeface="Calibri"/>
              <a:cs typeface="Calibri"/>
              <a:sym typeface="Calibri"/>
            </a:endParaRPr>
          </a:p>
          <a:p>
            <a:pPr marL="457200" lvl="0" indent="-317500" rtl="0">
              <a:spcBef>
                <a:spcPts val="0"/>
              </a:spcBef>
              <a:spcAft>
                <a:spcPts val="0"/>
              </a:spcAft>
              <a:buClr>
                <a:srgbClr val="000000"/>
              </a:buClr>
              <a:buSzPts val="1400"/>
              <a:buFont typeface="Calibri"/>
              <a:buChar char="●"/>
            </a:pPr>
            <a:r>
              <a:rPr lang="en" sz="1400" dirty="0">
                <a:solidFill>
                  <a:srgbClr val="000000"/>
                </a:solidFill>
                <a:latin typeface="Calibri"/>
                <a:ea typeface="Calibri"/>
                <a:cs typeface="Calibri"/>
                <a:sym typeface="Calibri"/>
              </a:rPr>
              <a:t>Git for Version Control</a:t>
            </a:r>
            <a:endParaRPr sz="1400" dirty="0">
              <a:solidFill>
                <a:srgbClr val="000000"/>
              </a:solidFill>
              <a:latin typeface="Calibri"/>
              <a:ea typeface="Calibri"/>
              <a:cs typeface="Calibri"/>
              <a:sym typeface="Calibri"/>
            </a:endParaRPr>
          </a:p>
          <a:p>
            <a:pPr marL="457200" lvl="0" indent="-317500" rtl="0">
              <a:spcBef>
                <a:spcPts val="0"/>
              </a:spcBef>
              <a:spcAft>
                <a:spcPts val="0"/>
              </a:spcAft>
              <a:buClr>
                <a:srgbClr val="000000"/>
              </a:buClr>
              <a:buSzPts val="1400"/>
              <a:buFont typeface="Calibri"/>
              <a:buChar char="●"/>
            </a:pPr>
            <a:r>
              <a:rPr lang="en" sz="1400" dirty="0">
                <a:solidFill>
                  <a:srgbClr val="000000"/>
                </a:solidFill>
                <a:latin typeface="Calibri"/>
                <a:ea typeface="Calibri"/>
                <a:cs typeface="Calibri"/>
                <a:sym typeface="Calibri"/>
              </a:rPr>
              <a:t>Firebase (FB) Backend</a:t>
            </a:r>
            <a:endParaRPr sz="1400" dirty="0">
              <a:solidFill>
                <a:srgbClr val="000000"/>
              </a:solidFill>
              <a:latin typeface="Calibri"/>
              <a:ea typeface="Calibri"/>
              <a:cs typeface="Calibri"/>
              <a:sym typeface="Calibri"/>
            </a:endParaRPr>
          </a:p>
          <a:p>
            <a:pPr marL="914400" lvl="1" indent="-317500" rtl="0">
              <a:spcBef>
                <a:spcPts val="0"/>
              </a:spcBef>
              <a:spcAft>
                <a:spcPts val="0"/>
              </a:spcAft>
              <a:buClr>
                <a:srgbClr val="000000"/>
              </a:buClr>
              <a:buSzPts val="1400"/>
              <a:buFont typeface="Calibri"/>
              <a:buChar char="○"/>
            </a:pPr>
            <a:r>
              <a:rPr lang="en" dirty="0">
                <a:solidFill>
                  <a:srgbClr val="000000"/>
                </a:solidFill>
                <a:latin typeface="Calibri"/>
                <a:ea typeface="Calibri"/>
                <a:cs typeface="Calibri"/>
                <a:sym typeface="Calibri"/>
              </a:rPr>
              <a:t>FB Cloud Database (NoSQL)</a:t>
            </a:r>
            <a:endParaRPr dirty="0">
              <a:solidFill>
                <a:srgbClr val="000000"/>
              </a:solidFill>
              <a:latin typeface="Calibri"/>
              <a:ea typeface="Calibri"/>
              <a:cs typeface="Calibri"/>
              <a:sym typeface="Calibri"/>
            </a:endParaRPr>
          </a:p>
          <a:p>
            <a:pPr marL="914400" lvl="1" indent="-317500" rtl="0">
              <a:spcBef>
                <a:spcPts val="0"/>
              </a:spcBef>
              <a:spcAft>
                <a:spcPts val="0"/>
              </a:spcAft>
              <a:buClr>
                <a:srgbClr val="000000"/>
              </a:buClr>
              <a:buSzPts val="1400"/>
              <a:buFont typeface="Calibri"/>
              <a:buChar char="○"/>
            </a:pPr>
            <a:r>
              <a:rPr lang="en" dirty="0">
                <a:solidFill>
                  <a:srgbClr val="000000"/>
                </a:solidFill>
                <a:latin typeface="Calibri"/>
                <a:ea typeface="Calibri"/>
                <a:cs typeface="Calibri"/>
                <a:sym typeface="Calibri"/>
              </a:rPr>
              <a:t>FB Authentication</a:t>
            </a:r>
            <a:endParaRPr dirty="0">
              <a:solidFill>
                <a:srgbClr val="000000"/>
              </a:solidFill>
              <a:latin typeface="Calibri"/>
              <a:ea typeface="Calibri"/>
              <a:cs typeface="Calibri"/>
              <a:sym typeface="Calibri"/>
            </a:endParaRPr>
          </a:p>
          <a:p>
            <a:pPr marL="457200" lvl="0" indent="-317500" rtl="0">
              <a:spcBef>
                <a:spcPts val="0"/>
              </a:spcBef>
              <a:spcAft>
                <a:spcPts val="0"/>
              </a:spcAft>
              <a:buClr>
                <a:srgbClr val="000000"/>
              </a:buClr>
              <a:buSzPts val="1400"/>
              <a:buFont typeface="Calibri"/>
              <a:buChar char="●"/>
            </a:pPr>
            <a:r>
              <a:rPr lang="en" sz="1400" dirty="0">
                <a:solidFill>
                  <a:srgbClr val="000000"/>
                </a:solidFill>
                <a:latin typeface="Calibri"/>
                <a:ea typeface="Calibri"/>
                <a:cs typeface="Calibri"/>
                <a:sym typeface="Calibri"/>
              </a:rPr>
              <a:t>Java for code</a:t>
            </a:r>
            <a:endParaRPr sz="1400" dirty="0">
              <a:solidFill>
                <a:srgbClr val="000000"/>
              </a:solidFill>
              <a:latin typeface="Calibri"/>
              <a:ea typeface="Calibri"/>
              <a:cs typeface="Calibri"/>
              <a:sym typeface="Calibri"/>
            </a:endParaRPr>
          </a:p>
          <a:p>
            <a:pPr marL="457200" lvl="0" indent="-317500" rtl="0">
              <a:spcBef>
                <a:spcPts val="0"/>
              </a:spcBef>
              <a:spcAft>
                <a:spcPts val="0"/>
              </a:spcAft>
              <a:buClr>
                <a:srgbClr val="000000"/>
              </a:buClr>
              <a:buSzPts val="1400"/>
              <a:buFont typeface="Calibri"/>
              <a:buChar char="●"/>
            </a:pPr>
            <a:r>
              <a:rPr lang="en" sz="1400" dirty="0">
                <a:solidFill>
                  <a:srgbClr val="000000"/>
                </a:solidFill>
                <a:latin typeface="Calibri"/>
                <a:ea typeface="Calibri"/>
                <a:cs typeface="Calibri"/>
                <a:sym typeface="Calibri"/>
              </a:rPr>
              <a:t>XML for views </a:t>
            </a:r>
            <a:r>
              <a:rPr lang="en-US" sz="1400" dirty="0">
                <a:solidFill>
                  <a:srgbClr val="000000"/>
                </a:solidFill>
                <a:latin typeface="Calibri"/>
                <a:ea typeface="Calibri"/>
                <a:cs typeface="Calibri"/>
                <a:sym typeface="Calibri"/>
              </a:rPr>
              <a:t>and layouts</a:t>
            </a:r>
            <a:endParaRPr lang="en" sz="1400" dirty="0">
              <a:solidFill>
                <a:srgbClr val="000000"/>
              </a:solidFill>
              <a:latin typeface="Calibri"/>
              <a:ea typeface="Calibri"/>
              <a:cs typeface="Calibri"/>
              <a:sym typeface="Calibri"/>
            </a:endParaRPr>
          </a:p>
          <a:p>
            <a:pPr lvl="0" indent="-317500">
              <a:buClr>
                <a:srgbClr val="000000"/>
              </a:buClr>
              <a:buSzPts val="1400"/>
              <a:buFont typeface="Calibri"/>
              <a:buChar char="●"/>
            </a:pPr>
            <a:r>
              <a:rPr lang="en-US" sz="1400" dirty="0">
                <a:solidFill>
                  <a:srgbClr val="000000"/>
                </a:solidFill>
                <a:latin typeface="Calibri"/>
                <a:ea typeface="Calibri"/>
                <a:cs typeface="Calibri"/>
                <a:sym typeface="Calibri"/>
              </a:rPr>
              <a:t>Tech Challenge:</a:t>
            </a:r>
          </a:p>
          <a:p>
            <a:pPr lvl="1">
              <a:spcBef>
                <a:spcPts val="0"/>
              </a:spcBef>
              <a:buClr>
                <a:srgbClr val="000000"/>
              </a:buClr>
              <a:buFont typeface="Calibri"/>
              <a:buChar char="○"/>
            </a:pPr>
            <a:r>
              <a:rPr lang="en-US" dirty="0">
                <a:solidFill>
                  <a:srgbClr val="000000"/>
                </a:solidFill>
                <a:latin typeface="Calibri"/>
                <a:ea typeface="Calibri"/>
                <a:cs typeface="Calibri"/>
                <a:sym typeface="Calibri"/>
              </a:rPr>
              <a:t>Setting up Android Studio</a:t>
            </a:r>
          </a:p>
          <a:p>
            <a:pPr lvl="2">
              <a:spcBef>
                <a:spcPts val="0"/>
              </a:spcBef>
              <a:buClr>
                <a:srgbClr val="000000"/>
              </a:buClr>
              <a:buFont typeface="Calibri"/>
              <a:buChar char="○"/>
            </a:pPr>
            <a:r>
              <a:rPr lang="en-US" dirty="0">
                <a:solidFill>
                  <a:srgbClr val="000000"/>
                </a:solidFill>
                <a:latin typeface="Calibri"/>
                <a:ea typeface="Calibri"/>
                <a:cs typeface="Calibri"/>
                <a:sym typeface="Calibri"/>
              </a:rPr>
              <a:t>Sol: Get 1 member to set up for everyone</a:t>
            </a:r>
          </a:p>
          <a:p>
            <a:pPr lvl="1">
              <a:spcBef>
                <a:spcPts val="0"/>
              </a:spcBef>
              <a:buClr>
                <a:srgbClr val="000000"/>
              </a:buClr>
              <a:buFont typeface="Calibri"/>
              <a:buChar char="○"/>
            </a:pPr>
            <a:r>
              <a:rPr lang="en-US" dirty="0">
                <a:solidFill>
                  <a:srgbClr val="000000"/>
                </a:solidFill>
                <a:latin typeface="Calibri"/>
                <a:ea typeface="Calibri"/>
                <a:cs typeface="Calibri"/>
                <a:sym typeface="Calibri"/>
              </a:rPr>
              <a:t>Using 3</a:t>
            </a:r>
            <a:r>
              <a:rPr lang="en-US" baseline="30000" dirty="0">
                <a:solidFill>
                  <a:srgbClr val="000000"/>
                </a:solidFill>
                <a:latin typeface="Calibri"/>
                <a:ea typeface="Calibri"/>
                <a:cs typeface="Calibri"/>
                <a:sym typeface="Calibri"/>
              </a:rPr>
              <a:t>rd</a:t>
            </a:r>
            <a:r>
              <a:rPr lang="en-US" dirty="0">
                <a:solidFill>
                  <a:srgbClr val="000000"/>
                </a:solidFill>
                <a:latin typeface="Calibri"/>
                <a:ea typeface="Calibri"/>
                <a:cs typeface="Calibri"/>
                <a:sym typeface="Calibri"/>
              </a:rPr>
              <a:t> Party libraries </a:t>
            </a:r>
            <a:r>
              <a:rPr lang="en-US" dirty="0" err="1">
                <a:solidFill>
                  <a:srgbClr val="000000"/>
                </a:solidFill>
                <a:latin typeface="Calibri"/>
                <a:ea typeface="Calibri"/>
                <a:cs typeface="Calibri"/>
                <a:sym typeface="Calibri"/>
              </a:rPr>
              <a:t>NPChartAndroid</a:t>
            </a:r>
            <a:r>
              <a:rPr lang="en-US" dirty="0">
                <a:solidFill>
                  <a:srgbClr val="000000"/>
                </a:solidFill>
                <a:latin typeface="Calibri"/>
                <a:ea typeface="Calibri"/>
                <a:cs typeface="Calibri"/>
                <a:sym typeface="Calibri"/>
              </a:rPr>
              <a:t> (Burndown Chart), </a:t>
            </a:r>
            <a:r>
              <a:rPr lang="en-US" dirty="0" err="1">
                <a:solidFill>
                  <a:srgbClr val="000000"/>
                </a:solidFill>
                <a:latin typeface="Calibri"/>
                <a:ea typeface="Calibri"/>
                <a:cs typeface="Calibri"/>
                <a:sym typeface="Calibri"/>
              </a:rPr>
              <a:t>RingProgressCircle</a:t>
            </a:r>
            <a:endParaRPr lang="en-US" dirty="0">
              <a:solidFill>
                <a:srgbClr val="000000"/>
              </a:solidFill>
              <a:latin typeface="Calibri"/>
              <a:ea typeface="Calibri"/>
              <a:cs typeface="Calibri"/>
              <a:sym typeface="Calibri"/>
            </a:endParaRPr>
          </a:p>
          <a:p>
            <a:pPr lvl="2">
              <a:spcBef>
                <a:spcPts val="0"/>
              </a:spcBef>
              <a:buClr>
                <a:srgbClr val="000000"/>
              </a:buClr>
              <a:buFont typeface="Calibri"/>
              <a:buChar char="○"/>
            </a:pPr>
            <a:r>
              <a:rPr lang="en-US" dirty="0">
                <a:solidFill>
                  <a:srgbClr val="000000"/>
                </a:solidFill>
                <a:latin typeface="Calibri"/>
                <a:ea typeface="Calibri"/>
                <a:cs typeface="Calibri"/>
                <a:sym typeface="Calibri"/>
              </a:rPr>
              <a:t>Sol: Lot’s of API referencing (learned how to use API’s appropriately)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C2222"/>
        </a:solidFill>
        <a:effectLst/>
      </p:bgPr>
    </p:bg>
    <p:spTree>
      <p:nvGrpSpPr>
        <p:cNvPr id="1" name="Shape 115"/>
        <p:cNvGrpSpPr/>
        <p:nvPr/>
      </p:nvGrpSpPr>
      <p:grpSpPr>
        <a:xfrm>
          <a:off x="0" y="0"/>
          <a:ext cx="0" cy="0"/>
          <a:chOff x="0" y="0"/>
          <a:chExt cx="0" cy="0"/>
        </a:xfrm>
      </p:grpSpPr>
      <p:sp>
        <p:nvSpPr>
          <p:cNvPr id="116" name="Shape 116"/>
          <p:cNvSpPr/>
          <p:nvPr/>
        </p:nvSpPr>
        <p:spPr>
          <a:xfrm>
            <a:off x="4587200" y="-9125"/>
            <a:ext cx="4556700" cy="51435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 sz="3000">
                <a:solidFill>
                  <a:schemeClr val="lt1"/>
                </a:solidFill>
                <a:latin typeface="Ubuntu"/>
                <a:ea typeface="Ubuntu"/>
                <a:cs typeface="Ubuntu"/>
                <a:sym typeface="Ubuntu"/>
              </a:rPr>
              <a:t>Architecture </a:t>
            </a:r>
            <a:endParaRPr sz="3000">
              <a:solidFill>
                <a:schemeClr val="lt1"/>
              </a:solidFill>
              <a:latin typeface="Ubuntu"/>
              <a:ea typeface="Ubuntu"/>
              <a:cs typeface="Ubuntu"/>
              <a:sym typeface="Ubuntu"/>
            </a:endParaRPr>
          </a:p>
        </p:txBody>
      </p:sp>
      <p:sp>
        <p:nvSpPr>
          <p:cNvPr id="118" name="Shape 11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457200" lvl="0" indent="-317500" rtl="0">
              <a:spcBef>
                <a:spcPts val="0"/>
              </a:spcBef>
              <a:spcAft>
                <a:spcPts val="0"/>
              </a:spcAft>
              <a:buClr>
                <a:srgbClr val="000000"/>
              </a:buClr>
              <a:buSzPts val="1400"/>
              <a:buFont typeface="Calibri"/>
              <a:buChar char="●"/>
            </a:pPr>
            <a:r>
              <a:rPr lang="en" sz="1400" dirty="0">
                <a:solidFill>
                  <a:srgbClr val="000000"/>
                </a:solidFill>
                <a:latin typeface="Calibri"/>
                <a:ea typeface="Calibri"/>
                <a:cs typeface="Calibri"/>
                <a:sym typeface="Calibri"/>
              </a:rPr>
              <a:t>MVP (Model, View, Presenter)</a:t>
            </a:r>
          </a:p>
          <a:p>
            <a:pPr marL="457200" lvl="0" indent="-317500" rtl="0">
              <a:spcBef>
                <a:spcPts val="0"/>
              </a:spcBef>
              <a:spcAft>
                <a:spcPts val="0"/>
              </a:spcAft>
              <a:buClr>
                <a:srgbClr val="000000"/>
              </a:buClr>
              <a:buSzPts val="1400"/>
              <a:buFont typeface="Calibri"/>
              <a:buChar char="●"/>
            </a:pPr>
            <a:r>
              <a:rPr lang="en" sz="1400" dirty="0">
                <a:solidFill>
                  <a:srgbClr val="000000"/>
                </a:solidFill>
                <a:latin typeface="Calibri"/>
                <a:ea typeface="Calibri"/>
                <a:cs typeface="Calibri"/>
                <a:sym typeface="Calibri"/>
              </a:rPr>
              <a:t>An Activity (</a:t>
            </a:r>
            <a:r>
              <a:rPr lang="en-US" sz="1400" dirty="0">
                <a:solidFill>
                  <a:srgbClr val="000000"/>
                </a:solidFill>
                <a:latin typeface="Calibri"/>
                <a:ea typeface="Calibri"/>
                <a:cs typeface="Calibri"/>
                <a:sym typeface="Calibri"/>
              </a:rPr>
              <a:t>View) </a:t>
            </a:r>
            <a:r>
              <a:rPr lang="en" sz="1400" dirty="0">
                <a:solidFill>
                  <a:srgbClr val="000000"/>
                </a:solidFill>
                <a:latin typeface="Calibri"/>
                <a:ea typeface="Calibri"/>
                <a:cs typeface="Calibri"/>
                <a:sym typeface="Calibri"/>
              </a:rPr>
              <a:t>is a “screen”</a:t>
            </a:r>
            <a:endParaRPr sz="1400" dirty="0">
              <a:solidFill>
                <a:srgbClr val="000000"/>
              </a:solidFill>
              <a:latin typeface="Calibri"/>
              <a:ea typeface="Calibri"/>
              <a:cs typeface="Calibri"/>
              <a:sym typeface="Calibri"/>
            </a:endParaRPr>
          </a:p>
          <a:p>
            <a:pPr marL="0" lvl="0" indent="0" rtl="0">
              <a:spcBef>
                <a:spcPts val="1600"/>
              </a:spcBef>
              <a:spcAft>
                <a:spcPts val="0"/>
              </a:spcAft>
              <a:buNone/>
            </a:pPr>
            <a:endParaRPr sz="1400" dirty="0">
              <a:solidFill>
                <a:srgbClr val="000000"/>
              </a:solidFill>
              <a:latin typeface="Calibri"/>
              <a:ea typeface="Calibri"/>
              <a:cs typeface="Calibri"/>
              <a:sym typeface="Calibri"/>
            </a:endParaRPr>
          </a:p>
          <a:p>
            <a:pPr marL="0" lvl="0" indent="0" rtl="0">
              <a:spcBef>
                <a:spcPts val="1600"/>
              </a:spcBef>
              <a:spcAft>
                <a:spcPts val="0"/>
              </a:spcAft>
              <a:buNone/>
            </a:pPr>
            <a:endParaRPr sz="1400" dirty="0">
              <a:solidFill>
                <a:srgbClr val="000000"/>
              </a:solidFill>
              <a:latin typeface="Calibri"/>
              <a:ea typeface="Calibri"/>
              <a:cs typeface="Calibri"/>
              <a:sym typeface="Calibri"/>
            </a:endParaRPr>
          </a:p>
          <a:p>
            <a:pPr marL="0" lvl="0" indent="0" rtl="0">
              <a:spcBef>
                <a:spcPts val="1600"/>
              </a:spcBef>
              <a:spcAft>
                <a:spcPts val="0"/>
              </a:spcAft>
              <a:buNone/>
            </a:pPr>
            <a:endParaRPr sz="1400" dirty="0">
              <a:solidFill>
                <a:srgbClr val="000000"/>
              </a:solidFill>
              <a:latin typeface="Calibri"/>
              <a:ea typeface="Calibri"/>
              <a:cs typeface="Calibri"/>
              <a:sym typeface="Calibri"/>
            </a:endParaRPr>
          </a:p>
          <a:p>
            <a:pPr marL="0" lvl="0" indent="0" rtl="0">
              <a:spcBef>
                <a:spcPts val="1600"/>
              </a:spcBef>
              <a:spcAft>
                <a:spcPts val="0"/>
              </a:spcAft>
              <a:buNone/>
            </a:pPr>
            <a:endParaRPr lang="en-US" sz="1400" dirty="0">
              <a:solidFill>
                <a:srgbClr val="000000"/>
              </a:solidFill>
              <a:latin typeface="Calibri"/>
              <a:ea typeface="Calibri"/>
              <a:cs typeface="Calibri"/>
              <a:sym typeface="Calibri"/>
            </a:endParaRPr>
          </a:p>
          <a:p>
            <a:pPr marL="0" lvl="0" indent="0" rtl="0">
              <a:spcBef>
                <a:spcPts val="1600"/>
              </a:spcBef>
              <a:spcAft>
                <a:spcPts val="0"/>
              </a:spcAft>
              <a:buNone/>
            </a:pPr>
            <a:endParaRPr sz="1400" dirty="0">
              <a:solidFill>
                <a:srgbClr val="000000"/>
              </a:solidFill>
              <a:latin typeface="Calibri"/>
              <a:ea typeface="Calibri"/>
              <a:cs typeface="Calibri"/>
              <a:sym typeface="Calibri"/>
            </a:endParaRPr>
          </a:p>
          <a:p>
            <a:pPr marL="457200" lvl="0" indent="-317500" rtl="0">
              <a:spcBef>
                <a:spcPts val="1600"/>
              </a:spcBef>
              <a:spcAft>
                <a:spcPts val="0"/>
              </a:spcAft>
              <a:buClr>
                <a:srgbClr val="000000"/>
              </a:buClr>
              <a:buSzPts val="1400"/>
              <a:buFont typeface="Calibri"/>
              <a:buChar char="●"/>
            </a:pPr>
            <a:r>
              <a:rPr lang="en" sz="1400" dirty="0">
                <a:solidFill>
                  <a:srgbClr val="000000"/>
                </a:solidFill>
                <a:latin typeface="Calibri"/>
                <a:ea typeface="Calibri"/>
                <a:cs typeface="Calibri"/>
                <a:sym typeface="Calibri"/>
              </a:rPr>
              <a:t>Model (POJOs for Firebase)</a:t>
            </a:r>
            <a:endParaRPr sz="1400" dirty="0">
              <a:solidFill>
                <a:srgbClr val="000000"/>
              </a:solidFill>
              <a:latin typeface="Calibri"/>
              <a:ea typeface="Calibri"/>
              <a:cs typeface="Calibri"/>
              <a:sym typeface="Calibri"/>
            </a:endParaRPr>
          </a:p>
          <a:p>
            <a:pPr marL="457200" lvl="0" indent="-317500" rtl="0">
              <a:spcBef>
                <a:spcPts val="0"/>
              </a:spcBef>
              <a:spcAft>
                <a:spcPts val="0"/>
              </a:spcAft>
              <a:buClr>
                <a:srgbClr val="000000"/>
              </a:buClr>
              <a:buSzPts val="1400"/>
              <a:buFont typeface="Calibri"/>
              <a:buChar char="●"/>
            </a:pPr>
            <a:r>
              <a:rPr lang="en" sz="1400" dirty="0">
                <a:solidFill>
                  <a:srgbClr val="000000"/>
                </a:solidFill>
                <a:latin typeface="Calibri"/>
                <a:ea typeface="Calibri"/>
                <a:cs typeface="Calibri"/>
                <a:sym typeface="Calibri"/>
              </a:rPr>
              <a:t>View (Activities and XML layouts)</a:t>
            </a:r>
            <a:endParaRPr sz="1400" dirty="0">
              <a:solidFill>
                <a:srgbClr val="000000"/>
              </a:solidFill>
              <a:latin typeface="Calibri"/>
              <a:ea typeface="Calibri"/>
              <a:cs typeface="Calibri"/>
              <a:sym typeface="Calibri"/>
            </a:endParaRPr>
          </a:p>
          <a:p>
            <a:pPr marL="457200" lvl="0" indent="-317500" rtl="0">
              <a:spcBef>
                <a:spcPts val="0"/>
              </a:spcBef>
              <a:spcAft>
                <a:spcPts val="0"/>
              </a:spcAft>
              <a:buClr>
                <a:srgbClr val="000000"/>
              </a:buClr>
              <a:buSzPts val="1400"/>
              <a:buFont typeface="Calibri"/>
              <a:buChar char="●"/>
            </a:pPr>
            <a:r>
              <a:rPr lang="en" sz="1400" dirty="0">
                <a:solidFill>
                  <a:srgbClr val="000000"/>
                </a:solidFill>
                <a:latin typeface="Calibri"/>
                <a:ea typeface="Calibri"/>
                <a:cs typeface="Calibri"/>
                <a:sym typeface="Calibri"/>
              </a:rPr>
              <a:t>Presenter (Database Interactors)</a:t>
            </a:r>
            <a:endParaRPr sz="1400" dirty="0">
              <a:solidFill>
                <a:srgbClr val="000000"/>
              </a:solidFill>
              <a:latin typeface="Calibri"/>
              <a:ea typeface="Calibri"/>
              <a:cs typeface="Calibri"/>
              <a:sym typeface="Calibri"/>
            </a:endParaRPr>
          </a:p>
        </p:txBody>
      </p:sp>
      <p:pic>
        <p:nvPicPr>
          <p:cNvPr id="119" name="Shape 119"/>
          <p:cNvPicPr preferRelativeResize="0"/>
          <p:nvPr/>
        </p:nvPicPr>
        <p:blipFill rotWithShape="1">
          <a:blip r:embed="rId3">
            <a:alphaModFix/>
          </a:blip>
          <a:srcRect l="735" r="2515"/>
          <a:stretch/>
        </p:blipFill>
        <p:spPr>
          <a:xfrm>
            <a:off x="5466150" y="1606068"/>
            <a:ext cx="2783675" cy="17874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TotalTime>
  <Words>602</Words>
  <Application>Microsoft Office PowerPoint</Application>
  <PresentationFormat>On-screen Show (16:9)</PresentationFormat>
  <Paragraphs>80</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Ubuntu</vt:lpstr>
      <vt:lpstr>Arial</vt:lpstr>
      <vt:lpstr>Calibri</vt:lpstr>
      <vt:lpstr>Simple Light</vt:lpstr>
      <vt:lpstr>PowerPoint Presentation</vt:lpstr>
      <vt:lpstr>Overview</vt:lpstr>
      <vt:lpstr>Demo</vt:lpstr>
      <vt:lpstr>Process</vt:lpstr>
      <vt:lpstr>Communication  &amp;&amp; Scheduling</vt:lpstr>
      <vt:lpstr>Difficulties &amp; Resolutions</vt:lpstr>
      <vt:lpstr>Conventions  &amp;&amp; Workflow</vt:lpstr>
      <vt:lpstr>Tech Stack  &amp;&amp;  Tech Challanges</vt:lpstr>
      <vt:lpstr>Architecture </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Shabaz Badshah</cp:lastModifiedBy>
  <cp:revision>17</cp:revision>
  <dcterms:modified xsi:type="dcterms:W3CDTF">2018-03-29T14:03:56Z</dcterms:modified>
</cp:coreProperties>
</file>