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58" r:id="rId6"/>
    <p:sldId id="260" r:id="rId7"/>
    <p:sldId id="261" r:id="rId8"/>
    <p:sldId id="262" r:id="rId9"/>
    <p:sldId id="264" r:id="rId10"/>
    <p:sldId id="265" r:id="rId11"/>
    <p:sldId id="266" r:id="rId12"/>
    <p:sldId id="275" r:id="rId13"/>
    <p:sldId id="276" r:id="rId14"/>
    <p:sldId id="267" r:id="rId15"/>
    <p:sldId id="268" r:id="rId16"/>
    <p:sldId id="269" r:id="rId17"/>
    <p:sldId id="270" r:id="rId18"/>
    <p:sldId id="271" r:id="rId19"/>
    <p:sldId id="272" r:id="rId20"/>
    <p:sldId id="273"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2EA4-A3A7-0466-59AE-FC2270693B11}"/>
              </a:ext>
            </a:extLst>
          </p:cNvPr>
          <p:cNvSpPr>
            <a:spLocks noGrp="1"/>
          </p:cNvSpPr>
          <p:nvPr>
            <p:ph type="ctrTitle"/>
          </p:nvPr>
        </p:nvSpPr>
        <p:spPr/>
        <p:txBody>
          <a:bodyPr/>
          <a:lstStyle/>
          <a:p>
            <a:r>
              <a:rPr lang="en-US" dirty="0"/>
              <a:t>Loan Approval-Consumer creditworthiness Analysis</a:t>
            </a:r>
            <a:endParaRPr lang="en-IN" dirty="0"/>
          </a:p>
        </p:txBody>
      </p:sp>
    </p:spTree>
    <p:extLst>
      <p:ext uri="{BB962C8B-B14F-4D97-AF65-F5344CB8AC3E}">
        <p14:creationId xmlns:p14="http://schemas.microsoft.com/office/powerpoint/2010/main" val="3620772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085D-E789-C529-F3A1-90AF8043F196}"/>
              </a:ext>
            </a:extLst>
          </p:cNvPr>
          <p:cNvSpPr>
            <a:spLocks noGrp="1"/>
          </p:cNvSpPr>
          <p:nvPr>
            <p:ph type="title"/>
          </p:nvPr>
        </p:nvSpPr>
        <p:spPr/>
        <p:txBody>
          <a:bodyPr/>
          <a:lstStyle/>
          <a:p>
            <a:r>
              <a:rPr lang="en-US" i="0" dirty="0">
                <a:solidFill>
                  <a:schemeClr val="bg1"/>
                </a:solidFill>
                <a:effectLst/>
              </a:rPr>
              <a:t>Self Employed: Whether the applicant is self employed or not</a:t>
            </a:r>
            <a:br>
              <a:rPr lang="en-US" i="0" dirty="0">
                <a:solidFill>
                  <a:srgbClr val="000000"/>
                </a:solidFill>
                <a:effectLst/>
              </a:rPr>
            </a:br>
            <a:endParaRPr lang="en-IN" dirty="0"/>
          </a:p>
        </p:txBody>
      </p:sp>
      <p:pic>
        <p:nvPicPr>
          <p:cNvPr id="5" name="Content Placeholder 4">
            <a:extLst>
              <a:ext uri="{FF2B5EF4-FFF2-40B4-BE49-F238E27FC236}">
                <a16:creationId xmlns:a16="http://schemas.microsoft.com/office/drawing/2014/main" id="{77D61D9A-6D1B-6535-8C32-9CABFB711B95}"/>
              </a:ext>
            </a:extLst>
          </p:cNvPr>
          <p:cNvPicPr>
            <a:picLocks noGrp="1" noChangeAspect="1"/>
          </p:cNvPicPr>
          <p:nvPr>
            <p:ph idx="1"/>
          </p:nvPr>
        </p:nvPicPr>
        <p:blipFill>
          <a:blip r:embed="rId2"/>
          <a:stretch>
            <a:fillRect/>
          </a:stretch>
        </p:blipFill>
        <p:spPr>
          <a:xfrm>
            <a:off x="1076985" y="2250287"/>
            <a:ext cx="9412736" cy="2968694"/>
          </a:xfrm>
        </p:spPr>
      </p:pic>
      <p:pic>
        <p:nvPicPr>
          <p:cNvPr id="7" name="Picture 6">
            <a:extLst>
              <a:ext uri="{FF2B5EF4-FFF2-40B4-BE49-F238E27FC236}">
                <a16:creationId xmlns:a16="http://schemas.microsoft.com/office/drawing/2014/main" id="{2E80CBD7-8D9E-63FF-31B4-73C3A43D36C0}"/>
              </a:ext>
            </a:extLst>
          </p:cNvPr>
          <p:cNvPicPr>
            <a:picLocks noChangeAspect="1"/>
          </p:cNvPicPr>
          <p:nvPr/>
        </p:nvPicPr>
        <p:blipFill>
          <a:blip r:embed="rId3"/>
          <a:stretch>
            <a:fillRect/>
          </a:stretch>
        </p:blipFill>
        <p:spPr>
          <a:xfrm>
            <a:off x="1858821" y="5252033"/>
            <a:ext cx="7353678" cy="1073205"/>
          </a:xfrm>
          <a:prstGeom prst="rect">
            <a:avLst/>
          </a:prstGeom>
        </p:spPr>
      </p:pic>
    </p:spTree>
    <p:extLst>
      <p:ext uri="{BB962C8B-B14F-4D97-AF65-F5344CB8AC3E}">
        <p14:creationId xmlns:p14="http://schemas.microsoft.com/office/powerpoint/2010/main" val="345949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FE3D-20FF-2EF2-4D7D-79EA6AE298C1}"/>
              </a:ext>
            </a:extLst>
          </p:cNvPr>
          <p:cNvSpPr>
            <a:spLocks noGrp="1"/>
          </p:cNvSpPr>
          <p:nvPr>
            <p:ph type="title"/>
          </p:nvPr>
        </p:nvSpPr>
        <p:spPr/>
        <p:txBody>
          <a:bodyPr/>
          <a:lstStyle/>
          <a:p>
            <a:r>
              <a:rPr lang="en-US" sz="3600" i="0" dirty="0">
                <a:solidFill>
                  <a:schemeClr val="bg1"/>
                </a:solidFill>
                <a:effectLst/>
              </a:rPr>
              <a:t>Self Employed Inferences:</a:t>
            </a:r>
            <a:endParaRPr lang="en-IN" dirty="0"/>
          </a:p>
        </p:txBody>
      </p:sp>
      <p:sp>
        <p:nvSpPr>
          <p:cNvPr id="3" name="Content Placeholder 2">
            <a:extLst>
              <a:ext uri="{FF2B5EF4-FFF2-40B4-BE49-F238E27FC236}">
                <a16:creationId xmlns:a16="http://schemas.microsoft.com/office/drawing/2014/main" id="{15867013-89A4-14BD-3C9B-E217A09A5E4D}"/>
              </a:ext>
            </a:extLst>
          </p:cNvPr>
          <p:cNvSpPr>
            <a:spLocks noGrp="1"/>
          </p:cNvSpPr>
          <p:nvPr>
            <p:ph idx="1"/>
          </p:nvPr>
        </p:nvSpPr>
        <p:spPr/>
        <p:txBody>
          <a:bodyPr>
            <a:normAutofit fontScale="70000" lnSpcReduction="20000"/>
          </a:bodyPr>
          <a:lstStyle/>
          <a:p>
            <a:pPr>
              <a:buFont typeface="+mj-lt"/>
              <a:buAutoNum type="arabicPeriod"/>
            </a:pPr>
            <a:r>
              <a:rPr lang="en-US" sz="1900" dirty="0"/>
              <a:t>There are more applicants(87%) who are not self employed than the self employed applicants(13%).</a:t>
            </a:r>
          </a:p>
          <a:p>
            <a:pPr>
              <a:buFont typeface="+mj-lt"/>
              <a:buAutoNum type="arabicPeriod"/>
            </a:pPr>
            <a:r>
              <a:rPr lang="en-US" sz="1900" dirty="0"/>
              <a:t>The Approvals and rejections are almost similar for both the self employed and not self employed.</a:t>
            </a:r>
          </a:p>
          <a:p>
            <a:r>
              <a:rPr lang="en-US" sz="1800" b="1" dirty="0"/>
              <a:t>Hypothesis Testing:</a:t>
            </a:r>
          </a:p>
          <a:p>
            <a:pPr marL="0" indent="0">
              <a:buNone/>
            </a:pPr>
            <a:r>
              <a:rPr lang="en-US" sz="1800" dirty="0"/>
              <a:t>We can use two chi square test to check if the </a:t>
            </a:r>
            <a:r>
              <a:rPr lang="en-US" sz="1900" dirty="0"/>
              <a:t>Self Employed </a:t>
            </a:r>
            <a:r>
              <a:rPr lang="en-US" sz="1800" dirty="0"/>
              <a:t>is associated with the target variable.</a:t>
            </a:r>
          </a:p>
          <a:p>
            <a:pPr marL="0" indent="0">
              <a:buNone/>
            </a:pPr>
            <a:r>
              <a:rPr lang="en-US" sz="1800" dirty="0"/>
              <a:t>P1=P(Approval):0.68714</a:t>
            </a:r>
          </a:p>
          <a:p>
            <a:pPr marL="0" indent="0">
              <a:buNone/>
            </a:pPr>
            <a:r>
              <a:rPr lang="en-US" sz="1800" dirty="0"/>
              <a:t>P2=P(Approval/ Self Employed ):      </a:t>
            </a:r>
          </a:p>
          <a:p>
            <a:pPr marL="0" indent="0">
              <a:buNone/>
            </a:pPr>
            <a:r>
              <a:rPr lang="en-US" sz="1800" b="1" dirty="0"/>
              <a:t>H0: </a:t>
            </a:r>
            <a:r>
              <a:rPr lang="en-US" sz="1800" dirty="0"/>
              <a:t>P1 = P2. There is no association between the independent variable and target variable.</a:t>
            </a:r>
          </a:p>
          <a:p>
            <a:pPr marL="0" indent="0">
              <a:buNone/>
            </a:pPr>
            <a:r>
              <a:rPr lang="en-US" sz="1800" b="1" dirty="0"/>
              <a:t>Ha: </a:t>
            </a:r>
            <a:r>
              <a:rPr lang="en-US" sz="1800" dirty="0"/>
              <a:t>P1 != P2.</a:t>
            </a:r>
          </a:p>
          <a:p>
            <a:pPr marL="0" indent="0">
              <a:buNone/>
            </a:pPr>
            <a:r>
              <a:rPr lang="en-US" sz="1800" dirty="0"/>
              <a:t>Significance level - alpha= 0.05</a:t>
            </a:r>
          </a:p>
          <a:p>
            <a:pPr marL="0" indent="0">
              <a:buNone/>
            </a:pPr>
            <a:r>
              <a:rPr lang="en-US" sz="1800" b="1" dirty="0"/>
              <a:t>Result</a:t>
            </a:r>
            <a:r>
              <a:rPr lang="en-US" sz="1800" dirty="0"/>
              <a:t>: 1. The P value is &gt;0.05.</a:t>
            </a:r>
          </a:p>
          <a:p>
            <a:pPr marL="0" indent="0">
              <a:buNone/>
            </a:pPr>
            <a:r>
              <a:rPr lang="en-US" sz="1800" dirty="0"/>
              <a:t>2. We fail to reject the Null Hypothesis.</a:t>
            </a:r>
          </a:p>
          <a:p>
            <a:pPr marL="0" indent="0">
              <a:buNone/>
            </a:pPr>
            <a:r>
              <a:rPr lang="en-US" sz="1800" dirty="0"/>
              <a:t>3. There is no association between the independent variable and target variable.</a:t>
            </a:r>
          </a:p>
          <a:p>
            <a:endParaRPr lang="en-IN" dirty="0"/>
          </a:p>
        </p:txBody>
      </p:sp>
      <p:pic>
        <p:nvPicPr>
          <p:cNvPr id="5" name="Picture 4">
            <a:extLst>
              <a:ext uri="{FF2B5EF4-FFF2-40B4-BE49-F238E27FC236}">
                <a16:creationId xmlns:a16="http://schemas.microsoft.com/office/drawing/2014/main" id="{FE9F0BD6-6DB5-631B-5783-6A9BA0F0410A}"/>
              </a:ext>
            </a:extLst>
          </p:cNvPr>
          <p:cNvPicPr>
            <a:picLocks noChangeAspect="1"/>
          </p:cNvPicPr>
          <p:nvPr/>
        </p:nvPicPr>
        <p:blipFill>
          <a:blip r:embed="rId2"/>
          <a:stretch>
            <a:fillRect/>
          </a:stretch>
        </p:blipFill>
        <p:spPr>
          <a:xfrm>
            <a:off x="5463855" y="4568483"/>
            <a:ext cx="5473981" cy="844593"/>
          </a:xfrm>
          <a:prstGeom prst="rect">
            <a:avLst/>
          </a:prstGeom>
        </p:spPr>
      </p:pic>
    </p:spTree>
    <p:extLst>
      <p:ext uri="{BB962C8B-B14F-4D97-AF65-F5344CB8AC3E}">
        <p14:creationId xmlns:p14="http://schemas.microsoft.com/office/powerpoint/2010/main" val="46580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0E88-FA21-43F0-E03C-453EEFC22359}"/>
              </a:ext>
            </a:extLst>
          </p:cNvPr>
          <p:cNvSpPr>
            <a:spLocks noGrp="1"/>
          </p:cNvSpPr>
          <p:nvPr>
            <p:ph type="title"/>
          </p:nvPr>
        </p:nvSpPr>
        <p:spPr>
          <a:xfrm>
            <a:off x="1154954" y="973668"/>
            <a:ext cx="10154276" cy="706964"/>
          </a:xfrm>
        </p:spPr>
        <p:txBody>
          <a:bodyPr/>
          <a:lstStyle/>
          <a:p>
            <a:r>
              <a:rPr lang="en-IN" dirty="0"/>
              <a:t>Credit History:</a:t>
            </a:r>
            <a:r>
              <a:rPr lang="en-US" dirty="0"/>
              <a:t>It tells about the credit done in the past by the applicant.</a:t>
            </a:r>
            <a:endParaRPr lang="en-IN" dirty="0"/>
          </a:p>
        </p:txBody>
      </p:sp>
      <p:pic>
        <p:nvPicPr>
          <p:cNvPr id="5" name="Picture 4">
            <a:extLst>
              <a:ext uri="{FF2B5EF4-FFF2-40B4-BE49-F238E27FC236}">
                <a16:creationId xmlns:a16="http://schemas.microsoft.com/office/drawing/2014/main" id="{0B89B567-C329-0E13-1109-F619235D870E}"/>
              </a:ext>
            </a:extLst>
          </p:cNvPr>
          <p:cNvPicPr>
            <a:picLocks noChangeAspect="1"/>
          </p:cNvPicPr>
          <p:nvPr/>
        </p:nvPicPr>
        <p:blipFill>
          <a:blip r:embed="rId2"/>
          <a:stretch>
            <a:fillRect/>
          </a:stretch>
        </p:blipFill>
        <p:spPr>
          <a:xfrm>
            <a:off x="1082577" y="2374231"/>
            <a:ext cx="8742909" cy="2810244"/>
          </a:xfrm>
          <a:prstGeom prst="rect">
            <a:avLst/>
          </a:prstGeom>
        </p:spPr>
      </p:pic>
      <p:pic>
        <p:nvPicPr>
          <p:cNvPr id="7" name="Picture 6">
            <a:extLst>
              <a:ext uri="{FF2B5EF4-FFF2-40B4-BE49-F238E27FC236}">
                <a16:creationId xmlns:a16="http://schemas.microsoft.com/office/drawing/2014/main" id="{56552EF1-C935-3662-4CC3-58E0AA3EE1FD}"/>
              </a:ext>
            </a:extLst>
          </p:cNvPr>
          <p:cNvPicPr>
            <a:picLocks noChangeAspect="1"/>
          </p:cNvPicPr>
          <p:nvPr/>
        </p:nvPicPr>
        <p:blipFill>
          <a:blip r:embed="rId3"/>
          <a:stretch>
            <a:fillRect/>
          </a:stretch>
        </p:blipFill>
        <p:spPr>
          <a:xfrm>
            <a:off x="1674137" y="5184475"/>
            <a:ext cx="6445581" cy="1168460"/>
          </a:xfrm>
          <a:prstGeom prst="rect">
            <a:avLst/>
          </a:prstGeom>
        </p:spPr>
      </p:pic>
    </p:spTree>
    <p:extLst>
      <p:ext uri="{BB962C8B-B14F-4D97-AF65-F5344CB8AC3E}">
        <p14:creationId xmlns:p14="http://schemas.microsoft.com/office/powerpoint/2010/main" val="93701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0098-D90C-F6FF-30E2-8371C1384318}"/>
              </a:ext>
            </a:extLst>
          </p:cNvPr>
          <p:cNvSpPr>
            <a:spLocks noGrp="1"/>
          </p:cNvSpPr>
          <p:nvPr>
            <p:ph type="title"/>
          </p:nvPr>
        </p:nvSpPr>
        <p:spPr/>
        <p:txBody>
          <a:bodyPr/>
          <a:lstStyle/>
          <a:p>
            <a:r>
              <a:rPr lang="en-IN" dirty="0"/>
              <a:t>Credit History Inferences</a:t>
            </a:r>
          </a:p>
        </p:txBody>
      </p:sp>
      <p:sp>
        <p:nvSpPr>
          <p:cNvPr id="3" name="Content Placeholder 2">
            <a:extLst>
              <a:ext uri="{FF2B5EF4-FFF2-40B4-BE49-F238E27FC236}">
                <a16:creationId xmlns:a16="http://schemas.microsoft.com/office/drawing/2014/main" id="{4AF93A66-3E53-A486-F4F3-5D38616CD2D6}"/>
              </a:ext>
            </a:extLst>
          </p:cNvPr>
          <p:cNvSpPr>
            <a:spLocks noGrp="1"/>
          </p:cNvSpPr>
          <p:nvPr>
            <p:ph idx="1"/>
          </p:nvPr>
        </p:nvSpPr>
        <p:spPr>
          <a:xfrm>
            <a:off x="612475" y="2346385"/>
            <a:ext cx="11283351" cy="3976777"/>
          </a:xfrm>
        </p:spPr>
        <p:txBody>
          <a:bodyPr>
            <a:normAutofit/>
          </a:bodyPr>
          <a:lstStyle/>
          <a:p>
            <a:pPr>
              <a:buFont typeface="+mj-lt"/>
              <a:buAutoNum type="arabicPeriod"/>
            </a:pPr>
            <a:r>
              <a:rPr lang="en-US" sz="1400" dirty="0"/>
              <a:t>There applicants who have credit history have higher chances for loan approvals.</a:t>
            </a:r>
          </a:p>
          <a:p>
            <a:r>
              <a:rPr lang="en-US" sz="1400" b="1" dirty="0"/>
              <a:t>Hypothesis Testing:</a:t>
            </a:r>
          </a:p>
          <a:p>
            <a:pPr marL="0" indent="0">
              <a:buNone/>
            </a:pPr>
            <a:r>
              <a:rPr lang="en-US" sz="1400" dirty="0"/>
              <a:t>We can use two chi square test to check if the Credit History is associated with the target variable.</a:t>
            </a:r>
          </a:p>
          <a:p>
            <a:pPr marL="0" indent="0">
              <a:buNone/>
            </a:pPr>
            <a:r>
              <a:rPr lang="en-US" sz="1400" dirty="0"/>
              <a:t>P1=P(Approval):0.68714</a:t>
            </a:r>
          </a:p>
          <a:p>
            <a:pPr marL="0" indent="0">
              <a:buNone/>
            </a:pPr>
            <a:r>
              <a:rPr lang="en-US" sz="1400" dirty="0"/>
              <a:t>P2=P(Approval/ Credit History ):      </a:t>
            </a:r>
          </a:p>
          <a:p>
            <a:pPr marL="0" indent="0">
              <a:buNone/>
            </a:pPr>
            <a:r>
              <a:rPr lang="en-US" sz="1400" b="1" dirty="0"/>
              <a:t>H0: </a:t>
            </a:r>
            <a:r>
              <a:rPr lang="en-US" sz="1400" dirty="0"/>
              <a:t>P1 = P2. There is no association between the independent variable and target variable.</a:t>
            </a:r>
          </a:p>
          <a:p>
            <a:pPr marL="0" indent="0">
              <a:buNone/>
            </a:pPr>
            <a:r>
              <a:rPr lang="en-US" sz="1400" b="1" dirty="0"/>
              <a:t>Ha: </a:t>
            </a:r>
            <a:r>
              <a:rPr lang="en-US" sz="1400" dirty="0"/>
              <a:t>P1 != P2.</a:t>
            </a:r>
          </a:p>
          <a:p>
            <a:pPr marL="0" indent="0">
              <a:buNone/>
            </a:pPr>
            <a:r>
              <a:rPr lang="en-US" sz="1400" dirty="0"/>
              <a:t>Significance level - alpha= 0.05</a:t>
            </a:r>
          </a:p>
          <a:p>
            <a:pPr marL="0" indent="0">
              <a:buNone/>
            </a:pPr>
            <a:r>
              <a:rPr lang="en-US" sz="1400" b="1" dirty="0"/>
              <a:t>Result</a:t>
            </a:r>
            <a:r>
              <a:rPr lang="en-US" sz="1400" dirty="0"/>
              <a:t>: 1. The P value is &lt;0.05.</a:t>
            </a:r>
          </a:p>
          <a:p>
            <a:pPr marL="0" indent="0">
              <a:buNone/>
            </a:pPr>
            <a:r>
              <a:rPr lang="en-US" sz="1400" dirty="0"/>
              <a:t>2. We reject the Null Hypothesis.</a:t>
            </a:r>
          </a:p>
          <a:p>
            <a:pPr marL="0" indent="0">
              <a:buNone/>
            </a:pPr>
            <a:r>
              <a:rPr lang="en-US" sz="1400" dirty="0"/>
              <a:t>3. There is association between the independent variable and target variable.</a:t>
            </a:r>
          </a:p>
          <a:p>
            <a:pPr>
              <a:buFont typeface="+mj-lt"/>
              <a:buAutoNum type="arabicPeriod"/>
            </a:pPr>
            <a:endParaRPr lang="en-US" b="0" i="0" dirty="0">
              <a:solidFill>
                <a:srgbClr val="000000"/>
              </a:solidFill>
              <a:effectLst/>
              <a:latin typeface="Helvetica Neue"/>
            </a:endParaRPr>
          </a:p>
        </p:txBody>
      </p:sp>
      <p:pic>
        <p:nvPicPr>
          <p:cNvPr id="5" name="Picture 4">
            <a:extLst>
              <a:ext uri="{FF2B5EF4-FFF2-40B4-BE49-F238E27FC236}">
                <a16:creationId xmlns:a16="http://schemas.microsoft.com/office/drawing/2014/main" id="{C4A179C1-ACB0-D96E-7E24-D468569E5229}"/>
              </a:ext>
            </a:extLst>
          </p:cNvPr>
          <p:cNvPicPr>
            <a:picLocks noChangeAspect="1"/>
          </p:cNvPicPr>
          <p:nvPr/>
        </p:nvPicPr>
        <p:blipFill>
          <a:blip r:embed="rId2"/>
          <a:stretch>
            <a:fillRect/>
          </a:stretch>
        </p:blipFill>
        <p:spPr>
          <a:xfrm>
            <a:off x="4933512" y="4547235"/>
            <a:ext cx="5378726" cy="920797"/>
          </a:xfrm>
          <a:prstGeom prst="rect">
            <a:avLst/>
          </a:prstGeom>
        </p:spPr>
      </p:pic>
    </p:spTree>
    <p:extLst>
      <p:ext uri="{BB962C8B-B14F-4D97-AF65-F5344CB8AC3E}">
        <p14:creationId xmlns:p14="http://schemas.microsoft.com/office/powerpoint/2010/main" val="3859153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A3E0-B904-6810-AC94-1F066C14F9A5}"/>
              </a:ext>
            </a:extLst>
          </p:cNvPr>
          <p:cNvSpPr>
            <a:spLocks noGrp="1"/>
          </p:cNvSpPr>
          <p:nvPr>
            <p:ph type="title"/>
          </p:nvPr>
        </p:nvSpPr>
        <p:spPr>
          <a:xfrm>
            <a:off x="543464" y="973668"/>
            <a:ext cx="11153955" cy="706964"/>
          </a:xfrm>
        </p:spPr>
        <p:txBody>
          <a:bodyPr/>
          <a:lstStyle/>
          <a:p>
            <a:r>
              <a:rPr lang="en-US" dirty="0">
                <a:solidFill>
                  <a:schemeClr val="bg1"/>
                </a:solidFill>
              </a:rPr>
              <a:t>Dependents: Number of individuals who are financially dependent on applicant</a:t>
            </a:r>
            <a:endParaRPr lang="en-IN" dirty="0">
              <a:solidFill>
                <a:schemeClr val="bg1"/>
              </a:solidFill>
            </a:endParaRPr>
          </a:p>
        </p:txBody>
      </p:sp>
      <p:pic>
        <p:nvPicPr>
          <p:cNvPr id="5" name="Picture 4">
            <a:extLst>
              <a:ext uri="{FF2B5EF4-FFF2-40B4-BE49-F238E27FC236}">
                <a16:creationId xmlns:a16="http://schemas.microsoft.com/office/drawing/2014/main" id="{A53F8F24-1042-F0BA-159F-9FC6F83E424D}"/>
              </a:ext>
            </a:extLst>
          </p:cNvPr>
          <p:cNvPicPr>
            <a:picLocks noChangeAspect="1"/>
          </p:cNvPicPr>
          <p:nvPr/>
        </p:nvPicPr>
        <p:blipFill>
          <a:blip r:embed="rId2"/>
          <a:stretch>
            <a:fillRect/>
          </a:stretch>
        </p:blipFill>
        <p:spPr>
          <a:xfrm>
            <a:off x="747581" y="2324748"/>
            <a:ext cx="9612744" cy="2842475"/>
          </a:xfrm>
          <a:prstGeom prst="rect">
            <a:avLst/>
          </a:prstGeom>
        </p:spPr>
      </p:pic>
      <p:pic>
        <p:nvPicPr>
          <p:cNvPr id="7" name="Picture 6">
            <a:extLst>
              <a:ext uri="{FF2B5EF4-FFF2-40B4-BE49-F238E27FC236}">
                <a16:creationId xmlns:a16="http://schemas.microsoft.com/office/drawing/2014/main" id="{89B1F7D4-8545-088C-C8A7-E1EC7E3DD695}"/>
              </a:ext>
            </a:extLst>
          </p:cNvPr>
          <p:cNvPicPr>
            <a:picLocks noChangeAspect="1"/>
          </p:cNvPicPr>
          <p:nvPr/>
        </p:nvPicPr>
        <p:blipFill>
          <a:blip r:embed="rId3"/>
          <a:stretch>
            <a:fillRect/>
          </a:stretch>
        </p:blipFill>
        <p:spPr>
          <a:xfrm>
            <a:off x="1154954" y="5143412"/>
            <a:ext cx="7163168" cy="1714588"/>
          </a:xfrm>
          <a:prstGeom prst="rect">
            <a:avLst/>
          </a:prstGeom>
        </p:spPr>
      </p:pic>
    </p:spTree>
    <p:extLst>
      <p:ext uri="{BB962C8B-B14F-4D97-AF65-F5344CB8AC3E}">
        <p14:creationId xmlns:p14="http://schemas.microsoft.com/office/powerpoint/2010/main" val="340705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B8B6-766D-6167-D8C6-61CDEC1422A5}"/>
              </a:ext>
            </a:extLst>
          </p:cNvPr>
          <p:cNvSpPr>
            <a:spLocks noGrp="1"/>
          </p:cNvSpPr>
          <p:nvPr>
            <p:ph type="title"/>
          </p:nvPr>
        </p:nvSpPr>
        <p:spPr/>
        <p:txBody>
          <a:bodyPr/>
          <a:lstStyle/>
          <a:p>
            <a:r>
              <a:rPr lang="en-US" dirty="0"/>
              <a:t>Dependents </a:t>
            </a:r>
            <a:r>
              <a:rPr lang="en-US" i="0" dirty="0">
                <a:solidFill>
                  <a:schemeClr val="bg1"/>
                </a:solidFill>
                <a:effectLst/>
              </a:rPr>
              <a:t>Inferences:</a:t>
            </a:r>
            <a:endParaRPr lang="en-IN" dirty="0"/>
          </a:p>
        </p:txBody>
      </p:sp>
      <p:sp>
        <p:nvSpPr>
          <p:cNvPr id="3" name="Content Placeholder 2">
            <a:extLst>
              <a:ext uri="{FF2B5EF4-FFF2-40B4-BE49-F238E27FC236}">
                <a16:creationId xmlns:a16="http://schemas.microsoft.com/office/drawing/2014/main" id="{D66641DB-F137-BD7A-153C-B74C2F9472A1}"/>
              </a:ext>
            </a:extLst>
          </p:cNvPr>
          <p:cNvSpPr>
            <a:spLocks noGrp="1"/>
          </p:cNvSpPr>
          <p:nvPr>
            <p:ph idx="1"/>
          </p:nvPr>
        </p:nvSpPr>
        <p:spPr>
          <a:xfrm>
            <a:off x="655608" y="2242867"/>
            <a:ext cx="10800271" cy="4252823"/>
          </a:xfrm>
        </p:spPr>
        <p:txBody>
          <a:bodyPr>
            <a:normAutofit/>
          </a:bodyPr>
          <a:lstStyle/>
          <a:p>
            <a:pPr>
              <a:buFont typeface="+mj-lt"/>
              <a:buAutoNum type="arabicPeriod"/>
            </a:pPr>
            <a:r>
              <a:rPr lang="en-US" sz="1300" dirty="0"/>
              <a:t>There are more applicants(60%) who do not have dependents.</a:t>
            </a:r>
          </a:p>
          <a:p>
            <a:pPr>
              <a:buFont typeface="+mj-lt"/>
              <a:buAutoNum type="arabicPeriod"/>
            </a:pPr>
            <a:r>
              <a:rPr lang="en-US" sz="1300" dirty="0"/>
              <a:t>The proportion of approvals and Not approvals is approximately 65% to 35%.</a:t>
            </a:r>
          </a:p>
          <a:p>
            <a:r>
              <a:rPr lang="en-US" sz="1300" b="1" dirty="0"/>
              <a:t>Hypothesis Testing:</a:t>
            </a:r>
          </a:p>
          <a:p>
            <a:pPr marL="0" indent="0">
              <a:buNone/>
            </a:pPr>
            <a:r>
              <a:rPr lang="en-US" sz="1300" dirty="0"/>
              <a:t>We can use two chi square test to check if the dependents is associated with the target variable.</a:t>
            </a:r>
          </a:p>
          <a:p>
            <a:pPr marL="0" indent="0">
              <a:buNone/>
            </a:pPr>
            <a:r>
              <a:rPr lang="en-US" sz="1300" dirty="0"/>
              <a:t>P1=P(Approval):0.68714</a:t>
            </a:r>
          </a:p>
          <a:p>
            <a:pPr marL="0" indent="0">
              <a:buNone/>
            </a:pPr>
            <a:r>
              <a:rPr lang="en-US" sz="1300" dirty="0"/>
              <a:t>P2=P(Approval/ dependents):      </a:t>
            </a:r>
          </a:p>
          <a:p>
            <a:pPr marL="0" indent="0">
              <a:buNone/>
            </a:pPr>
            <a:r>
              <a:rPr lang="en-US" sz="1300" b="1" dirty="0"/>
              <a:t>H0: </a:t>
            </a:r>
            <a:r>
              <a:rPr lang="en-US" sz="1300" dirty="0"/>
              <a:t>P1 = P2. There is no association between the independent variable and target variable.</a:t>
            </a:r>
          </a:p>
          <a:p>
            <a:pPr marL="0" indent="0">
              <a:buNone/>
            </a:pPr>
            <a:r>
              <a:rPr lang="en-US" sz="1300" b="1" dirty="0"/>
              <a:t>Ha: </a:t>
            </a:r>
            <a:r>
              <a:rPr lang="en-US" sz="1300" dirty="0"/>
              <a:t>P1 != P2.</a:t>
            </a:r>
          </a:p>
          <a:p>
            <a:pPr marL="0" indent="0">
              <a:buNone/>
            </a:pPr>
            <a:r>
              <a:rPr lang="en-US" sz="1300" dirty="0"/>
              <a:t>Significance level - alpha= 0.05</a:t>
            </a:r>
          </a:p>
          <a:p>
            <a:pPr marL="0" indent="0">
              <a:buNone/>
            </a:pPr>
            <a:r>
              <a:rPr lang="en-US" sz="1300" b="1" dirty="0"/>
              <a:t>Result</a:t>
            </a:r>
            <a:r>
              <a:rPr lang="en-US" sz="1300" dirty="0"/>
              <a:t>: 1. The P value is &gt;0.05.</a:t>
            </a:r>
          </a:p>
          <a:p>
            <a:pPr marL="0" indent="0">
              <a:buNone/>
            </a:pPr>
            <a:r>
              <a:rPr lang="en-US" sz="1300" dirty="0"/>
              <a:t>2. We fail to reject the Null Hypothesis.</a:t>
            </a:r>
          </a:p>
          <a:p>
            <a:pPr marL="0" indent="0">
              <a:buNone/>
            </a:pPr>
            <a:r>
              <a:rPr lang="en-US" sz="1300" dirty="0"/>
              <a:t>3. There is no association between the independent variable and target variable.</a:t>
            </a:r>
          </a:p>
          <a:p>
            <a:pPr>
              <a:buFont typeface="+mj-lt"/>
              <a:buAutoNum type="arabicPeriod"/>
            </a:pPr>
            <a:endParaRPr lang="en-IN" dirty="0"/>
          </a:p>
        </p:txBody>
      </p:sp>
      <p:pic>
        <p:nvPicPr>
          <p:cNvPr id="5" name="Picture 4">
            <a:extLst>
              <a:ext uri="{FF2B5EF4-FFF2-40B4-BE49-F238E27FC236}">
                <a16:creationId xmlns:a16="http://schemas.microsoft.com/office/drawing/2014/main" id="{DEDD6FED-E00E-BCC4-9973-BA077F05814C}"/>
              </a:ext>
            </a:extLst>
          </p:cNvPr>
          <p:cNvPicPr>
            <a:picLocks noChangeAspect="1"/>
          </p:cNvPicPr>
          <p:nvPr/>
        </p:nvPicPr>
        <p:blipFill>
          <a:blip r:embed="rId2"/>
          <a:stretch>
            <a:fillRect/>
          </a:stretch>
        </p:blipFill>
        <p:spPr>
          <a:xfrm>
            <a:off x="4472228" y="4658903"/>
            <a:ext cx="4807197" cy="806491"/>
          </a:xfrm>
          <a:prstGeom prst="rect">
            <a:avLst/>
          </a:prstGeom>
        </p:spPr>
      </p:pic>
    </p:spTree>
    <p:extLst>
      <p:ext uri="{BB962C8B-B14F-4D97-AF65-F5344CB8AC3E}">
        <p14:creationId xmlns:p14="http://schemas.microsoft.com/office/powerpoint/2010/main" val="1402475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0C75-EF19-65EE-10DD-B841DF87DF6F}"/>
              </a:ext>
            </a:extLst>
          </p:cNvPr>
          <p:cNvSpPr>
            <a:spLocks noGrp="1"/>
          </p:cNvSpPr>
          <p:nvPr>
            <p:ph type="title"/>
          </p:nvPr>
        </p:nvSpPr>
        <p:spPr>
          <a:xfrm>
            <a:off x="1154954" y="973668"/>
            <a:ext cx="10275046" cy="706964"/>
          </a:xfrm>
        </p:spPr>
        <p:txBody>
          <a:bodyPr/>
          <a:lstStyle/>
          <a:p>
            <a:r>
              <a:rPr lang="en-US" dirty="0"/>
              <a:t>Education: Highest Education of applicant</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B4D249BA-A4E8-A1B9-E2A4-B96187469F17}"/>
              </a:ext>
            </a:extLst>
          </p:cNvPr>
          <p:cNvPicPr>
            <a:picLocks noGrp="1" noChangeAspect="1"/>
          </p:cNvPicPr>
          <p:nvPr>
            <p:ph idx="1"/>
          </p:nvPr>
        </p:nvPicPr>
        <p:blipFill>
          <a:blip r:embed="rId2"/>
          <a:stretch>
            <a:fillRect/>
          </a:stretch>
        </p:blipFill>
        <p:spPr>
          <a:xfrm>
            <a:off x="1061417" y="2302581"/>
            <a:ext cx="9428304" cy="3037170"/>
          </a:xfrm>
        </p:spPr>
      </p:pic>
      <p:pic>
        <p:nvPicPr>
          <p:cNvPr id="7" name="Picture 6">
            <a:extLst>
              <a:ext uri="{FF2B5EF4-FFF2-40B4-BE49-F238E27FC236}">
                <a16:creationId xmlns:a16="http://schemas.microsoft.com/office/drawing/2014/main" id="{CB71E0D2-2EEC-BC89-D837-214EC0C266A5}"/>
              </a:ext>
            </a:extLst>
          </p:cNvPr>
          <p:cNvPicPr>
            <a:picLocks noChangeAspect="1"/>
          </p:cNvPicPr>
          <p:nvPr/>
        </p:nvPicPr>
        <p:blipFill>
          <a:blip r:embed="rId3"/>
          <a:stretch>
            <a:fillRect/>
          </a:stretch>
        </p:blipFill>
        <p:spPr>
          <a:xfrm>
            <a:off x="1321354" y="5339751"/>
            <a:ext cx="6426530" cy="1054154"/>
          </a:xfrm>
          <a:prstGeom prst="rect">
            <a:avLst/>
          </a:prstGeom>
        </p:spPr>
      </p:pic>
    </p:spTree>
    <p:extLst>
      <p:ext uri="{BB962C8B-B14F-4D97-AF65-F5344CB8AC3E}">
        <p14:creationId xmlns:p14="http://schemas.microsoft.com/office/powerpoint/2010/main" val="219362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D16E-06CA-83C4-8F99-8296205236FE}"/>
              </a:ext>
            </a:extLst>
          </p:cNvPr>
          <p:cNvSpPr>
            <a:spLocks noGrp="1"/>
          </p:cNvSpPr>
          <p:nvPr>
            <p:ph type="title"/>
          </p:nvPr>
        </p:nvSpPr>
        <p:spPr/>
        <p:txBody>
          <a:bodyPr/>
          <a:lstStyle/>
          <a:p>
            <a:r>
              <a:rPr lang="en-US" dirty="0"/>
              <a:t>Education Inferences:</a:t>
            </a:r>
            <a:endParaRPr lang="en-IN" dirty="0"/>
          </a:p>
        </p:txBody>
      </p:sp>
      <p:sp>
        <p:nvSpPr>
          <p:cNvPr id="3" name="Content Placeholder 2">
            <a:extLst>
              <a:ext uri="{FF2B5EF4-FFF2-40B4-BE49-F238E27FC236}">
                <a16:creationId xmlns:a16="http://schemas.microsoft.com/office/drawing/2014/main" id="{E62F9E42-D9E5-3D7C-C141-07C7A85F14BD}"/>
              </a:ext>
            </a:extLst>
          </p:cNvPr>
          <p:cNvSpPr>
            <a:spLocks noGrp="1"/>
          </p:cNvSpPr>
          <p:nvPr>
            <p:ph idx="1"/>
          </p:nvPr>
        </p:nvSpPr>
        <p:spPr>
          <a:xfrm>
            <a:off x="508958" y="2329133"/>
            <a:ext cx="11162582" cy="4157932"/>
          </a:xfrm>
        </p:spPr>
        <p:txBody>
          <a:bodyPr>
            <a:normAutofit/>
          </a:bodyPr>
          <a:lstStyle/>
          <a:p>
            <a:pPr>
              <a:buFont typeface="+mj-lt"/>
              <a:buAutoNum type="arabicPeriod"/>
            </a:pPr>
            <a:r>
              <a:rPr lang="en-US" sz="1300" dirty="0"/>
              <a:t>There are more applicants who are graduates(78.3%) than the Non Graduate applicants(21.6%).</a:t>
            </a:r>
          </a:p>
          <a:p>
            <a:pPr>
              <a:buFont typeface="+mj-lt"/>
              <a:buAutoNum type="arabicPeriod"/>
            </a:pPr>
            <a:r>
              <a:rPr lang="en-US" sz="1300" dirty="0"/>
              <a:t>The Approvals for the Loan are 10% higher for the Graduate applicants as compared to Non Graduate applicants.</a:t>
            </a:r>
          </a:p>
          <a:p>
            <a:r>
              <a:rPr lang="en-US" sz="1300" b="1" dirty="0"/>
              <a:t>Hypothesis Testing:</a:t>
            </a:r>
          </a:p>
          <a:p>
            <a:pPr marL="0" indent="0">
              <a:buNone/>
            </a:pPr>
            <a:r>
              <a:rPr lang="en-US" sz="1300" dirty="0"/>
              <a:t>We can use two chi square test to check if the Education is associated with the target variable.</a:t>
            </a:r>
          </a:p>
          <a:p>
            <a:pPr marL="0" indent="0">
              <a:buNone/>
            </a:pPr>
            <a:r>
              <a:rPr lang="en-US" sz="1300" dirty="0"/>
              <a:t>P1=P(Approval):0.68714</a:t>
            </a:r>
          </a:p>
          <a:p>
            <a:pPr marL="0" indent="0">
              <a:buNone/>
            </a:pPr>
            <a:r>
              <a:rPr lang="en-US" sz="1300" dirty="0"/>
              <a:t>P2=P(Approval/ Education):      </a:t>
            </a:r>
          </a:p>
          <a:p>
            <a:pPr marL="0" indent="0">
              <a:buNone/>
            </a:pPr>
            <a:r>
              <a:rPr lang="en-US" sz="1300" b="1" dirty="0"/>
              <a:t>H0: </a:t>
            </a:r>
            <a:r>
              <a:rPr lang="en-US" sz="1300" dirty="0"/>
              <a:t>P1 = P2. There is no association between the independent variable and target variable.</a:t>
            </a:r>
          </a:p>
          <a:p>
            <a:pPr marL="0" indent="0">
              <a:buNone/>
            </a:pPr>
            <a:r>
              <a:rPr lang="en-US" sz="1300" b="1" dirty="0"/>
              <a:t>Ha: </a:t>
            </a:r>
            <a:r>
              <a:rPr lang="en-US" sz="1300" dirty="0"/>
              <a:t>P1 != P2.</a:t>
            </a:r>
          </a:p>
          <a:p>
            <a:pPr marL="0" indent="0">
              <a:buNone/>
            </a:pPr>
            <a:r>
              <a:rPr lang="en-US" sz="1300" dirty="0"/>
              <a:t>Significance level - alpha= 0.05</a:t>
            </a:r>
          </a:p>
          <a:p>
            <a:pPr marL="0" indent="0">
              <a:buNone/>
            </a:pPr>
            <a:r>
              <a:rPr lang="en-US" sz="1300" b="1" dirty="0"/>
              <a:t>Result</a:t>
            </a:r>
            <a:r>
              <a:rPr lang="en-US" sz="1300" dirty="0"/>
              <a:t>: 1. The P value is &lt;0.05.</a:t>
            </a:r>
          </a:p>
          <a:p>
            <a:pPr marL="0" indent="0">
              <a:buNone/>
            </a:pPr>
            <a:r>
              <a:rPr lang="en-US" sz="1300" dirty="0"/>
              <a:t>2. We reject the Null Hypothesis.</a:t>
            </a:r>
          </a:p>
          <a:p>
            <a:pPr marL="0" indent="0">
              <a:buNone/>
            </a:pPr>
            <a:r>
              <a:rPr lang="en-US" sz="1300" dirty="0"/>
              <a:t>3. There is association between the independent variable and target variable.</a:t>
            </a:r>
          </a:p>
          <a:p>
            <a:pPr>
              <a:buFont typeface="+mj-lt"/>
              <a:buAutoNum type="arabicPeriod"/>
            </a:pPr>
            <a:endParaRPr lang="en-IN" dirty="0"/>
          </a:p>
        </p:txBody>
      </p:sp>
      <p:pic>
        <p:nvPicPr>
          <p:cNvPr id="5" name="Picture 4">
            <a:extLst>
              <a:ext uri="{FF2B5EF4-FFF2-40B4-BE49-F238E27FC236}">
                <a16:creationId xmlns:a16="http://schemas.microsoft.com/office/drawing/2014/main" id="{4EF7AE20-5B41-3959-6D41-CC5605B1D851}"/>
              </a:ext>
            </a:extLst>
          </p:cNvPr>
          <p:cNvPicPr>
            <a:picLocks noChangeAspect="1"/>
          </p:cNvPicPr>
          <p:nvPr/>
        </p:nvPicPr>
        <p:blipFill>
          <a:blip r:embed="rId2"/>
          <a:stretch>
            <a:fillRect/>
          </a:stretch>
        </p:blipFill>
        <p:spPr>
          <a:xfrm>
            <a:off x="4563305" y="4792371"/>
            <a:ext cx="4997707" cy="844593"/>
          </a:xfrm>
          <a:prstGeom prst="rect">
            <a:avLst/>
          </a:prstGeom>
        </p:spPr>
      </p:pic>
    </p:spTree>
    <p:extLst>
      <p:ext uri="{BB962C8B-B14F-4D97-AF65-F5344CB8AC3E}">
        <p14:creationId xmlns:p14="http://schemas.microsoft.com/office/powerpoint/2010/main" val="197616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B73-7B86-321D-22CE-BF0238DA73CD}"/>
              </a:ext>
            </a:extLst>
          </p:cNvPr>
          <p:cNvSpPr>
            <a:spLocks noGrp="1"/>
          </p:cNvSpPr>
          <p:nvPr>
            <p:ph type="title"/>
          </p:nvPr>
        </p:nvSpPr>
        <p:spPr>
          <a:xfrm>
            <a:off x="923026" y="973668"/>
            <a:ext cx="9903125" cy="863758"/>
          </a:xfrm>
        </p:spPr>
        <p:txBody>
          <a:bodyPr/>
          <a:lstStyle/>
          <a:p>
            <a:r>
              <a:rPr lang="en-US" i="0" dirty="0">
                <a:solidFill>
                  <a:schemeClr val="bg1"/>
                </a:solidFill>
                <a:effectLst/>
              </a:rPr>
              <a:t>Property Area: This tells about the applicant property is in which area i.e., Rural or Urban</a:t>
            </a:r>
            <a:br>
              <a:rPr lang="en-US" b="1" i="0" dirty="0">
                <a:solidFill>
                  <a:srgbClr val="000000"/>
                </a:solidFill>
                <a:effectLst/>
              </a:rPr>
            </a:br>
            <a:endParaRPr lang="en-IN" dirty="0"/>
          </a:p>
        </p:txBody>
      </p:sp>
      <p:pic>
        <p:nvPicPr>
          <p:cNvPr id="5" name="Picture 4">
            <a:extLst>
              <a:ext uri="{FF2B5EF4-FFF2-40B4-BE49-F238E27FC236}">
                <a16:creationId xmlns:a16="http://schemas.microsoft.com/office/drawing/2014/main" id="{22B2EC10-AD70-5051-D23C-AA4CA404C948}"/>
              </a:ext>
            </a:extLst>
          </p:cNvPr>
          <p:cNvPicPr>
            <a:picLocks noChangeAspect="1"/>
          </p:cNvPicPr>
          <p:nvPr/>
        </p:nvPicPr>
        <p:blipFill>
          <a:blip r:embed="rId2"/>
          <a:stretch>
            <a:fillRect/>
          </a:stretch>
        </p:blipFill>
        <p:spPr>
          <a:xfrm>
            <a:off x="1040345" y="2347452"/>
            <a:ext cx="9337232" cy="2749691"/>
          </a:xfrm>
          <a:prstGeom prst="rect">
            <a:avLst/>
          </a:prstGeom>
        </p:spPr>
      </p:pic>
      <p:pic>
        <p:nvPicPr>
          <p:cNvPr id="7" name="Picture 6">
            <a:extLst>
              <a:ext uri="{FF2B5EF4-FFF2-40B4-BE49-F238E27FC236}">
                <a16:creationId xmlns:a16="http://schemas.microsoft.com/office/drawing/2014/main" id="{DA837580-55CC-096E-68A4-0D3298C8AE57}"/>
              </a:ext>
            </a:extLst>
          </p:cNvPr>
          <p:cNvPicPr>
            <a:picLocks noChangeAspect="1"/>
          </p:cNvPicPr>
          <p:nvPr/>
        </p:nvPicPr>
        <p:blipFill>
          <a:blip r:embed="rId3"/>
          <a:stretch>
            <a:fillRect/>
          </a:stretch>
        </p:blipFill>
        <p:spPr>
          <a:xfrm>
            <a:off x="1487873" y="5097143"/>
            <a:ext cx="7163168" cy="1530429"/>
          </a:xfrm>
          <a:prstGeom prst="rect">
            <a:avLst/>
          </a:prstGeom>
        </p:spPr>
      </p:pic>
    </p:spTree>
    <p:extLst>
      <p:ext uri="{BB962C8B-B14F-4D97-AF65-F5344CB8AC3E}">
        <p14:creationId xmlns:p14="http://schemas.microsoft.com/office/powerpoint/2010/main" val="3013366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88B3-2C43-8217-6581-098544CDDCFB}"/>
              </a:ext>
            </a:extLst>
          </p:cNvPr>
          <p:cNvSpPr>
            <a:spLocks noGrp="1"/>
          </p:cNvSpPr>
          <p:nvPr>
            <p:ph type="title"/>
          </p:nvPr>
        </p:nvSpPr>
        <p:spPr/>
        <p:txBody>
          <a:bodyPr/>
          <a:lstStyle/>
          <a:p>
            <a:r>
              <a:rPr lang="en-IN" dirty="0"/>
              <a:t>Property Area Inferences:</a:t>
            </a:r>
          </a:p>
        </p:txBody>
      </p:sp>
      <p:sp>
        <p:nvSpPr>
          <p:cNvPr id="3" name="Content Placeholder 2">
            <a:extLst>
              <a:ext uri="{FF2B5EF4-FFF2-40B4-BE49-F238E27FC236}">
                <a16:creationId xmlns:a16="http://schemas.microsoft.com/office/drawing/2014/main" id="{5EE16665-77F3-E214-9528-6F65F9ABAF9A}"/>
              </a:ext>
            </a:extLst>
          </p:cNvPr>
          <p:cNvSpPr>
            <a:spLocks noGrp="1"/>
          </p:cNvSpPr>
          <p:nvPr>
            <p:ph idx="1"/>
          </p:nvPr>
        </p:nvSpPr>
        <p:spPr>
          <a:xfrm>
            <a:off x="612475" y="2370586"/>
            <a:ext cx="11360989" cy="4383897"/>
          </a:xfrm>
        </p:spPr>
        <p:txBody>
          <a:bodyPr>
            <a:normAutofit/>
          </a:bodyPr>
          <a:lstStyle/>
          <a:p>
            <a:pPr>
              <a:lnSpc>
                <a:spcPct val="80000"/>
              </a:lnSpc>
              <a:buFont typeface="+mj-lt"/>
              <a:buAutoNum type="arabicPeriod"/>
            </a:pPr>
            <a:r>
              <a:rPr lang="en-US" sz="1300" dirty="0"/>
              <a:t>There are more applicants who live in Semiurban areas.</a:t>
            </a:r>
          </a:p>
          <a:p>
            <a:pPr>
              <a:lnSpc>
                <a:spcPct val="80000"/>
              </a:lnSpc>
              <a:buFont typeface="+mj-lt"/>
              <a:buAutoNum type="arabicPeriod"/>
            </a:pPr>
            <a:r>
              <a:rPr lang="en-US" sz="1300" dirty="0"/>
              <a:t>The Approvals for the Loan are 18% higher for the applicants in Semi urban areas as compared to Rural areas.</a:t>
            </a:r>
          </a:p>
          <a:p>
            <a:pPr>
              <a:lnSpc>
                <a:spcPct val="80000"/>
              </a:lnSpc>
              <a:buFont typeface="+mj-lt"/>
              <a:buAutoNum type="arabicPeriod"/>
            </a:pPr>
            <a:r>
              <a:rPr lang="en-US" sz="1300" dirty="0"/>
              <a:t>The Approvals for the Loan are 13% higher for the applicants in Semi urban areas as compared to Urban areas.</a:t>
            </a:r>
          </a:p>
          <a:p>
            <a:pPr marL="0" indent="0">
              <a:buNone/>
            </a:pPr>
            <a:r>
              <a:rPr lang="en-US" sz="1300" b="1" dirty="0"/>
              <a:t>Hypothesis Testing:</a:t>
            </a:r>
          </a:p>
          <a:p>
            <a:pPr marL="0" indent="0">
              <a:buNone/>
            </a:pPr>
            <a:r>
              <a:rPr lang="en-US" sz="1300" dirty="0"/>
              <a:t>We can use two chi square test to check if the Property Area  is associated with the target variable.</a:t>
            </a:r>
          </a:p>
          <a:p>
            <a:pPr marL="0" indent="0">
              <a:buNone/>
            </a:pPr>
            <a:r>
              <a:rPr lang="en-US" sz="1300" dirty="0"/>
              <a:t>P1=P(Approval):0.68714</a:t>
            </a:r>
          </a:p>
          <a:p>
            <a:pPr marL="0" indent="0">
              <a:buNone/>
            </a:pPr>
            <a:r>
              <a:rPr lang="en-US" sz="1300" dirty="0"/>
              <a:t>P2=P(Approval/ Property Area ):      </a:t>
            </a:r>
          </a:p>
          <a:p>
            <a:pPr marL="0" indent="0">
              <a:buNone/>
            </a:pPr>
            <a:r>
              <a:rPr lang="en-US" sz="1300" b="1" dirty="0"/>
              <a:t>H0: </a:t>
            </a:r>
            <a:r>
              <a:rPr lang="en-US" sz="1300" dirty="0"/>
              <a:t>P1 = P2. There is no association between the independent variable and target variable.</a:t>
            </a:r>
          </a:p>
          <a:p>
            <a:pPr marL="0" indent="0">
              <a:buNone/>
            </a:pPr>
            <a:r>
              <a:rPr lang="en-US" sz="1300" b="1" dirty="0"/>
              <a:t>Ha: </a:t>
            </a:r>
            <a:r>
              <a:rPr lang="en-US" sz="1300" dirty="0"/>
              <a:t>P1 != P2.</a:t>
            </a:r>
          </a:p>
          <a:p>
            <a:pPr marL="0" indent="0">
              <a:buNone/>
            </a:pPr>
            <a:r>
              <a:rPr lang="en-US" sz="1300" dirty="0"/>
              <a:t>Significance level - alpha= 0.05</a:t>
            </a:r>
          </a:p>
          <a:p>
            <a:pPr marL="0" indent="0">
              <a:buNone/>
            </a:pPr>
            <a:r>
              <a:rPr lang="en-US" sz="1300" b="1" dirty="0"/>
              <a:t>Result</a:t>
            </a:r>
            <a:r>
              <a:rPr lang="en-US" sz="1300" dirty="0"/>
              <a:t>: 1. The P value is &lt;0.05.</a:t>
            </a:r>
          </a:p>
          <a:p>
            <a:pPr marL="0" indent="0">
              <a:buNone/>
            </a:pPr>
            <a:r>
              <a:rPr lang="en-US" sz="1300" dirty="0"/>
              <a:t>2. We reject the Null Hypothesis.</a:t>
            </a:r>
          </a:p>
          <a:p>
            <a:pPr marL="0" indent="0">
              <a:buNone/>
            </a:pPr>
            <a:r>
              <a:rPr lang="en-US" sz="1300" dirty="0"/>
              <a:t>3. There is association between the independent variable and target variable.</a:t>
            </a:r>
          </a:p>
          <a:p>
            <a:pPr>
              <a:lnSpc>
                <a:spcPct val="80000"/>
              </a:lnSpc>
              <a:buFont typeface="+mj-lt"/>
              <a:buAutoNum type="arabicPeriod"/>
            </a:pPr>
            <a:endParaRPr lang="en-US" sz="1100" dirty="0"/>
          </a:p>
          <a:p>
            <a:endParaRPr lang="en-IN" dirty="0"/>
          </a:p>
        </p:txBody>
      </p:sp>
      <p:pic>
        <p:nvPicPr>
          <p:cNvPr id="5" name="Picture 4">
            <a:extLst>
              <a:ext uri="{FF2B5EF4-FFF2-40B4-BE49-F238E27FC236}">
                <a16:creationId xmlns:a16="http://schemas.microsoft.com/office/drawing/2014/main" id="{57434392-30B6-C29F-B086-957457BF4255}"/>
              </a:ext>
            </a:extLst>
          </p:cNvPr>
          <p:cNvPicPr>
            <a:picLocks noChangeAspect="1"/>
          </p:cNvPicPr>
          <p:nvPr/>
        </p:nvPicPr>
        <p:blipFill>
          <a:blip r:embed="rId2"/>
          <a:stretch>
            <a:fillRect/>
          </a:stretch>
        </p:blipFill>
        <p:spPr>
          <a:xfrm>
            <a:off x="4757467" y="4955375"/>
            <a:ext cx="5264421" cy="863644"/>
          </a:xfrm>
          <a:prstGeom prst="rect">
            <a:avLst/>
          </a:prstGeom>
        </p:spPr>
      </p:pic>
    </p:spTree>
    <p:extLst>
      <p:ext uri="{BB962C8B-B14F-4D97-AF65-F5344CB8AC3E}">
        <p14:creationId xmlns:p14="http://schemas.microsoft.com/office/powerpoint/2010/main" val="328541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1AD6-6D09-DE77-72CA-639F181C9D5C}"/>
              </a:ext>
            </a:extLst>
          </p:cNvPr>
          <p:cNvSpPr>
            <a:spLocks noGrp="1"/>
          </p:cNvSpPr>
          <p:nvPr>
            <p:ph type="title"/>
          </p:nvPr>
        </p:nvSpPr>
        <p:spPr>
          <a:xfrm>
            <a:off x="577970" y="973668"/>
            <a:ext cx="9338397" cy="706964"/>
          </a:xfrm>
        </p:spPr>
        <p:txBody>
          <a:bodyPr/>
          <a:lstStyle/>
          <a:p>
            <a:r>
              <a:rPr lang="en-US" dirty="0"/>
              <a:t>Hypothesis Testing and visualization of the features given in the dataset</a:t>
            </a:r>
            <a:endParaRPr lang="en-IN" dirty="0"/>
          </a:p>
        </p:txBody>
      </p:sp>
      <p:sp>
        <p:nvSpPr>
          <p:cNvPr id="3" name="Content Placeholder 2">
            <a:extLst>
              <a:ext uri="{FF2B5EF4-FFF2-40B4-BE49-F238E27FC236}">
                <a16:creationId xmlns:a16="http://schemas.microsoft.com/office/drawing/2014/main" id="{DD77BEDD-6659-493A-1097-166E1C750F2E}"/>
              </a:ext>
            </a:extLst>
          </p:cNvPr>
          <p:cNvSpPr>
            <a:spLocks noGrp="1"/>
          </p:cNvSpPr>
          <p:nvPr>
            <p:ph idx="1"/>
          </p:nvPr>
        </p:nvSpPr>
        <p:spPr>
          <a:xfrm>
            <a:off x="577970" y="2432649"/>
            <a:ext cx="11248845" cy="3587151"/>
          </a:xfrm>
        </p:spPr>
        <p:txBody>
          <a:bodyPr/>
          <a:lstStyle/>
          <a:p>
            <a:r>
              <a:rPr lang="en-IN" dirty="0"/>
              <a:t>Each and every feature present in the dataset is analysed visually using the matplotlib and seaborn libraries.</a:t>
            </a:r>
          </a:p>
          <a:p>
            <a:r>
              <a:rPr lang="en-IN" dirty="0"/>
              <a:t>The Null Hypothesis is generated for each feature and is tested using the Two sample T test (Continuous feature)and Chi2 test(Categorical feature) to reject or fail to reject the hypothesis.</a:t>
            </a:r>
          </a:p>
          <a:p>
            <a:r>
              <a:rPr lang="en-IN" dirty="0"/>
              <a:t>The data set contains 521 records with 12 Independent feature and 1 target feature.</a:t>
            </a:r>
          </a:p>
          <a:p>
            <a:endParaRPr lang="en-IN" dirty="0"/>
          </a:p>
          <a:p>
            <a:r>
              <a:rPr lang="en-IN" b="1" dirty="0"/>
              <a:t>Loan ID: </a:t>
            </a:r>
            <a:r>
              <a:rPr lang="en-IN" dirty="0"/>
              <a:t>It is unique for each applicant. It will not have any effect on the target variable</a:t>
            </a:r>
          </a:p>
        </p:txBody>
      </p:sp>
    </p:spTree>
    <p:extLst>
      <p:ext uri="{BB962C8B-B14F-4D97-AF65-F5344CB8AC3E}">
        <p14:creationId xmlns:p14="http://schemas.microsoft.com/office/powerpoint/2010/main" val="2045986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9511-DBC4-E436-AE32-D30E65F34FC2}"/>
              </a:ext>
            </a:extLst>
          </p:cNvPr>
          <p:cNvSpPr>
            <a:spLocks noGrp="1"/>
          </p:cNvSpPr>
          <p:nvPr>
            <p:ph type="title"/>
          </p:nvPr>
        </p:nvSpPr>
        <p:spPr/>
        <p:txBody>
          <a:bodyPr/>
          <a:lstStyle/>
          <a:p>
            <a:r>
              <a:rPr lang="en-IN" dirty="0"/>
              <a:t>Continuous Features:</a:t>
            </a:r>
          </a:p>
        </p:txBody>
      </p:sp>
      <p:sp>
        <p:nvSpPr>
          <p:cNvPr id="3" name="Content Placeholder 2">
            <a:extLst>
              <a:ext uri="{FF2B5EF4-FFF2-40B4-BE49-F238E27FC236}">
                <a16:creationId xmlns:a16="http://schemas.microsoft.com/office/drawing/2014/main" id="{547B07C3-79B9-0B59-6EFB-2516B9F9E6FE}"/>
              </a:ext>
            </a:extLst>
          </p:cNvPr>
          <p:cNvSpPr>
            <a:spLocks noGrp="1"/>
          </p:cNvSpPr>
          <p:nvPr>
            <p:ph idx="1"/>
          </p:nvPr>
        </p:nvSpPr>
        <p:spPr>
          <a:xfrm>
            <a:off x="534838" y="2603499"/>
            <a:ext cx="11076317" cy="3478123"/>
          </a:xfrm>
        </p:spPr>
        <p:txBody>
          <a:bodyPr/>
          <a:lstStyle/>
          <a:p>
            <a:pPr>
              <a:buFont typeface="+mj-lt"/>
              <a:buAutoNum type="arabicPeriod"/>
            </a:pPr>
            <a:r>
              <a:rPr lang="en-IN" dirty="0"/>
              <a:t>Applicant Income</a:t>
            </a:r>
          </a:p>
          <a:p>
            <a:pPr>
              <a:buFont typeface="+mj-lt"/>
              <a:buAutoNum type="arabicPeriod"/>
            </a:pPr>
            <a:r>
              <a:rPr lang="en-IN" dirty="0"/>
              <a:t>Co-Applicant Income</a:t>
            </a:r>
          </a:p>
          <a:p>
            <a:pPr>
              <a:buFont typeface="+mj-lt"/>
              <a:buAutoNum type="arabicPeriod"/>
            </a:pPr>
            <a:r>
              <a:rPr lang="en-IN" dirty="0"/>
              <a:t>Loan Amount</a:t>
            </a:r>
          </a:p>
          <a:p>
            <a:pPr>
              <a:buFont typeface="+mj-lt"/>
              <a:buAutoNum type="arabicPeriod"/>
            </a:pPr>
            <a:r>
              <a:rPr lang="en-IN" dirty="0"/>
              <a:t>Loan Amount Term</a:t>
            </a:r>
          </a:p>
          <a:p>
            <a:pPr>
              <a:buFont typeface="+mj-lt"/>
              <a:buAutoNum type="arabicPeriod"/>
            </a:pPr>
            <a:r>
              <a:rPr lang="en-IN" dirty="0"/>
              <a:t>Total Income = Applicant Income + </a:t>
            </a:r>
            <a:r>
              <a:rPr lang="en-IN" dirty="0" err="1"/>
              <a:t>CoApplicant</a:t>
            </a:r>
            <a:r>
              <a:rPr lang="en-IN" dirty="0"/>
              <a:t> Income</a:t>
            </a:r>
          </a:p>
          <a:p>
            <a:endParaRPr lang="en-IN" dirty="0"/>
          </a:p>
        </p:txBody>
      </p:sp>
    </p:spTree>
    <p:extLst>
      <p:ext uri="{BB962C8B-B14F-4D97-AF65-F5344CB8AC3E}">
        <p14:creationId xmlns:p14="http://schemas.microsoft.com/office/powerpoint/2010/main" val="1902607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0D7E-5E8B-0967-B88B-DA89F37346A0}"/>
              </a:ext>
            </a:extLst>
          </p:cNvPr>
          <p:cNvSpPr>
            <a:spLocks noGrp="1"/>
          </p:cNvSpPr>
          <p:nvPr>
            <p:ph type="title"/>
          </p:nvPr>
        </p:nvSpPr>
        <p:spPr/>
        <p:txBody>
          <a:bodyPr/>
          <a:lstStyle/>
          <a:p>
            <a:r>
              <a:rPr lang="en-IN" dirty="0"/>
              <a:t>Applicant Income: Income of the applicant</a:t>
            </a:r>
          </a:p>
        </p:txBody>
      </p:sp>
      <p:pic>
        <p:nvPicPr>
          <p:cNvPr id="5" name="Picture 4">
            <a:extLst>
              <a:ext uri="{FF2B5EF4-FFF2-40B4-BE49-F238E27FC236}">
                <a16:creationId xmlns:a16="http://schemas.microsoft.com/office/drawing/2014/main" id="{74F5DB73-97FD-31B1-A43B-52ED18FF4D96}"/>
              </a:ext>
            </a:extLst>
          </p:cNvPr>
          <p:cNvPicPr>
            <a:picLocks noChangeAspect="1"/>
          </p:cNvPicPr>
          <p:nvPr/>
        </p:nvPicPr>
        <p:blipFill>
          <a:blip r:embed="rId2"/>
          <a:stretch>
            <a:fillRect/>
          </a:stretch>
        </p:blipFill>
        <p:spPr>
          <a:xfrm>
            <a:off x="922782" y="2296763"/>
            <a:ext cx="10961607" cy="3587569"/>
          </a:xfrm>
          <a:prstGeom prst="rect">
            <a:avLst/>
          </a:prstGeom>
        </p:spPr>
      </p:pic>
    </p:spTree>
    <p:extLst>
      <p:ext uri="{BB962C8B-B14F-4D97-AF65-F5344CB8AC3E}">
        <p14:creationId xmlns:p14="http://schemas.microsoft.com/office/powerpoint/2010/main" val="223312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FD92-C53B-EFA8-D784-70807213597C}"/>
              </a:ext>
            </a:extLst>
          </p:cNvPr>
          <p:cNvSpPr>
            <a:spLocks noGrp="1"/>
          </p:cNvSpPr>
          <p:nvPr>
            <p:ph type="title"/>
          </p:nvPr>
        </p:nvSpPr>
        <p:spPr/>
        <p:txBody>
          <a:bodyPr/>
          <a:lstStyle/>
          <a:p>
            <a:r>
              <a:rPr lang="en-IN" dirty="0"/>
              <a:t>Applicant Income Inferences:</a:t>
            </a:r>
          </a:p>
        </p:txBody>
      </p:sp>
      <p:sp>
        <p:nvSpPr>
          <p:cNvPr id="3" name="Content Placeholder 2">
            <a:extLst>
              <a:ext uri="{FF2B5EF4-FFF2-40B4-BE49-F238E27FC236}">
                <a16:creationId xmlns:a16="http://schemas.microsoft.com/office/drawing/2014/main" id="{CE8A4EE1-E262-F6F3-7A81-B07901BBBA62}"/>
              </a:ext>
            </a:extLst>
          </p:cNvPr>
          <p:cNvSpPr>
            <a:spLocks noGrp="1"/>
          </p:cNvSpPr>
          <p:nvPr>
            <p:ph idx="1"/>
          </p:nvPr>
        </p:nvSpPr>
        <p:spPr>
          <a:xfrm>
            <a:off x="508958" y="2285999"/>
            <a:ext cx="10852031" cy="4106175"/>
          </a:xfrm>
        </p:spPr>
        <p:txBody>
          <a:bodyPr>
            <a:noAutofit/>
          </a:bodyPr>
          <a:lstStyle/>
          <a:p>
            <a:pPr algn="l">
              <a:buFont typeface="+mj-lt"/>
              <a:buAutoNum type="arabicPeriod"/>
            </a:pPr>
            <a:r>
              <a:rPr lang="en-US" sz="1300" dirty="0"/>
              <a:t>From the above plots it can be inferred that the Applicant Income for most of the applicants lies towards the left.</a:t>
            </a:r>
          </a:p>
          <a:p>
            <a:pPr algn="l">
              <a:buFont typeface="+mj-lt"/>
              <a:buAutoNum type="arabicPeriod"/>
            </a:pPr>
            <a:r>
              <a:rPr lang="en-US" sz="1300" dirty="0"/>
              <a:t>It is Highly skewed due to the presence of outliers.</a:t>
            </a:r>
          </a:p>
          <a:p>
            <a:pPr marL="0" indent="0">
              <a:buNone/>
            </a:pPr>
            <a:r>
              <a:rPr lang="en-US" sz="1300" b="1" dirty="0"/>
              <a:t>Hypothesis Testing:</a:t>
            </a:r>
          </a:p>
          <a:p>
            <a:pPr>
              <a:buFont typeface="+mj-lt"/>
              <a:buAutoNum type="arabicPeriod"/>
            </a:pPr>
            <a:r>
              <a:rPr lang="en-US" sz="1300" dirty="0"/>
              <a:t>We can use two sample T test to check if the mean income of applicant for which loan is approved is different as   compared to the mean income of applicant for which the loan is not approved.</a:t>
            </a:r>
          </a:p>
          <a:p>
            <a:pPr>
              <a:buFont typeface="+mj-lt"/>
              <a:buAutoNum type="arabicPeriod"/>
            </a:pPr>
            <a:r>
              <a:rPr lang="en-US" sz="1300" dirty="0"/>
              <a:t>M1:Mean of Applicant income when Loan Status='Y' Approved</a:t>
            </a:r>
          </a:p>
          <a:p>
            <a:pPr>
              <a:buFont typeface="+mj-lt"/>
              <a:buAutoNum type="arabicPeriod"/>
            </a:pPr>
            <a:r>
              <a:rPr lang="en-US" sz="1300" dirty="0"/>
              <a:t>M2:Mean of Applicant income when Loan Status='N' Not Approved </a:t>
            </a:r>
          </a:p>
          <a:p>
            <a:pPr>
              <a:buFont typeface="+mj-lt"/>
              <a:buAutoNum type="arabicPeriod"/>
            </a:pPr>
            <a:r>
              <a:rPr lang="en-US" sz="1300" b="1" dirty="0"/>
              <a:t>H0</a:t>
            </a:r>
            <a:r>
              <a:rPr lang="en-US" sz="1300" dirty="0"/>
              <a:t>: M1=M2</a:t>
            </a:r>
          </a:p>
          <a:p>
            <a:pPr>
              <a:buFont typeface="+mj-lt"/>
              <a:buAutoNum type="arabicPeriod"/>
            </a:pPr>
            <a:r>
              <a:rPr lang="en-US" sz="1300" b="1" dirty="0"/>
              <a:t>Ha</a:t>
            </a:r>
            <a:r>
              <a:rPr lang="en-US" sz="1300" dirty="0"/>
              <a:t>: M1 != M2</a:t>
            </a:r>
          </a:p>
          <a:p>
            <a:pPr>
              <a:buFont typeface="+mj-lt"/>
              <a:buAutoNum type="arabicPeriod"/>
            </a:pPr>
            <a:r>
              <a:rPr lang="en-US" sz="1300" dirty="0"/>
              <a:t>Significance level of alpha= 0.05</a:t>
            </a:r>
          </a:p>
          <a:p>
            <a:pPr>
              <a:buFont typeface="+mj-lt"/>
              <a:buAutoNum type="arabicPeriod"/>
            </a:pPr>
            <a:r>
              <a:rPr lang="en-US" sz="1300" b="1" dirty="0"/>
              <a:t>Result:</a:t>
            </a:r>
          </a:p>
          <a:p>
            <a:pPr>
              <a:buFont typeface="+mj-lt"/>
              <a:buAutoNum type="arabicPeriod"/>
            </a:pPr>
            <a:r>
              <a:rPr lang="en-US" sz="1300" dirty="0"/>
              <a:t>The P value is &gt;0.05.</a:t>
            </a:r>
          </a:p>
          <a:p>
            <a:pPr>
              <a:buFont typeface="+mj-lt"/>
              <a:buAutoNum type="arabicPeriod"/>
            </a:pPr>
            <a:r>
              <a:rPr lang="en-US" sz="1300" dirty="0"/>
              <a:t>We fail to reject the Null Hypothesis.</a:t>
            </a:r>
          </a:p>
          <a:p>
            <a:pPr>
              <a:buFont typeface="+mj-lt"/>
              <a:buAutoNum type="arabicPeriod"/>
            </a:pPr>
            <a:r>
              <a:rPr lang="en-US" sz="1300" dirty="0"/>
              <a:t>The Applicant Income doesn’t have any impact on the Target variable</a:t>
            </a:r>
          </a:p>
        </p:txBody>
      </p:sp>
      <p:pic>
        <p:nvPicPr>
          <p:cNvPr id="5" name="Picture 4">
            <a:extLst>
              <a:ext uri="{FF2B5EF4-FFF2-40B4-BE49-F238E27FC236}">
                <a16:creationId xmlns:a16="http://schemas.microsoft.com/office/drawing/2014/main" id="{62A4D4F0-1D5F-D8B3-0F0C-7FCB1AF024FB}"/>
              </a:ext>
            </a:extLst>
          </p:cNvPr>
          <p:cNvPicPr>
            <a:picLocks noChangeAspect="1"/>
          </p:cNvPicPr>
          <p:nvPr/>
        </p:nvPicPr>
        <p:blipFill>
          <a:blip r:embed="rId2"/>
          <a:stretch>
            <a:fillRect/>
          </a:stretch>
        </p:blipFill>
        <p:spPr>
          <a:xfrm>
            <a:off x="4986068" y="4780700"/>
            <a:ext cx="5701989" cy="778627"/>
          </a:xfrm>
          <a:prstGeom prst="rect">
            <a:avLst/>
          </a:prstGeom>
        </p:spPr>
      </p:pic>
    </p:spTree>
    <p:extLst>
      <p:ext uri="{BB962C8B-B14F-4D97-AF65-F5344CB8AC3E}">
        <p14:creationId xmlns:p14="http://schemas.microsoft.com/office/powerpoint/2010/main" val="464862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46A5-2839-6084-1354-B1491CAA576D}"/>
              </a:ext>
            </a:extLst>
          </p:cNvPr>
          <p:cNvSpPr>
            <a:spLocks noGrp="1"/>
          </p:cNvSpPr>
          <p:nvPr>
            <p:ph type="title"/>
          </p:nvPr>
        </p:nvSpPr>
        <p:spPr>
          <a:xfrm>
            <a:off x="544902" y="576852"/>
            <a:ext cx="11102196" cy="1243321"/>
          </a:xfrm>
        </p:spPr>
        <p:txBody>
          <a:bodyPr/>
          <a:lstStyle/>
          <a:p>
            <a:r>
              <a:rPr lang="en-IN" dirty="0"/>
              <a:t>Applicant Income Category: </a:t>
            </a:r>
            <a:r>
              <a:rPr lang="en-IN" sz="3200" dirty="0"/>
              <a:t>The Applicants income is divided into bins based on different ranges of incomes</a:t>
            </a:r>
          </a:p>
        </p:txBody>
      </p:sp>
      <p:pic>
        <p:nvPicPr>
          <p:cNvPr id="5" name="Content Placeholder 4">
            <a:extLst>
              <a:ext uri="{FF2B5EF4-FFF2-40B4-BE49-F238E27FC236}">
                <a16:creationId xmlns:a16="http://schemas.microsoft.com/office/drawing/2014/main" id="{285AB309-1433-8862-8490-9561F59098C7}"/>
              </a:ext>
            </a:extLst>
          </p:cNvPr>
          <p:cNvPicPr>
            <a:picLocks noGrp="1" noChangeAspect="1"/>
          </p:cNvPicPr>
          <p:nvPr>
            <p:ph idx="1"/>
          </p:nvPr>
        </p:nvPicPr>
        <p:blipFill>
          <a:blip r:embed="rId2"/>
          <a:stretch>
            <a:fillRect/>
          </a:stretch>
        </p:blipFill>
        <p:spPr>
          <a:xfrm>
            <a:off x="1233044" y="2295752"/>
            <a:ext cx="8877113" cy="2806844"/>
          </a:xfrm>
        </p:spPr>
      </p:pic>
      <p:pic>
        <p:nvPicPr>
          <p:cNvPr id="7" name="Picture 6">
            <a:extLst>
              <a:ext uri="{FF2B5EF4-FFF2-40B4-BE49-F238E27FC236}">
                <a16:creationId xmlns:a16="http://schemas.microsoft.com/office/drawing/2014/main" id="{4CBBF239-036F-3219-F151-A77F30D38714}"/>
              </a:ext>
            </a:extLst>
          </p:cNvPr>
          <p:cNvPicPr>
            <a:picLocks noChangeAspect="1"/>
          </p:cNvPicPr>
          <p:nvPr/>
        </p:nvPicPr>
        <p:blipFill>
          <a:blip r:embed="rId3"/>
          <a:stretch>
            <a:fillRect/>
          </a:stretch>
        </p:blipFill>
        <p:spPr>
          <a:xfrm>
            <a:off x="1524597" y="5102596"/>
            <a:ext cx="7055213" cy="1587582"/>
          </a:xfrm>
          <a:prstGeom prst="rect">
            <a:avLst/>
          </a:prstGeom>
        </p:spPr>
      </p:pic>
    </p:spTree>
    <p:extLst>
      <p:ext uri="{BB962C8B-B14F-4D97-AF65-F5344CB8AC3E}">
        <p14:creationId xmlns:p14="http://schemas.microsoft.com/office/powerpoint/2010/main" val="3046034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7BC3-427A-4052-7644-60826EC57DFE}"/>
              </a:ext>
            </a:extLst>
          </p:cNvPr>
          <p:cNvSpPr>
            <a:spLocks noGrp="1"/>
          </p:cNvSpPr>
          <p:nvPr>
            <p:ph type="title"/>
          </p:nvPr>
        </p:nvSpPr>
        <p:spPr>
          <a:xfrm>
            <a:off x="552092" y="655608"/>
            <a:ext cx="9364276" cy="1025024"/>
          </a:xfrm>
        </p:spPr>
        <p:txBody>
          <a:bodyPr/>
          <a:lstStyle/>
          <a:p>
            <a:r>
              <a:rPr lang="en-IN" dirty="0"/>
              <a:t>Applicant Income Category Inferences:</a:t>
            </a:r>
          </a:p>
        </p:txBody>
      </p:sp>
      <p:sp>
        <p:nvSpPr>
          <p:cNvPr id="3" name="Content Placeholder 2">
            <a:extLst>
              <a:ext uri="{FF2B5EF4-FFF2-40B4-BE49-F238E27FC236}">
                <a16:creationId xmlns:a16="http://schemas.microsoft.com/office/drawing/2014/main" id="{E82AF715-D3C5-FD69-9DA3-2769929F1E34}"/>
              </a:ext>
            </a:extLst>
          </p:cNvPr>
          <p:cNvSpPr>
            <a:spLocks noGrp="1"/>
          </p:cNvSpPr>
          <p:nvPr>
            <p:ph idx="1"/>
          </p:nvPr>
        </p:nvSpPr>
        <p:spPr>
          <a:xfrm>
            <a:off x="552091" y="2303253"/>
            <a:ext cx="10368951" cy="4123426"/>
          </a:xfrm>
        </p:spPr>
        <p:txBody>
          <a:bodyPr>
            <a:normAutofit/>
          </a:bodyPr>
          <a:lstStyle/>
          <a:p>
            <a:pPr algn="l">
              <a:buFont typeface="+mj-lt"/>
              <a:buAutoNum type="arabicPeriod"/>
            </a:pPr>
            <a:r>
              <a:rPr lang="en-US" sz="1300" dirty="0"/>
              <a:t>From the above plots it can be inferred that the most of the people have average income</a:t>
            </a:r>
          </a:p>
          <a:p>
            <a:pPr algn="l">
              <a:buFont typeface="+mj-lt"/>
              <a:buAutoNum type="arabicPeriod"/>
            </a:pPr>
            <a:r>
              <a:rPr lang="en-US" sz="1300" dirty="0"/>
              <a:t>Around 75% of the applicants fall under Low and Average category.</a:t>
            </a:r>
          </a:p>
          <a:p>
            <a:pPr marL="0" indent="0">
              <a:buNone/>
            </a:pPr>
            <a:r>
              <a:rPr lang="en-US" sz="1300" b="1" dirty="0"/>
              <a:t>Hypothesis Testing:</a:t>
            </a:r>
          </a:p>
          <a:p>
            <a:pPr>
              <a:buFont typeface="+mj-lt"/>
              <a:buAutoNum type="arabicPeriod"/>
            </a:pPr>
            <a:r>
              <a:rPr lang="en-US" sz="1300" dirty="0"/>
              <a:t>We can use two chi square test to check if the </a:t>
            </a:r>
            <a:r>
              <a:rPr lang="en-IN" sz="1300" dirty="0"/>
              <a:t>Applicant Income Category</a:t>
            </a:r>
            <a:r>
              <a:rPr lang="en-US" sz="1300" dirty="0"/>
              <a:t> is associated with the target variable.</a:t>
            </a:r>
          </a:p>
          <a:p>
            <a:pPr>
              <a:buFont typeface="+mj-lt"/>
              <a:buAutoNum type="arabicPeriod"/>
            </a:pPr>
            <a:r>
              <a:rPr lang="en-US" sz="1300" dirty="0"/>
              <a:t>P1=P(Approval):0.68714</a:t>
            </a:r>
          </a:p>
          <a:p>
            <a:pPr>
              <a:buFont typeface="+mj-lt"/>
              <a:buAutoNum type="arabicPeriod"/>
            </a:pPr>
            <a:r>
              <a:rPr lang="en-US" sz="1300" dirty="0"/>
              <a:t>P2=P(Approval/ </a:t>
            </a:r>
            <a:r>
              <a:rPr lang="en-IN" sz="1300" dirty="0"/>
              <a:t>Applicant Income Category </a:t>
            </a:r>
            <a:r>
              <a:rPr lang="en-US" sz="1300" dirty="0"/>
              <a:t>):      </a:t>
            </a:r>
          </a:p>
          <a:p>
            <a:pPr>
              <a:buFont typeface="+mj-lt"/>
              <a:buAutoNum type="arabicPeriod"/>
            </a:pPr>
            <a:r>
              <a:rPr lang="en-US" sz="1300" dirty="0"/>
              <a:t>H0: P1 = P2. There is no association between the independent variable and target variable.</a:t>
            </a:r>
          </a:p>
          <a:p>
            <a:pPr>
              <a:buFont typeface="+mj-lt"/>
              <a:buAutoNum type="arabicPeriod"/>
            </a:pPr>
            <a:r>
              <a:rPr lang="en-US" sz="1300" dirty="0"/>
              <a:t>Ha: P1 != P2.</a:t>
            </a:r>
          </a:p>
          <a:p>
            <a:pPr>
              <a:buFont typeface="+mj-lt"/>
              <a:buAutoNum type="arabicPeriod"/>
            </a:pPr>
            <a:r>
              <a:rPr lang="en-US" sz="1300" dirty="0"/>
              <a:t>Significance level - alpha= 0.05</a:t>
            </a:r>
          </a:p>
          <a:p>
            <a:pPr>
              <a:buFont typeface="+mj-lt"/>
              <a:buAutoNum type="arabicPeriod"/>
            </a:pPr>
            <a:r>
              <a:rPr lang="en-US" sz="1300" b="1" dirty="0"/>
              <a:t>Result</a:t>
            </a:r>
            <a:r>
              <a:rPr lang="en-US" sz="1300" dirty="0"/>
              <a:t>: The P value is &gt;0.05.</a:t>
            </a:r>
          </a:p>
          <a:p>
            <a:pPr>
              <a:buFont typeface="+mj-lt"/>
              <a:buAutoNum type="arabicPeriod"/>
            </a:pPr>
            <a:r>
              <a:rPr lang="en-US" sz="1300" dirty="0"/>
              <a:t>We fail to reject the Null Hypothesis.</a:t>
            </a:r>
          </a:p>
          <a:p>
            <a:pPr>
              <a:buFont typeface="+mj-lt"/>
              <a:buAutoNum type="arabicPeriod"/>
            </a:pPr>
            <a:r>
              <a:rPr lang="en-US" sz="1300" dirty="0"/>
              <a:t>There is no association between the independent variable and target variable.</a:t>
            </a:r>
          </a:p>
        </p:txBody>
      </p:sp>
      <p:pic>
        <p:nvPicPr>
          <p:cNvPr id="5" name="Picture 4">
            <a:extLst>
              <a:ext uri="{FF2B5EF4-FFF2-40B4-BE49-F238E27FC236}">
                <a16:creationId xmlns:a16="http://schemas.microsoft.com/office/drawing/2014/main" id="{DEAF95CF-86AC-1B69-AA2B-E35C014BF56B}"/>
              </a:ext>
            </a:extLst>
          </p:cNvPr>
          <p:cNvPicPr>
            <a:picLocks noChangeAspect="1"/>
          </p:cNvPicPr>
          <p:nvPr/>
        </p:nvPicPr>
        <p:blipFill>
          <a:blip r:embed="rId2"/>
          <a:stretch>
            <a:fillRect/>
          </a:stretch>
        </p:blipFill>
        <p:spPr>
          <a:xfrm>
            <a:off x="5736566" y="4738758"/>
            <a:ext cx="4788146" cy="762039"/>
          </a:xfrm>
          <a:prstGeom prst="rect">
            <a:avLst/>
          </a:prstGeom>
        </p:spPr>
      </p:pic>
    </p:spTree>
    <p:extLst>
      <p:ext uri="{BB962C8B-B14F-4D97-AF65-F5344CB8AC3E}">
        <p14:creationId xmlns:p14="http://schemas.microsoft.com/office/powerpoint/2010/main" val="4130260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7AE0-DD1D-4B5E-ED3C-0930A3DED712}"/>
              </a:ext>
            </a:extLst>
          </p:cNvPr>
          <p:cNvSpPr>
            <a:spLocks noGrp="1"/>
          </p:cNvSpPr>
          <p:nvPr>
            <p:ph type="title"/>
          </p:nvPr>
        </p:nvSpPr>
        <p:spPr>
          <a:xfrm>
            <a:off x="491706" y="681487"/>
            <a:ext cx="10921041" cy="999145"/>
          </a:xfrm>
        </p:spPr>
        <p:txBody>
          <a:bodyPr/>
          <a:lstStyle/>
          <a:p>
            <a:r>
              <a:rPr lang="en-IN" dirty="0" err="1"/>
              <a:t>CoApplicant</a:t>
            </a:r>
            <a:r>
              <a:rPr lang="en-IN" dirty="0"/>
              <a:t> Income: Income of the applicant</a:t>
            </a:r>
          </a:p>
        </p:txBody>
      </p:sp>
      <p:pic>
        <p:nvPicPr>
          <p:cNvPr id="5" name="Picture 4">
            <a:extLst>
              <a:ext uri="{FF2B5EF4-FFF2-40B4-BE49-F238E27FC236}">
                <a16:creationId xmlns:a16="http://schemas.microsoft.com/office/drawing/2014/main" id="{6778A905-BBEC-6A39-CE23-306666A26AC2}"/>
              </a:ext>
            </a:extLst>
          </p:cNvPr>
          <p:cNvPicPr>
            <a:picLocks noChangeAspect="1"/>
          </p:cNvPicPr>
          <p:nvPr/>
        </p:nvPicPr>
        <p:blipFill>
          <a:blip r:embed="rId2"/>
          <a:stretch>
            <a:fillRect/>
          </a:stretch>
        </p:blipFill>
        <p:spPr>
          <a:xfrm>
            <a:off x="769739" y="2370748"/>
            <a:ext cx="9970147" cy="3048157"/>
          </a:xfrm>
          <a:prstGeom prst="rect">
            <a:avLst/>
          </a:prstGeom>
        </p:spPr>
      </p:pic>
    </p:spTree>
    <p:extLst>
      <p:ext uri="{BB962C8B-B14F-4D97-AF65-F5344CB8AC3E}">
        <p14:creationId xmlns:p14="http://schemas.microsoft.com/office/powerpoint/2010/main" val="2652616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3CD4-DF55-715F-B9AE-9375D52A24F0}"/>
              </a:ext>
            </a:extLst>
          </p:cNvPr>
          <p:cNvSpPr>
            <a:spLocks noGrp="1"/>
          </p:cNvSpPr>
          <p:nvPr>
            <p:ph type="title"/>
          </p:nvPr>
        </p:nvSpPr>
        <p:spPr/>
        <p:txBody>
          <a:bodyPr/>
          <a:lstStyle/>
          <a:p>
            <a:r>
              <a:rPr lang="en-IN" dirty="0" err="1"/>
              <a:t>CoApplicant</a:t>
            </a:r>
            <a:r>
              <a:rPr lang="en-IN" dirty="0"/>
              <a:t> Income Inferences:</a:t>
            </a:r>
          </a:p>
        </p:txBody>
      </p:sp>
      <p:sp>
        <p:nvSpPr>
          <p:cNvPr id="3" name="Content Placeholder 2">
            <a:extLst>
              <a:ext uri="{FF2B5EF4-FFF2-40B4-BE49-F238E27FC236}">
                <a16:creationId xmlns:a16="http://schemas.microsoft.com/office/drawing/2014/main" id="{1AC8375E-25E5-5EE8-4343-2BA7672E3CCE}"/>
              </a:ext>
            </a:extLst>
          </p:cNvPr>
          <p:cNvSpPr>
            <a:spLocks noGrp="1"/>
          </p:cNvSpPr>
          <p:nvPr>
            <p:ph idx="1"/>
          </p:nvPr>
        </p:nvSpPr>
        <p:spPr>
          <a:xfrm>
            <a:off x="621102" y="2208361"/>
            <a:ext cx="11231592" cy="4313207"/>
          </a:xfrm>
        </p:spPr>
        <p:txBody>
          <a:bodyPr>
            <a:noAutofit/>
          </a:bodyPr>
          <a:lstStyle/>
          <a:p>
            <a:pPr algn="l">
              <a:buFont typeface="+mj-lt"/>
              <a:buAutoNum type="arabicPeriod"/>
            </a:pPr>
            <a:r>
              <a:rPr lang="en-US" sz="1300" dirty="0"/>
              <a:t>From the above summary and plots it can be inferred that the Co-Applicant Income for most of the applicants lies towards the left.</a:t>
            </a:r>
          </a:p>
          <a:p>
            <a:pPr algn="l">
              <a:buFont typeface="+mj-lt"/>
              <a:buAutoNum type="arabicPeriod"/>
            </a:pPr>
            <a:r>
              <a:rPr lang="en-US" sz="1300" dirty="0"/>
              <a:t>It is Highly skewed due to the presence of outliers.</a:t>
            </a:r>
          </a:p>
          <a:p>
            <a:pPr algn="l">
              <a:buFont typeface="+mj-lt"/>
              <a:buAutoNum type="arabicPeriod"/>
            </a:pPr>
            <a:r>
              <a:rPr lang="en-US" sz="1300" dirty="0"/>
              <a:t>There are more number of records where the co applicants income is zero.</a:t>
            </a:r>
          </a:p>
          <a:p>
            <a:pPr marL="0" indent="0">
              <a:buNone/>
            </a:pPr>
            <a:r>
              <a:rPr lang="en-US" sz="1300" b="1" dirty="0"/>
              <a:t>Hypothesis Testing:</a:t>
            </a:r>
          </a:p>
          <a:p>
            <a:pPr>
              <a:buFont typeface="+mj-lt"/>
              <a:buAutoNum type="arabicPeriod"/>
            </a:pPr>
            <a:r>
              <a:rPr lang="en-US" sz="1300" dirty="0"/>
              <a:t>We can use two sample T test to check if the mean income of </a:t>
            </a:r>
            <a:r>
              <a:rPr lang="en-US" sz="1300" dirty="0" err="1"/>
              <a:t>CoApplicant</a:t>
            </a:r>
            <a:r>
              <a:rPr lang="en-US" sz="1300" dirty="0"/>
              <a:t> for which loan is approved is different as   compared to the mean income of </a:t>
            </a:r>
            <a:r>
              <a:rPr lang="en-US" sz="1300" dirty="0" err="1"/>
              <a:t>CoApplicant</a:t>
            </a:r>
            <a:r>
              <a:rPr lang="en-US" sz="1300" dirty="0"/>
              <a:t> for which the loan is not approved.</a:t>
            </a:r>
          </a:p>
          <a:p>
            <a:pPr>
              <a:buFont typeface="+mj-lt"/>
              <a:buAutoNum type="arabicPeriod"/>
            </a:pPr>
            <a:r>
              <a:rPr lang="en-US" sz="1300" dirty="0"/>
              <a:t>M1:Mean of </a:t>
            </a:r>
            <a:r>
              <a:rPr lang="en-US" sz="1300" dirty="0" err="1"/>
              <a:t>CoApplicant</a:t>
            </a:r>
            <a:r>
              <a:rPr lang="en-US" sz="1300" dirty="0"/>
              <a:t> income when Loan Status='Y' Approved</a:t>
            </a:r>
          </a:p>
          <a:p>
            <a:pPr>
              <a:buFont typeface="+mj-lt"/>
              <a:buAutoNum type="arabicPeriod"/>
            </a:pPr>
            <a:r>
              <a:rPr lang="en-US" sz="1300" dirty="0"/>
              <a:t>M2:Mean of </a:t>
            </a:r>
            <a:r>
              <a:rPr lang="en-US" sz="1300" dirty="0" err="1"/>
              <a:t>CoApplicant</a:t>
            </a:r>
            <a:r>
              <a:rPr lang="en-US" sz="1300" dirty="0"/>
              <a:t> income when Loan Status='N' Not Approved </a:t>
            </a:r>
          </a:p>
          <a:p>
            <a:pPr>
              <a:buFont typeface="+mj-lt"/>
              <a:buAutoNum type="arabicPeriod"/>
            </a:pPr>
            <a:r>
              <a:rPr lang="en-US" sz="1300" b="1" dirty="0"/>
              <a:t>H0</a:t>
            </a:r>
            <a:r>
              <a:rPr lang="en-US" sz="1300" dirty="0"/>
              <a:t>: M1=M2</a:t>
            </a:r>
          </a:p>
          <a:p>
            <a:pPr>
              <a:buFont typeface="+mj-lt"/>
              <a:buAutoNum type="arabicPeriod"/>
            </a:pPr>
            <a:r>
              <a:rPr lang="en-US" sz="1300" b="1" dirty="0"/>
              <a:t>Ha</a:t>
            </a:r>
            <a:r>
              <a:rPr lang="en-US" sz="1300" dirty="0"/>
              <a:t>: M1 != M2</a:t>
            </a:r>
          </a:p>
          <a:p>
            <a:pPr>
              <a:buFont typeface="+mj-lt"/>
              <a:buAutoNum type="arabicPeriod"/>
            </a:pPr>
            <a:r>
              <a:rPr lang="en-US" sz="1300" dirty="0"/>
              <a:t>Significance level of alpha= 0.05</a:t>
            </a:r>
          </a:p>
          <a:p>
            <a:pPr>
              <a:buFont typeface="+mj-lt"/>
              <a:buAutoNum type="arabicPeriod"/>
            </a:pPr>
            <a:r>
              <a:rPr lang="en-US" sz="1300" b="1" dirty="0"/>
              <a:t>Result:</a:t>
            </a:r>
            <a:r>
              <a:rPr lang="en-US" sz="1300" dirty="0"/>
              <a:t> P value is &gt;0.05.</a:t>
            </a:r>
          </a:p>
          <a:p>
            <a:pPr>
              <a:buFont typeface="+mj-lt"/>
              <a:buAutoNum type="arabicPeriod"/>
            </a:pPr>
            <a:r>
              <a:rPr lang="en-US" sz="1300" dirty="0"/>
              <a:t>We fail to reject the Null Hypothesis.</a:t>
            </a:r>
          </a:p>
          <a:p>
            <a:pPr>
              <a:buFont typeface="+mj-lt"/>
              <a:buAutoNum type="arabicPeriod"/>
            </a:pPr>
            <a:r>
              <a:rPr lang="en-US" sz="1300" dirty="0"/>
              <a:t>The </a:t>
            </a:r>
            <a:r>
              <a:rPr lang="en-US" sz="1300" dirty="0" err="1"/>
              <a:t>CoApplicant</a:t>
            </a:r>
            <a:r>
              <a:rPr lang="en-US" sz="1300" dirty="0"/>
              <a:t> Income doesn’t have any impact on the Target variable</a:t>
            </a:r>
            <a:endParaRPr lang="en-IN" sz="1300" dirty="0"/>
          </a:p>
        </p:txBody>
      </p:sp>
      <p:pic>
        <p:nvPicPr>
          <p:cNvPr id="5" name="Picture 4">
            <a:extLst>
              <a:ext uri="{FF2B5EF4-FFF2-40B4-BE49-F238E27FC236}">
                <a16:creationId xmlns:a16="http://schemas.microsoft.com/office/drawing/2014/main" id="{076144DC-F377-43C7-1012-9F9FBD321FD5}"/>
              </a:ext>
            </a:extLst>
          </p:cNvPr>
          <p:cNvPicPr>
            <a:picLocks noChangeAspect="1"/>
          </p:cNvPicPr>
          <p:nvPr/>
        </p:nvPicPr>
        <p:blipFill>
          <a:blip r:embed="rId2"/>
          <a:stretch>
            <a:fillRect/>
          </a:stretch>
        </p:blipFill>
        <p:spPr>
          <a:xfrm>
            <a:off x="5081708" y="4793748"/>
            <a:ext cx="5772447" cy="876345"/>
          </a:xfrm>
          <a:prstGeom prst="rect">
            <a:avLst/>
          </a:prstGeom>
        </p:spPr>
      </p:pic>
    </p:spTree>
    <p:extLst>
      <p:ext uri="{BB962C8B-B14F-4D97-AF65-F5344CB8AC3E}">
        <p14:creationId xmlns:p14="http://schemas.microsoft.com/office/powerpoint/2010/main" val="800806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9A4F-B7B5-76CB-4879-863A97660177}"/>
              </a:ext>
            </a:extLst>
          </p:cNvPr>
          <p:cNvSpPr>
            <a:spLocks noGrp="1"/>
          </p:cNvSpPr>
          <p:nvPr>
            <p:ph type="title"/>
          </p:nvPr>
        </p:nvSpPr>
        <p:spPr>
          <a:xfrm>
            <a:off x="405442" y="767752"/>
            <a:ext cx="11274724" cy="836762"/>
          </a:xfrm>
        </p:spPr>
        <p:txBody>
          <a:bodyPr/>
          <a:lstStyle/>
          <a:p>
            <a:r>
              <a:rPr lang="en-IN" dirty="0" err="1"/>
              <a:t>CoApplicant</a:t>
            </a:r>
            <a:r>
              <a:rPr lang="en-IN" dirty="0"/>
              <a:t> Income Category: </a:t>
            </a:r>
            <a:r>
              <a:rPr lang="en-IN" sz="3200" dirty="0"/>
              <a:t>The Applicants income is divided into bins based on different ranges of incomes</a:t>
            </a:r>
          </a:p>
        </p:txBody>
      </p:sp>
      <p:pic>
        <p:nvPicPr>
          <p:cNvPr id="5" name="Content Placeholder 4">
            <a:extLst>
              <a:ext uri="{FF2B5EF4-FFF2-40B4-BE49-F238E27FC236}">
                <a16:creationId xmlns:a16="http://schemas.microsoft.com/office/drawing/2014/main" id="{94A09EF5-3169-06F2-5774-F1004A0407A3}"/>
              </a:ext>
            </a:extLst>
          </p:cNvPr>
          <p:cNvPicPr>
            <a:picLocks noGrp="1" noChangeAspect="1"/>
          </p:cNvPicPr>
          <p:nvPr>
            <p:ph idx="1"/>
          </p:nvPr>
        </p:nvPicPr>
        <p:blipFill>
          <a:blip r:embed="rId2"/>
          <a:stretch>
            <a:fillRect/>
          </a:stretch>
        </p:blipFill>
        <p:spPr>
          <a:xfrm>
            <a:off x="1285096" y="2199736"/>
            <a:ext cx="8824913" cy="2939837"/>
          </a:xfrm>
        </p:spPr>
      </p:pic>
      <p:pic>
        <p:nvPicPr>
          <p:cNvPr id="7" name="Picture 6">
            <a:extLst>
              <a:ext uri="{FF2B5EF4-FFF2-40B4-BE49-F238E27FC236}">
                <a16:creationId xmlns:a16="http://schemas.microsoft.com/office/drawing/2014/main" id="{0DC7CD24-D4CD-37AE-09BD-2E236D5CF780}"/>
              </a:ext>
            </a:extLst>
          </p:cNvPr>
          <p:cNvPicPr>
            <a:picLocks noChangeAspect="1"/>
          </p:cNvPicPr>
          <p:nvPr/>
        </p:nvPicPr>
        <p:blipFill>
          <a:blip r:embed="rId3"/>
          <a:stretch>
            <a:fillRect/>
          </a:stretch>
        </p:blipFill>
        <p:spPr>
          <a:xfrm>
            <a:off x="1380886" y="5063706"/>
            <a:ext cx="8729123" cy="1607208"/>
          </a:xfrm>
          <a:prstGeom prst="rect">
            <a:avLst/>
          </a:prstGeom>
        </p:spPr>
      </p:pic>
    </p:spTree>
    <p:extLst>
      <p:ext uri="{BB962C8B-B14F-4D97-AF65-F5344CB8AC3E}">
        <p14:creationId xmlns:p14="http://schemas.microsoft.com/office/powerpoint/2010/main" val="3994503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789E-FD68-4BD5-56B1-F12CB5B00D69}"/>
              </a:ext>
            </a:extLst>
          </p:cNvPr>
          <p:cNvSpPr>
            <a:spLocks noGrp="1"/>
          </p:cNvSpPr>
          <p:nvPr>
            <p:ph type="title"/>
          </p:nvPr>
        </p:nvSpPr>
        <p:spPr>
          <a:xfrm>
            <a:off x="483080" y="973668"/>
            <a:ext cx="9433288" cy="706964"/>
          </a:xfrm>
        </p:spPr>
        <p:txBody>
          <a:bodyPr/>
          <a:lstStyle/>
          <a:p>
            <a:r>
              <a:rPr lang="en-IN" dirty="0" err="1"/>
              <a:t>CoApplicant</a:t>
            </a:r>
            <a:r>
              <a:rPr lang="en-IN" dirty="0"/>
              <a:t> Income Category Inferences:</a:t>
            </a:r>
          </a:p>
        </p:txBody>
      </p:sp>
      <p:sp>
        <p:nvSpPr>
          <p:cNvPr id="7" name="Content Placeholder 6">
            <a:extLst>
              <a:ext uri="{FF2B5EF4-FFF2-40B4-BE49-F238E27FC236}">
                <a16:creationId xmlns:a16="http://schemas.microsoft.com/office/drawing/2014/main" id="{4DE8D3D5-7FDD-A704-E6B4-97D2FF0BAB51}"/>
              </a:ext>
            </a:extLst>
          </p:cNvPr>
          <p:cNvSpPr>
            <a:spLocks noGrp="1"/>
          </p:cNvSpPr>
          <p:nvPr>
            <p:ph idx="1"/>
          </p:nvPr>
        </p:nvSpPr>
        <p:spPr>
          <a:xfrm>
            <a:off x="552092" y="2286001"/>
            <a:ext cx="11300602" cy="4123426"/>
          </a:xfrm>
        </p:spPr>
        <p:txBody>
          <a:bodyPr>
            <a:normAutofit/>
          </a:bodyPr>
          <a:lstStyle/>
          <a:p>
            <a:pPr algn="l">
              <a:buFont typeface="+mj-lt"/>
              <a:buAutoNum type="arabicPeriod"/>
            </a:pPr>
            <a:r>
              <a:rPr lang="en-US" sz="1400" dirty="0"/>
              <a:t>From the above plots it can be inferred that the most of the people have average income</a:t>
            </a:r>
          </a:p>
          <a:p>
            <a:pPr marL="0" indent="0">
              <a:buNone/>
            </a:pPr>
            <a:r>
              <a:rPr lang="en-US" sz="1500" b="1" dirty="0"/>
              <a:t>Hypothesis Testing:</a:t>
            </a:r>
          </a:p>
          <a:p>
            <a:pPr>
              <a:buFont typeface="+mj-lt"/>
              <a:buAutoNum type="arabicPeriod"/>
            </a:pPr>
            <a:r>
              <a:rPr lang="en-US" sz="1500" dirty="0"/>
              <a:t>We can use two chi square test to check if the Co</a:t>
            </a:r>
            <a:r>
              <a:rPr lang="en-IN" sz="1500" dirty="0"/>
              <a:t>Applicant Income Category</a:t>
            </a:r>
            <a:r>
              <a:rPr lang="en-US" sz="1500" dirty="0"/>
              <a:t> is associated with the target variable.</a:t>
            </a:r>
          </a:p>
          <a:p>
            <a:pPr>
              <a:buFont typeface="+mj-lt"/>
              <a:buAutoNum type="arabicPeriod"/>
            </a:pPr>
            <a:r>
              <a:rPr lang="en-US" sz="1500" dirty="0"/>
              <a:t>P1=P(Approval):0.68714</a:t>
            </a:r>
          </a:p>
          <a:p>
            <a:pPr>
              <a:buFont typeface="+mj-lt"/>
              <a:buAutoNum type="arabicPeriod"/>
            </a:pPr>
            <a:r>
              <a:rPr lang="en-US" sz="1500" dirty="0"/>
              <a:t>P2=P(Approval/ Co</a:t>
            </a:r>
            <a:r>
              <a:rPr lang="en-IN" sz="1500" dirty="0"/>
              <a:t>Applicant Income Category </a:t>
            </a:r>
            <a:r>
              <a:rPr lang="en-US" sz="1500" dirty="0"/>
              <a:t>):      </a:t>
            </a:r>
          </a:p>
          <a:p>
            <a:pPr>
              <a:buFont typeface="+mj-lt"/>
              <a:buAutoNum type="arabicPeriod"/>
            </a:pPr>
            <a:r>
              <a:rPr lang="en-US" sz="1500" dirty="0"/>
              <a:t>H0: P1 = P2. There is no association between the independent variable and target variable.</a:t>
            </a:r>
          </a:p>
          <a:p>
            <a:pPr>
              <a:buFont typeface="+mj-lt"/>
              <a:buAutoNum type="arabicPeriod"/>
            </a:pPr>
            <a:r>
              <a:rPr lang="en-US" sz="1500" dirty="0"/>
              <a:t>Ha: P1 != P2.</a:t>
            </a:r>
          </a:p>
          <a:p>
            <a:pPr>
              <a:buFont typeface="+mj-lt"/>
              <a:buAutoNum type="arabicPeriod"/>
            </a:pPr>
            <a:r>
              <a:rPr lang="en-US" sz="1500" dirty="0"/>
              <a:t>Significance level - alpha= 0.05</a:t>
            </a:r>
          </a:p>
          <a:p>
            <a:pPr>
              <a:buFont typeface="+mj-lt"/>
              <a:buAutoNum type="arabicPeriod"/>
            </a:pPr>
            <a:r>
              <a:rPr lang="en-US" sz="1500" b="1" dirty="0"/>
              <a:t>Result</a:t>
            </a:r>
            <a:r>
              <a:rPr lang="en-US" sz="1500" dirty="0"/>
              <a:t>: The P value is &gt;0.05.</a:t>
            </a:r>
          </a:p>
          <a:p>
            <a:pPr>
              <a:buFont typeface="+mj-lt"/>
              <a:buAutoNum type="arabicPeriod"/>
            </a:pPr>
            <a:r>
              <a:rPr lang="en-US" sz="1500" dirty="0"/>
              <a:t>We fail to reject the Null Hypothesis.</a:t>
            </a:r>
          </a:p>
          <a:p>
            <a:pPr>
              <a:buFont typeface="+mj-lt"/>
              <a:buAutoNum type="arabicPeriod"/>
            </a:pPr>
            <a:r>
              <a:rPr lang="en-US" sz="1500" dirty="0"/>
              <a:t>There is no association between the independent variable and target variable.</a:t>
            </a:r>
            <a:endParaRPr lang="en-IN" sz="1500" dirty="0"/>
          </a:p>
        </p:txBody>
      </p:sp>
      <p:pic>
        <p:nvPicPr>
          <p:cNvPr id="8" name="Content Placeholder 4">
            <a:extLst>
              <a:ext uri="{FF2B5EF4-FFF2-40B4-BE49-F238E27FC236}">
                <a16:creationId xmlns:a16="http://schemas.microsoft.com/office/drawing/2014/main" id="{6E283685-D1B3-5414-531C-982432F37F76}"/>
              </a:ext>
            </a:extLst>
          </p:cNvPr>
          <p:cNvPicPr>
            <a:picLocks noChangeAspect="1"/>
          </p:cNvPicPr>
          <p:nvPr/>
        </p:nvPicPr>
        <p:blipFill>
          <a:blip r:embed="rId2"/>
          <a:stretch>
            <a:fillRect/>
          </a:stretch>
        </p:blipFill>
        <p:spPr>
          <a:xfrm>
            <a:off x="4899804" y="4519741"/>
            <a:ext cx="6408872" cy="1114425"/>
          </a:xfrm>
          <a:prstGeom prst="rect">
            <a:avLst/>
          </a:prstGeom>
        </p:spPr>
      </p:pic>
    </p:spTree>
    <p:extLst>
      <p:ext uri="{BB962C8B-B14F-4D97-AF65-F5344CB8AC3E}">
        <p14:creationId xmlns:p14="http://schemas.microsoft.com/office/powerpoint/2010/main" val="238610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C576-3520-8133-24B5-53B7B58248F6}"/>
              </a:ext>
            </a:extLst>
          </p:cNvPr>
          <p:cNvSpPr>
            <a:spLocks noGrp="1"/>
          </p:cNvSpPr>
          <p:nvPr>
            <p:ph type="title"/>
          </p:nvPr>
        </p:nvSpPr>
        <p:spPr>
          <a:xfrm>
            <a:off x="437074" y="491706"/>
            <a:ext cx="11053312" cy="1188926"/>
          </a:xfrm>
        </p:spPr>
        <p:txBody>
          <a:bodyPr/>
          <a:lstStyle/>
          <a:p>
            <a:r>
              <a:rPr lang="en-IN" dirty="0"/>
              <a:t>Total Income : Applicant Income + Co-Applicant Income</a:t>
            </a:r>
          </a:p>
        </p:txBody>
      </p:sp>
      <p:sp>
        <p:nvSpPr>
          <p:cNvPr id="6" name="Content Placeholder 5">
            <a:extLst>
              <a:ext uri="{FF2B5EF4-FFF2-40B4-BE49-F238E27FC236}">
                <a16:creationId xmlns:a16="http://schemas.microsoft.com/office/drawing/2014/main" id="{9265B2DE-C6BF-11A1-857F-E1E27A3A4122}"/>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F99F611B-392C-37C1-760A-78E6CE4AACC9}"/>
              </a:ext>
            </a:extLst>
          </p:cNvPr>
          <p:cNvPicPr>
            <a:picLocks noChangeAspect="1"/>
          </p:cNvPicPr>
          <p:nvPr/>
        </p:nvPicPr>
        <p:blipFill>
          <a:blip r:embed="rId2"/>
          <a:stretch>
            <a:fillRect/>
          </a:stretch>
        </p:blipFill>
        <p:spPr>
          <a:xfrm>
            <a:off x="672861" y="2344861"/>
            <a:ext cx="11053312" cy="3755131"/>
          </a:xfrm>
          <a:prstGeom prst="rect">
            <a:avLst/>
          </a:prstGeom>
        </p:spPr>
      </p:pic>
    </p:spTree>
    <p:extLst>
      <p:ext uri="{BB962C8B-B14F-4D97-AF65-F5344CB8AC3E}">
        <p14:creationId xmlns:p14="http://schemas.microsoft.com/office/powerpoint/2010/main" val="426314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F858-9F2A-A63B-5844-D7AB0274A662}"/>
              </a:ext>
            </a:extLst>
          </p:cNvPr>
          <p:cNvSpPr>
            <a:spLocks noGrp="1"/>
          </p:cNvSpPr>
          <p:nvPr>
            <p:ph type="title"/>
          </p:nvPr>
        </p:nvSpPr>
        <p:spPr>
          <a:xfrm>
            <a:off x="560718" y="973668"/>
            <a:ext cx="10455214" cy="706964"/>
          </a:xfrm>
        </p:spPr>
        <p:txBody>
          <a:bodyPr/>
          <a:lstStyle/>
          <a:p>
            <a:r>
              <a:rPr lang="en-IN" sz="2600" dirty="0"/>
              <a:t>Loan Status:</a:t>
            </a:r>
            <a:r>
              <a:rPr lang="en-US" sz="2600" dirty="0"/>
              <a:t>It is a target variable column which tells about whether the applicant application for loan approval is passed or not</a:t>
            </a:r>
            <a:br>
              <a:rPr lang="en-IN" dirty="0"/>
            </a:br>
            <a:endParaRPr lang="en-IN" dirty="0"/>
          </a:p>
        </p:txBody>
      </p:sp>
      <p:pic>
        <p:nvPicPr>
          <p:cNvPr id="5" name="Picture 4">
            <a:extLst>
              <a:ext uri="{FF2B5EF4-FFF2-40B4-BE49-F238E27FC236}">
                <a16:creationId xmlns:a16="http://schemas.microsoft.com/office/drawing/2014/main" id="{96588B03-CBFB-0672-BD61-3FEF58EE80AC}"/>
              </a:ext>
            </a:extLst>
          </p:cNvPr>
          <p:cNvPicPr>
            <a:picLocks noChangeAspect="1"/>
          </p:cNvPicPr>
          <p:nvPr/>
        </p:nvPicPr>
        <p:blipFill>
          <a:blip r:embed="rId2"/>
          <a:stretch>
            <a:fillRect/>
          </a:stretch>
        </p:blipFill>
        <p:spPr>
          <a:xfrm>
            <a:off x="1154954" y="2320506"/>
            <a:ext cx="5055202" cy="2340941"/>
          </a:xfrm>
          <a:prstGeom prst="rect">
            <a:avLst/>
          </a:prstGeom>
        </p:spPr>
      </p:pic>
      <p:pic>
        <p:nvPicPr>
          <p:cNvPr id="7" name="Picture 6">
            <a:extLst>
              <a:ext uri="{FF2B5EF4-FFF2-40B4-BE49-F238E27FC236}">
                <a16:creationId xmlns:a16="http://schemas.microsoft.com/office/drawing/2014/main" id="{87166A9E-9FA9-FF92-5F41-980BC35F2047}"/>
              </a:ext>
            </a:extLst>
          </p:cNvPr>
          <p:cNvPicPr>
            <a:picLocks noChangeAspect="1"/>
          </p:cNvPicPr>
          <p:nvPr/>
        </p:nvPicPr>
        <p:blipFill>
          <a:blip r:embed="rId3"/>
          <a:stretch>
            <a:fillRect/>
          </a:stretch>
        </p:blipFill>
        <p:spPr>
          <a:xfrm>
            <a:off x="5899140" y="2320506"/>
            <a:ext cx="4392490" cy="2518546"/>
          </a:xfrm>
          <a:prstGeom prst="rect">
            <a:avLst/>
          </a:prstGeom>
        </p:spPr>
      </p:pic>
      <p:pic>
        <p:nvPicPr>
          <p:cNvPr id="8" name="Picture 7">
            <a:extLst>
              <a:ext uri="{FF2B5EF4-FFF2-40B4-BE49-F238E27FC236}">
                <a16:creationId xmlns:a16="http://schemas.microsoft.com/office/drawing/2014/main" id="{9AFB5753-B112-8505-D4B9-1688D3202133}"/>
              </a:ext>
            </a:extLst>
          </p:cNvPr>
          <p:cNvPicPr>
            <a:picLocks noChangeAspect="1"/>
          </p:cNvPicPr>
          <p:nvPr/>
        </p:nvPicPr>
        <p:blipFill>
          <a:blip r:embed="rId4"/>
          <a:stretch>
            <a:fillRect/>
          </a:stretch>
        </p:blipFill>
        <p:spPr>
          <a:xfrm>
            <a:off x="5984022" y="4844057"/>
            <a:ext cx="3996591" cy="914528"/>
          </a:xfrm>
          <a:prstGeom prst="rect">
            <a:avLst/>
          </a:prstGeom>
        </p:spPr>
      </p:pic>
      <p:pic>
        <p:nvPicPr>
          <p:cNvPr id="9" name="Content Placeholder 6">
            <a:extLst>
              <a:ext uri="{FF2B5EF4-FFF2-40B4-BE49-F238E27FC236}">
                <a16:creationId xmlns:a16="http://schemas.microsoft.com/office/drawing/2014/main" id="{7ACD51ED-D436-69C7-9850-216A7114984A}"/>
              </a:ext>
            </a:extLst>
          </p:cNvPr>
          <p:cNvPicPr>
            <a:picLocks noChangeAspect="1"/>
          </p:cNvPicPr>
          <p:nvPr/>
        </p:nvPicPr>
        <p:blipFill>
          <a:blip r:embed="rId5"/>
          <a:stretch>
            <a:fillRect/>
          </a:stretch>
        </p:blipFill>
        <p:spPr>
          <a:xfrm>
            <a:off x="1326473" y="4839052"/>
            <a:ext cx="4020111" cy="914528"/>
          </a:xfrm>
          <a:prstGeom prst="rect">
            <a:avLst/>
          </a:prstGeom>
        </p:spPr>
      </p:pic>
    </p:spTree>
    <p:extLst>
      <p:ext uri="{BB962C8B-B14F-4D97-AF65-F5344CB8AC3E}">
        <p14:creationId xmlns:p14="http://schemas.microsoft.com/office/powerpoint/2010/main" val="2550231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AE1D-C35D-DF91-4030-32E671CCF888}"/>
              </a:ext>
            </a:extLst>
          </p:cNvPr>
          <p:cNvSpPr>
            <a:spLocks noGrp="1"/>
          </p:cNvSpPr>
          <p:nvPr>
            <p:ph type="title"/>
          </p:nvPr>
        </p:nvSpPr>
        <p:spPr>
          <a:xfrm>
            <a:off x="491706" y="543464"/>
            <a:ext cx="9424661" cy="1137168"/>
          </a:xfrm>
        </p:spPr>
        <p:txBody>
          <a:bodyPr/>
          <a:lstStyle/>
          <a:p>
            <a:r>
              <a:rPr lang="en-IN" dirty="0"/>
              <a:t>Total Income Inferences:</a:t>
            </a:r>
          </a:p>
        </p:txBody>
      </p:sp>
      <p:sp>
        <p:nvSpPr>
          <p:cNvPr id="3" name="Content Placeholder 2">
            <a:extLst>
              <a:ext uri="{FF2B5EF4-FFF2-40B4-BE49-F238E27FC236}">
                <a16:creationId xmlns:a16="http://schemas.microsoft.com/office/drawing/2014/main" id="{4F776C00-F026-C7DF-8A68-6EE770678F96}"/>
              </a:ext>
            </a:extLst>
          </p:cNvPr>
          <p:cNvSpPr>
            <a:spLocks noGrp="1"/>
          </p:cNvSpPr>
          <p:nvPr>
            <p:ph idx="1"/>
          </p:nvPr>
        </p:nvSpPr>
        <p:spPr>
          <a:xfrm>
            <a:off x="491706" y="2225615"/>
            <a:ext cx="11145328" cy="4339087"/>
          </a:xfrm>
        </p:spPr>
        <p:txBody>
          <a:bodyPr>
            <a:normAutofit/>
          </a:bodyPr>
          <a:lstStyle/>
          <a:p>
            <a:pPr algn="l">
              <a:buFont typeface="+mj-lt"/>
              <a:buAutoNum type="arabicPeriod"/>
            </a:pPr>
            <a:r>
              <a:rPr lang="en-US" sz="1300" dirty="0"/>
              <a:t>From the above summary and plots it can be inferred that the Total Income for most of the applicants lies towards the left.</a:t>
            </a:r>
          </a:p>
          <a:p>
            <a:pPr algn="l">
              <a:buFont typeface="+mj-lt"/>
              <a:buAutoNum type="arabicPeriod"/>
            </a:pPr>
            <a:r>
              <a:rPr lang="en-US" sz="1300" dirty="0"/>
              <a:t>It is Highly skewed due to the presence of outliers.</a:t>
            </a:r>
          </a:p>
          <a:p>
            <a:pPr marL="0" indent="0">
              <a:buNone/>
            </a:pPr>
            <a:r>
              <a:rPr lang="en-US" sz="1300" b="1" dirty="0"/>
              <a:t>Hypothesis Testing:</a:t>
            </a:r>
          </a:p>
          <a:p>
            <a:pPr>
              <a:buFont typeface="+mj-lt"/>
              <a:buAutoNum type="arabicPeriod"/>
            </a:pPr>
            <a:r>
              <a:rPr lang="en-US" sz="1300" dirty="0"/>
              <a:t>We can use two sample T test to check if the mean of Total Income for which loan is approved is different as   compared to the mean of Total Income for which the loan is not approved.</a:t>
            </a:r>
          </a:p>
          <a:p>
            <a:pPr>
              <a:buFont typeface="+mj-lt"/>
              <a:buAutoNum type="arabicPeriod"/>
            </a:pPr>
            <a:r>
              <a:rPr lang="en-US" sz="1300" dirty="0"/>
              <a:t>M1:Mean of Total Income income when Loan Status='Y' Approved</a:t>
            </a:r>
          </a:p>
          <a:p>
            <a:pPr>
              <a:buFont typeface="+mj-lt"/>
              <a:buAutoNum type="arabicPeriod"/>
            </a:pPr>
            <a:r>
              <a:rPr lang="en-US" sz="1300" dirty="0"/>
              <a:t>M2:Mean of Total Income income when Loan Status='N' Not Approved </a:t>
            </a:r>
          </a:p>
          <a:p>
            <a:pPr>
              <a:buFont typeface="+mj-lt"/>
              <a:buAutoNum type="arabicPeriod"/>
            </a:pPr>
            <a:r>
              <a:rPr lang="en-US" sz="1300" b="1" dirty="0"/>
              <a:t>H0</a:t>
            </a:r>
            <a:r>
              <a:rPr lang="en-US" sz="1300" dirty="0"/>
              <a:t>: M1=M2</a:t>
            </a:r>
          </a:p>
          <a:p>
            <a:pPr>
              <a:buFont typeface="+mj-lt"/>
              <a:buAutoNum type="arabicPeriod"/>
            </a:pPr>
            <a:r>
              <a:rPr lang="en-US" sz="1300" b="1" dirty="0"/>
              <a:t>Ha</a:t>
            </a:r>
            <a:r>
              <a:rPr lang="en-US" sz="1300" dirty="0"/>
              <a:t>: M1 != M2</a:t>
            </a:r>
          </a:p>
          <a:p>
            <a:pPr>
              <a:buFont typeface="+mj-lt"/>
              <a:buAutoNum type="arabicPeriod"/>
            </a:pPr>
            <a:r>
              <a:rPr lang="en-US" sz="1300" dirty="0"/>
              <a:t>Significance level of alpha= 0.05</a:t>
            </a:r>
          </a:p>
          <a:p>
            <a:pPr>
              <a:buFont typeface="+mj-lt"/>
              <a:buAutoNum type="arabicPeriod"/>
            </a:pPr>
            <a:r>
              <a:rPr lang="en-US" sz="1300" b="1" dirty="0"/>
              <a:t>Result:</a:t>
            </a:r>
            <a:r>
              <a:rPr lang="en-US" sz="1300" dirty="0"/>
              <a:t> P value is &gt;0.05.</a:t>
            </a:r>
          </a:p>
          <a:p>
            <a:pPr>
              <a:buFont typeface="+mj-lt"/>
              <a:buAutoNum type="arabicPeriod"/>
            </a:pPr>
            <a:r>
              <a:rPr lang="en-US" sz="1300" dirty="0"/>
              <a:t>We fail to reject the Null Hypothesis.</a:t>
            </a:r>
          </a:p>
          <a:p>
            <a:pPr>
              <a:buFont typeface="+mj-lt"/>
              <a:buAutoNum type="arabicPeriod"/>
            </a:pPr>
            <a:r>
              <a:rPr lang="en-US" sz="1300" dirty="0"/>
              <a:t>The Total Income doesn’t have any impact on the Target variable.</a:t>
            </a:r>
            <a:endParaRPr lang="en-IN" sz="1300" dirty="0"/>
          </a:p>
          <a:p>
            <a:pPr algn="l">
              <a:buFont typeface="+mj-lt"/>
              <a:buAutoNum type="arabicPeriod"/>
            </a:pPr>
            <a:endParaRPr lang="en-US" sz="1800" dirty="0"/>
          </a:p>
          <a:p>
            <a:endParaRPr lang="en-IN" dirty="0"/>
          </a:p>
        </p:txBody>
      </p:sp>
      <p:pic>
        <p:nvPicPr>
          <p:cNvPr id="5" name="Picture 4">
            <a:extLst>
              <a:ext uri="{FF2B5EF4-FFF2-40B4-BE49-F238E27FC236}">
                <a16:creationId xmlns:a16="http://schemas.microsoft.com/office/drawing/2014/main" id="{46033409-FC5A-EACA-5971-0C6FBF221EE0}"/>
              </a:ext>
            </a:extLst>
          </p:cNvPr>
          <p:cNvPicPr>
            <a:picLocks noChangeAspect="1"/>
          </p:cNvPicPr>
          <p:nvPr/>
        </p:nvPicPr>
        <p:blipFill>
          <a:blip r:embed="rId2"/>
          <a:stretch>
            <a:fillRect/>
          </a:stretch>
        </p:blipFill>
        <p:spPr>
          <a:xfrm>
            <a:off x="4494363" y="4459586"/>
            <a:ext cx="6694098" cy="1285875"/>
          </a:xfrm>
          <a:prstGeom prst="rect">
            <a:avLst/>
          </a:prstGeom>
        </p:spPr>
      </p:pic>
    </p:spTree>
    <p:extLst>
      <p:ext uri="{BB962C8B-B14F-4D97-AF65-F5344CB8AC3E}">
        <p14:creationId xmlns:p14="http://schemas.microsoft.com/office/powerpoint/2010/main" val="275188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1A2D-5357-0A84-3923-4404F8CC2144}"/>
              </a:ext>
            </a:extLst>
          </p:cNvPr>
          <p:cNvSpPr>
            <a:spLocks noGrp="1"/>
          </p:cNvSpPr>
          <p:nvPr>
            <p:ph type="title"/>
          </p:nvPr>
        </p:nvSpPr>
        <p:spPr>
          <a:xfrm>
            <a:off x="425872" y="534838"/>
            <a:ext cx="9490495" cy="1145794"/>
          </a:xfrm>
        </p:spPr>
        <p:txBody>
          <a:bodyPr/>
          <a:lstStyle/>
          <a:p>
            <a:r>
              <a:rPr lang="en-IN" dirty="0"/>
              <a:t>Total Income category: The total income is divided into bins</a:t>
            </a:r>
          </a:p>
        </p:txBody>
      </p:sp>
      <p:pic>
        <p:nvPicPr>
          <p:cNvPr id="7" name="Picture 6">
            <a:extLst>
              <a:ext uri="{FF2B5EF4-FFF2-40B4-BE49-F238E27FC236}">
                <a16:creationId xmlns:a16="http://schemas.microsoft.com/office/drawing/2014/main" id="{4B49532A-611A-9B31-4036-F68DA04F178F}"/>
              </a:ext>
            </a:extLst>
          </p:cNvPr>
          <p:cNvPicPr>
            <a:picLocks noChangeAspect="1"/>
          </p:cNvPicPr>
          <p:nvPr/>
        </p:nvPicPr>
        <p:blipFill>
          <a:blip r:embed="rId2"/>
          <a:stretch>
            <a:fillRect/>
          </a:stretch>
        </p:blipFill>
        <p:spPr>
          <a:xfrm>
            <a:off x="2065194" y="5027038"/>
            <a:ext cx="6750397" cy="1714588"/>
          </a:xfrm>
          <a:prstGeom prst="rect">
            <a:avLst/>
          </a:prstGeom>
        </p:spPr>
      </p:pic>
      <p:pic>
        <p:nvPicPr>
          <p:cNvPr id="5" name="Picture 4">
            <a:extLst>
              <a:ext uri="{FF2B5EF4-FFF2-40B4-BE49-F238E27FC236}">
                <a16:creationId xmlns:a16="http://schemas.microsoft.com/office/drawing/2014/main" id="{9D6DD67B-FA54-2735-CBE6-09C2C652B50B}"/>
              </a:ext>
            </a:extLst>
          </p:cNvPr>
          <p:cNvPicPr>
            <a:picLocks noChangeAspect="1"/>
          </p:cNvPicPr>
          <p:nvPr/>
        </p:nvPicPr>
        <p:blipFill>
          <a:blip r:embed="rId3"/>
          <a:stretch>
            <a:fillRect/>
          </a:stretch>
        </p:blipFill>
        <p:spPr>
          <a:xfrm>
            <a:off x="1154954" y="2070267"/>
            <a:ext cx="9490495" cy="3053823"/>
          </a:xfrm>
          <a:prstGeom prst="rect">
            <a:avLst/>
          </a:prstGeom>
        </p:spPr>
      </p:pic>
    </p:spTree>
    <p:extLst>
      <p:ext uri="{BB962C8B-B14F-4D97-AF65-F5344CB8AC3E}">
        <p14:creationId xmlns:p14="http://schemas.microsoft.com/office/powerpoint/2010/main" val="852059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D3FE-E60C-E32A-07A2-ED24470F2003}"/>
              </a:ext>
            </a:extLst>
          </p:cNvPr>
          <p:cNvSpPr>
            <a:spLocks noGrp="1"/>
          </p:cNvSpPr>
          <p:nvPr>
            <p:ph type="title"/>
          </p:nvPr>
        </p:nvSpPr>
        <p:spPr>
          <a:xfrm>
            <a:off x="473467" y="680370"/>
            <a:ext cx="8761413" cy="706964"/>
          </a:xfrm>
        </p:spPr>
        <p:txBody>
          <a:bodyPr/>
          <a:lstStyle/>
          <a:p>
            <a:r>
              <a:rPr lang="en-IN" dirty="0"/>
              <a:t>Total Income category Inferences:</a:t>
            </a:r>
          </a:p>
        </p:txBody>
      </p:sp>
      <p:sp>
        <p:nvSpPr>
          <p:cNvPr id="4" name="Content Placeholder 6">
            <a:extLst>
              <a:ext uri="{FF2B5EF4-FFF2-40B4-BE49-F238E27FC236}">
                <a16:creationId xmlns:a16="http://schemas.microsoft.com/office/drawing/2014/main" id="{863C5197-996F-C21D-3855-A8302E730BDD}"/>
              </a:ext>
            </a:extLst>
          </p:cNvPr>
          <p:cNvSpPr txBox="1">
            <a:spLocks/>
          </p:cNvSpPr>
          <p:nvPr/>
        </p:nvSpPr>
        <p:spPr>
          <a:xfrm>
            <a:off x="540590" y="2303254"/>
            <a:ext cx="11300602" cy="412342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a:buFont typeface="+mj-lt"/>
              <a:buAutoNum type="arabicPeriod"/>
            </a:pPr>
            <a:r>
              <a:rPr lang="en-US" sz="1500" dirty="0"/>
              <a:t>There more applicants in the low and average income range.</a:t>
            </a:r>
          </a:p>
          <a:p>
            <a:pPr algn="l">
              <a:buFont typeface="+mj-lt"/>
              <a:buAutoNum type="arabicPeriod"/>
            </a:pPr>
            <a:r>
              <a:rPr lang="en-US" sz="1500" dirty="0"/>
              <a:t>Around 75% of the applicants fall under the low and average category.</a:t>
            </a:r>
          </a:p>
          <a:p>
            <a:pPr algn="l">
              <a:buFont typeface="+mj-lt"/>
              <a:buAutoNum type="arabicPeriod"/>
            </a:pPr>
            <a:r>
              <a:rPr lang="en-US" sz="1500" dirty="0"/>
              <a:t>The Percentage of approvals are almost similar for all ranges of applicants.</a:t>
            </a:r>
          </a:p>
          <a:p>
            <a:pPr marL="0" indent="0">
              <a:buFont typeface="Wingdings 3" charset="2"/>
              <a:buNone/>
            </a:pPr>
            <a:r>
              <a:rPr lang="en-US" sz="1500" b="1" dirty="0"/>
              <a:t>Hypothesis Testing:</a:t>
            </a:r>
          </a:p>
          <a:p>
            <a:pPr>
              <a:buFont typeface="+mj-lt"/>
              <a:buAutoNum type="arabicPeriod"/>
            </a:pPr>
            <a:r>
              <a:rPr lang="en-US" sz="1500" dirty="0"/>
              <a:t>We can use two chi square test to check if the </a:t>
            </a:r>
            <a:r>
              <a:rPr lang="en-IN" sz="1500" dirty="0"/>
              <a:t>Total Income Category</a:t>
            </a:r>
            <a:r>
              <a:rPr lang="en-US" sz="1500" dirty="0"/>
              <a:t> is associated with the target variable.</a:t>
            </a:r>
          </a:p>
          <a:p>
            <a:pPr>
              <a:buFont typeface="+mj-lt"/>
              <a:buAutoNum type="arabicPeriod"/>
            </a:pPr>
            <a:r>
              <a:rPr lang="en-US" sz="1500" dirty="0"/>
              <a:t>P1=P(Approval):0.68714</a:t>
            </a:r>
          </a:p>
          <a:p>
            <a:pPr>
              <a:buFont typeface="+mj-lt"/>
              <a:buAutoNum type="arabicPeriod"/>
            </a:pPr>
            <a:r>
              <a:rPr lang="en-US" sz="1500" dirty="0"/>
              <a:t>P2=P(Approval/ </a:t>
            </a:r>
            <a:r>
              <a:rPr lang="en-IN" sz="1500" dirty="0"/>
              <a:t>Total Income Category </a:t>
            </a:r>
            <a:r>
              <a:rPr lang="en-US" sz="1500" dirty="0"/>
              <a:t>):      </a:t>
            </a:r>
          </a:p>
          <a:p>
            <a:pPr>
              <a:buFont typeface="+mj-lt"/>
              <a:buAutoNum type="arabicPeriod"/>
            </a:pPr>
            <a:r>
              <a:rPr lang="en-US" sz="1500" dirty="0"/>
              <a:t>H0: P1 = P2. There is no association between the independent variable and target variable.</a:t>
            </a:r>
          </a:p>
          <a:p>
            <a:pPr>
              <a:buFont typeface="+mj-lt"/>
              <a:buAutoNum type="arabicPeriod"/>
            </a:pPr>
            <a:r>
              <a:rPr lang="en-US" sz="1500" dirty="0"/>
              <a:t>Ha: P1 != P2.</a:t>
            </a:r>
          </a:p>
          <a:p>
            <a:pPr>
              <a:buFont typeface="+mj-lt"/>
              <a:buAutoNum type="arabicPeriod"/>
            </a:pPr>
            <a:r>
              <a:rPr lang="en-US" sz="1500" dirty="0"/>
              <a:t>Significance level - alpha= 0.05</a:t>
            </a:r>
          </a:p>
          <a:p>
            <a:pPr>
              <a:buFont typeface="+mj-lt"/>
              <a:buAutoNum type="arabicPeriod"/>
            </a:pPr>
            <a:r>
              <a:rPr lang="en-US" sz="1500" b="1" dirty="0"/>
              <a:t>Result</a:t>
            </a:r>
            <a:r>
              <a:rPr lang="en-US" sz="1500" dirty="0"/>
              <a:t>: The P value is &gt;0.05.</a:t>
            </a:r>
          </a:p>
          <a:p>
            <a:pPr>
              <a:buFont typeface="+mj-lt"/>
              <a:buAutoNum type="arabicPeriod"/>
            </a:pPr>
            <a:r>
              <a:rPr lang="en-US" sz="1500" dirty="0"/>
              <a:t>We fail to reject the Null Hypothesis.</a:t>
            </a:r>
          </a:p>
          <a:p>
            <a:pPr>
              <a:buFont typeface="+mj-lt"/>
              <a:buAutoNum type="arabicPeriod"/>
            </a:pPr>
            <a:r>
              <a:rPr lang="en-US" sz="1500" dirty="0"/>
              <a:t>There is no association between the independent variable and target variable.</a:t>
            </a:r>
            <a:endParaRPr lang="en-IN" sz="1500" dirty="0"/>
          </a:p>
        </p:txBody>
      </p:sp>
      <p:pic>
        <p:nvPicPr>
          <p:cNvPr id="6" name="Picture 5">
            <a:extLst>
              <a:ext uri="{FF2B5EF4-FFF2-40B4-BE49-F238E27FC236}">
                <a16:creationId xmlns:a16="http://schemas.microsoft.com/office/drawing/2014/main" id="{F656EE63-6FF4-85FF-FC36-0EF8A3C47FCE}"/>
              </a:ext>
            </a:extLst>
          </p:cNvPr>
          <p:cNvPicPr>
            <a:picLocks noChangeAspect="1"/>
          </p:cNvPicPr>
          <p:nvPr/>
        </p:nvPicPr>
        <p:blipFill>
          <a:blip r:embed="rId2"/>
          <a:stretch>
            <a:fillRect/>
          </a:stretch>
        </p:blipFill>
        <p:spPr>
          <a:xfrm>
            <a:off x="4218856" y="4519702"/>
            <a:ext cx="6877050" cy="1200150"/>
          </a:xfrm>
          <a:prstGeom prst="rect">
            <a:avLst/>
          </a:prstGeom>
        </p:spPr>
      </p:pic>
    </p:spTree>
    <p:extLst>
      <p:ext uri="{BB962C8B-B14F-4D97-AF65-F5344CB8AC3E}">
        <p14:creationId xmlns:p14="http://schemas.microsoft.com/office/powerpoint/2010/main" val="2581896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575E-0C4E-971E-2817-7B1295ACE874}"/>
              </a:ext>
            </a:extLst>
          </p:cNvPr>
          <p:cNvSpPr>
            <a:spLocks noGrp="1"/>
          </p:cNvSpPr>
          <p:nvPr>
            <p:ph type="title"/>
          </p:nvPr>
        </p:nvSpPr>
        <p:spPr>
          <a:xfrm>
            <a:off x="1154954" y="973668"/>
            <a:ext cx="10180607" cy="706964"/>
          </a:xfrm>
        </p:spPr>
        <p:txBody>
          <a:bodyPr/>
          <a:lstStyle/>
          <a:p>
            <a:r>
              <a:rPr lang="en-IN" dirty="0"/>
              <a:t>Loan Amount:</a:t>
            </a:r>
            <a:r>
              <a:rPr lang="en-US" dirty="0"/>
              <a:t>Amount of loan applicant wants to issue from the bank.</a:t>
            </a:r>
            <a:r>
              <a:rPr lang="en-IN" dirty="0"/>
              <a:t> </a:t>
            </a:r>
          </a:p>
        </p:txBody>
      </p:sp>
      <p:pic>
        <p:nvPicPr>
          <p:cNvPr id="5" name="Picture 4">
            <a:extLst>
              <a:ext uri="{FF2B5EF4-FFF2-40B4-BE49-F238E27FC236}">
                <a16:creationId xmlns:a16="http://schemas.microsoft.com/office/drawing/2014/main" id="{1EF8EB56-3EE6-9B83-F62D-2B3CFF229886}"/>
              </a:ext>
            </a:extLst>
          </p:cNvPr>
          <p:cNvPicPr>
            <a:picLocks noChangeAspect="1"/>
          </p:cNvPicPr>
          <p:nvPr/>
        </p:nvPicPr>
        <p:blipFill>
          <a:blip r:embed="rId2"/>
          <a:stretch>
            <a:fillRect/>
          </a:stretch>
        </p:blipFill>
        <p:spPr>
          <a:xfrm>
            <a:off x="856439" y="2097686"/>
            <a:ext cx="10180607" cy="3742879"/>
          </a:xfrm>
          <a:prstGeom prst="rect">
            <a:avLst/>
          </a:prstGeom>
        </p:spPr>
      </p:pic>
    </p:spTree>
    <p:extLst>
      <p:ext uri="{BB962C8B-B14F-4D97-AF65-F5344CB8AC3E}">
        <p14:creationId xmlns:p14="http://schemas.microsoft.com/office/powerpoint/2010/main" val="4187278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9444-B4EF-B69F-25A9-EA4B26D4ED6F}"/>
              </a:ext>
            </a:extLst>
          </p:cNvPr>
          <p:cNvSpPr>
            <a:spLocks noGrp="1"/>
          </p:cNvSpPr>
          <p:nvPr>
            <p:ph type="title"/>
          </p:nvPr>
        </p:nvSpPr>
        <p:spPr/>
        <p:txBody>
          <a:bodyPr/>
          <a:lstStyle/>
          <a:p>
            <a:r>
              <a:rPr lang="en-IN" dirty="0"/>
              <a:t>Loan Amount Inferences:</a:t>
            </a:r>
          </a:p>
        </p:txBody>
      </p:sp>
      <p:sp>
        <p:nvSpPr>
          <p:cNvPr id="3" name="Content Placeholder 2">
            <a:extLst>
              <a:ext uri="{FF2B5EF4-FFF2-40B4-BE49-F238E27FC236}">
                <a16:creationId xmlns:a16="http://schemas.microsoft.com/office/drawing/2014/main" id="{BC85CC80-95DF-6F9D-CBD6-3DF472190E48}"/>
              </a:ext>
            </a:extLst>
          </p:cNvPr>
          <p:cNvSpPr>
            <a:spLocks noGrp="1"/>
          </p:cNvSpPr>
          <p:nvPr>
            <p:ph idx="1"/>
          </p:nvPr>
        </p:nvSpPr>
        <p:spPr>
          <a:xfrm>
            <a:off x="854015" y="2346385"/>
            <a:ext cx="10403457" cy="4157931"/>
          </a:xfrm>
        </p:spPr>
        <p:txBody>
          <a:bodyPr>
            <a:normAutofit fontScale="85000" lnSpcReduction="20000"/>
          </a:bodyPr>
          <a:lstStyle/>
          <a:p>
            <a:pPr algn="l">
              <a:buFont typeface="+mj-lt"/>
              <a:buAutoNum type="arabicPeriod"/>
            </a:pPr>
            <a:r>
              <a:rPr lang="en-US" dirty="0"/>
              <a:t>From the above summary and plots it can be inferred that the distribution is skewed and has outliers.</a:t>
            </a:r>
          </a:p>
          <a:p>
            <a:pPr algn="l">
              <a:buFont typeface="+mj-lt"/>
              <a:buAutoNum type="arabicPeriod"/>
            </a:pPr>
            <a:r>
              <a:rPr lang="en-US" dirty="0"/>
              <a:t>But the difference between the mean and median is not as huge as the applicants income</a:t>
            </a:r>
          </a:p>
          <a:p>
            <a:pPr marL="0" indent="0">
              <a:buNone/>
            </a:pPr>
            <a:r>
              <a:rPr lang="en-US" b="1" dirty="0"/>
              <a:t>Hypothesis Testing:</a:t>
            </a:r>
          </a:p>
          <a:p>
            <a:pPr>
              <a:buFont typeface="+mj-lt"/>
              <a:buAutoNum type="arabicPeriod"/>
            </a:pPr>
            <a:r>
              <a:rPr lang="en-US" dirty="0"/>
              <a:t>We can use two sample T test to check if the mean of </a:t>
            </a:r>
            <a:r>
              <a:rPr lang="en-IN" dirty="0"/>
              <a:t>Loan Amount </a:t>
            </a:r>
            <a:r>
              <a:rPr lang="en-US" dirty="0"/>
              <a:t>for which loan is approved is different as   compared to the mean of </a:t>
            </a:r>
            <a:r>
              <a:rPr lang="en-IN" dirty="0"/>
              <a:t>Loan Amount </a:t>
            </a:r>
            <a:r>
              <a:rPr lang="en-US" dirty="0"/>
              <a:t>for which the loan is not approved.</a:t>
            </a:r>
          </a:p>
          <a:p>
            <a:pPr>
              <a:buFont typeface="+mj-lt"/>
              <a:buAutoNum type="arabicPeriod"/>
            </a:pPr>
            <a:r>
              <a:rPr lang="en-US" dirty="0"/>
              <a:t>M1:Mean of </a:t>
            </a:r>
            <a:r>
              <a:rPr lang="en-IN" dirty="0"/>
              <a:t>Loan Amount </a:t>
            </a:r>
            <a:r>
              <a:rPr lang="en-US" dirty="0"/>
              <a:t>when Loan Status='Y' Approved</a:t>
            </a:r>
          </a:p>
          <a:p>
            <a:pPr>
              <a:buFont typeface="+mj-lt"/>
              <a:buAutoNum type="arabicPeriod"/>
            </a:pPr>
            <a:r>
              <a:rPr lang="en-US" dirty="0"/>
              <a:t>M2:Mean of </a:t>
            </a:r>
            <a:r>
              <a:rPr lang="en-IN" dirty="0"/>
              <a:t>Loan Amount </a:t>
            </a:r>
            <a:r>
              <a:rPr lang="en-US" dirty="0"/>
              <a:t>when Loan Status='N' Not Approved </a:t>
            </a:r>
          </a:p>
          <a:p>
            <a:pPr>
              <a:buFont typeface="+mj-lt"/>
              <a:buAutoNum type="arabicPeriod"/>
            </a:pPr>
            <a:r>
              <a:rPr lang="en-US" b="1" dirty="0"/>
              <a:t>H0</a:t>
            </a:r>
            <a:r>
              <a:rPr lang="en-US" dirty="0"/>
              <a:t>: M1=M2</a:t>
            </a:r>
          </a:p>
          <a:p>
            <a:pPr>
              <a:buFont typeface="+mj-lt"/>
              <a:buAutoNum type="arabicPeriod"/>
            </a:pPr>
            <a:r>
              <a:rPr lang="en-US" b="1" dirty="0"/>
              <a:t>Ha</a:t>
            </a:r>
            <a:r>
              <a:rPr lang="en-US" dirty="0"/>
              <a:t>: M1 != M2</a:t>
            </a:r>
          </a:p>
          <a:p>
            <a:pPr>
              <a:buFont typeface="+mj-lt"/>
              <a:buAutoNum type="arabicPeriod"/>
            </a:pPr>
            <a:r>
              <a:rPr lang="en-US" dirty="0"/>
              <a:t>Significance level of alpha= 0.05</a:t>
            </a:r>
          </a:p>
          <a:p>
            <a:pPr>
              <a:buFont typeface="+mj-lt"/>
              <a:buAutoNum type="arabicPeriod"/>
            </a:pPr>
            <a:r>
              <a:rPr lang="en-US" b="1" dirty="0"/>
              <a:t>Result:</a:t>
            </a:r>
            <a:r>
              <a:rPr lang="en-US" dirty="0"/>
              <a:t> P value is &gt;0.05.</a:t>
            </a:r>
          </a:p>
          <a:p>
            <a:pPr>
              <a:buFont typeface="+mj-lt"/>
              <a:buAutoNum type="arabicPeriod"/>
            </a:pPr>
            <a:r>
              <a:rPr lang="en-US" dirty="0"/>
              <a:t>We fail to reject the Null Hypothesis.</a:t>
            </a:r>
          </a:p>
          <a:p>
            <a:pPr>
              <a:buFont typeface="+mj-lt"/>
              <a:buAutoNum type="arabicPeriod"/>
            </a:pPr>
            <a:r>
              <a:rPr lang="en-US" dirty="0"/>
              <a:t>The </a:t>
            </a:r>
            <a:r>
              <a:rPr lang="en-IN" dirty="0"/>
              <a:t>Loan Amount</a:t>
            </a:r>
            <a:r>
              <a:rPr lang="en-US" dirty="0"/>
              <a:t> doesn’t have any impact on the Target variable</a:t>
            </a:r>
            <a:endParaRPr lang="en-IN" dirty="0"/>
          </a:p>
          <a:p>
            <a:pPr algn="l">
              <a:buFont typeface="+mj-lt"/>
              <a:buAutoNum type="arabicPeriod"/>
            </a:pPr>
            <a:endParaRPr lang="en-US" b="0" i="0" dirty="0">
              <a:solidFill>
                <a:srgbClr val="000000"/>
              </a:solidFill>
              <a:effectLst/>
              <a:latin typeface="Helvetica Neue"/>
            </a:endParaRPr>
          </a:p>
          <a:p>
            <a:endParaRPr lang="en-IN" dirty="0"/>
          </a:p>
          <a:p>
            <a:endParaRPr lang="en-IN" dirty="0"/>
          </a:p>
          <a:p>
            <a:endParaRPr lang="en-IN" dirty="0"/>
          </a:p>
        </p:txBody>
      </p:sp>
      <p:pic>
        <p:nvPicPr>
          <p:cNvPr id="5" name="Picture 4">
            <a:extLst>
              <a:ext uri="{FF2B5EF4-FFF2-40B4-BE49-F238E27FC236}">
                <a16:creationId xmlns:a16="http://schemas.microsoft.com/office/drawing/2014/main" id="{72F76F58-2BF3-0356-2617-61F653C85E9D}"/>
              </a:ext>
            </a:extLst>
          </p:cNvPr>
          <p:cNvPicPr>
            <a:picLocks noChangeAspect="1"/>
          </p:cNvPicPr>
          <p:nvPr/>
        </p:nvPicPr>
        <p:blipFill>
          <a:blip r:embed="rId2"/>
          <a:stretch>
            <a:fillRect/>
          </a:stretch>
        </p:blipFill>
        <p:spPr>
          <a:xfrm>
            <a:off x="4779034" y="4504376"/>
            <a:ext cx="5623434" cy="658262"/>
          </a:xfrm>
          <a:prstGeom prst="rect">
            <a:avLst/>
          </a:prstGeom>
        </p:spPr>
      </p:pic>
    </p:spTree>
    <p:extLst>
      <p:ext uri="{BB962C8B-B14F-4D97-AF65-F5344CB8AC3E}">
        <p14:creationId xmlns:p14="http://schemas.microsoft.com/office/powerpoint/2010/main" val="1575449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B995-A4FE-FA5A-CCAE-69773FA3A2C3}"/>
              </a:ext>
            </a:extLst>
          </p:cNvPr>
          <p:cNvSpPr>
            <a:spLocks noGrp="1"/>
          </p:cNvSpPr>
          <p:nvPr>
            <p:ph type="title"/>
          </p:nvPr>
        </p:nvSpPr>
        <p:spPr>
          <a:xfrm>
            <a:off x="483079" y="973668"/>
            <a:ext cx="11214339" cy="706964"/>
          </a:xfrm>
        </p:spPr>
        <p:txBody>
          <a:bodyPr/>
          <a:lstStyle/>
          <a:p>
            <a:r>
              <a:rPr lang="en-IN" dirty="0"/>
              <a:t>Loan Amount Category: Loan Amount divided into bins</a:t>
            </a:r>
          </a:p>
        </p:txBody>
      </p:sp>
      <p:pic>
        <p:nvPicPr>
          <p:cNvPr id="5" name="Content Placeholder 4">
            <a:extLst>
              <a:ext uri="{FF2B5EF4-FFF2-40B4-BE49-F238E27FC236}">
                <a16:creationId xmlns:a16="http://schemas.microsoft.com/office/drawing/2014/main" id="{60F62D76-B0DD-CB4B-9E96-BE642F4B1369}"/>
              </a:ext>
            </a:extLst>
          </p:cNvPr>
          <p:cNvPicPr>
            <a:picLocks noGrp="1" noChangeAspect="1"/>
          </p:cNvPicPr>
          <p:nvPr>
            <p:ph idx="1"/>
          </p:nvPr>
        </p:nvPicPr>
        <p:blipFill>
          <a:blip r:embed="rId2"/>
          <a:stretch>
            <a:fillRect/>
          </a:stretch>
        </p:blipFill>
        <p:spPr>
          <a:xfrm>
            <a:off x="1154954" y="2278479"/>
            <a:ext cx="9041469" cy="2789638"/>
          </a:xfrm>
        </p:spPr>
      </p:pic>
      <p:pic>
        <p:nvPicPr>
          <p:cNvPr id="7" name="Picture 6">
            <a:extLst>
              <a:ext uri="{FF2B5EF4-FFF2-40B4-BE49-F238E27FC236}">
                <a16:creationId xmlns:a16="http://schemas.microsoft.com/office/drawing/2014/main" id="{C6F3E1AA-CCD6-9F9F-6C5B-E3DC4F28A221}"/>
              </a:ext>
            </a:extLst>
          </p:cNvPr>
          <p:cNvPicPr>
            <a:picLocks noChangeAspect="1"/>
          </p:cNvPicPr>
          <p:nvPr/>
        </p:nvPicPr>
        <p:blipFill>
          <a:blip r:embed="rId3"/>
          <a:stretch>
            <a:fillRect/>
          </a:stretch>
        </p:blipFill>
        <p:spPr>
          <a:xfrm>
            <a:off x="1382205" y="5068117"/>
            <a:ext cx="8586966" cy="1645076"/>
          </a:xfrm>
          <a:prstGeom prst="rect">
            <a:avLst/>
          </a:prstGeom>
        </p:spPr>
      </p:pic>
    </p:spTree>
    <p:extLst>
      <p:ext uri="{BB962C8B-B14F-4D97-AF65-F5344CB8AC3E}">
        <p14:creationId xmlns:p14="http://schemas.microsoft.com/office/powerpoint/2010/main" val="1433220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24E6-086B-6832-44D1-C599BBB776D3}"/>
              </a:ext>
            </a:extLst>
          </p:cNvPr>
          <p:cNvSpPr>
            <a:spLocks noGrp="1"/>
          </p:cNvSpPr>
          <p:nvPr>
            <p:ph type="title"/>
          </p:nvPr>
        </p:nvSpPr>
        <p:spPr>
          <a:xfrm>
            <a:off x="557006" y="973668"/>
            <a:ext cx="9359362" cy="706964"/>
          </a:xfrm>
        </p:spPr>
        <p:txBody>
          <a:bodyPr/>
          <a:lstStyle/>
          <a:p>
            <a:r>
              <a:rPr lang="en-IN" dirty="0"/>
              <a:t>Loan Amount Category Inferences</a:t>
            </a:r>
          </a:p>
        </p:txBody>
      </p:sp>
      <p:sp>
        <p:nvSpPr>
          <p:cNvPr id="8" name="Content Placeholder 6">
            <a:extLst>
              <a:ext uri="{FF2B5EF4-FFF2-40B4-BE49-F238E27FC236}">
                <a16:creationId xmlns:a16="http://schemas.microsoft.com/office/drawing/2014/main" id="{977787AB-76BF-2DA7-D032-B597CF13A54E}"/>
              </a:ext>
            </a:extLst>
          </p:cNvPr>
          <p:cNvSpPr txBox="1">
            <a:spLocks/>
          </p:cNvSpPr>
          <p:nvPr/>
        </p:nvSpPr>
        <p:spPr>
          <a:xfrm>
            <a:off x="557005" y="2228211"/>
            <a:ext cx="11300602" cy="412342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a:buFont typeface="+mj-lt"/>
              <a:buAutoNum type="arabicPeriod"/>
            </a:pPr>
            <a:r>
              <a:rPr lang="en-US" sz="1500" dirty="0"/>
              <a:t>Around 75% of the Loan amount is under the low and average category.</a:t>
            </a:r>
          </a:p>
          <a:p>
            <a:pPr algn="l">
              <a:buFont typeface="+mj-lt"/>
              <a:buAutoNum type="arabicPeriod"/>
            </a:pPr>
            <a:r>
              <a:rPr lang="en-US" sz="1500" dirty="0"/>
              <a:t>The approvals are almost similar for all the categories except Very High</a:t>
            </a:r>
          </a:p>
          <a:p>
            <a:pPr marL="0" indent="0" algn="l">
              <a:buNone/>
            </a:pPr>
            <a:r>
              <a:rPr lang="en-US" sz="1500" b="1" dirty="0"/>
              <a:t>Hypothesis Testing:</a:t>
            </a:r>
          </a:p>
          <a:p>
            <a:pPr>
              <a:buFont typeface="+mj-lt"/>
              <a:buAutoNum type="arabicPeriod"/>
            </a:pPr>
            <a:r>
              <a:rPr lang="en-US" sz="1500" dirty="0"/>
              <a:t>We can use two chi square test to check if the </a:t>
            </a:r>
            <a:r>
              <a:rPr lang="en-IN" sz="1500" dirty="0"/>
              <a:t>Loan Amount Category</a:t>
            </a:r>
            <a:r>
              <a:rPr lang="en-US" sz="1500" dirty="0"/>
              <a:t> is associated with the target variable.</a:t>
            </a:r>
          </a:p>
          <a:p>
            <a:pPr>
              <a:buFont typeface="+mj-lt"/>
              <a:buAutoNum type="arabicPeriod"/>
            </a:pPr>
            <a:r>
              <a:rPr lang="en-US" sz="1500" dirty="0"/>
              <a:t>P1=P(Approval):0.68714</a:t>
            </a:r>
          </a:p>
          <a:p>
            <a:pPr>
              <a:buFont typeface="+mj-lt"/>
              <a:buAutoNum type="arabicPeriod"/>
            </a:pPr>
            <a:r>
              <a:rPr lang="en-US" sz="1500" dirty="0"/>
              <a:t>P2=P(Approval/ </a:t>
            </a:r>
            <a:r>
              <a:rPr lang="en-IN" sz="1500" dirty="0"/>
              <a:t>Loan Amount Category </a:t>
            </a:r>
            <a:r>
              <a:rPr lang="en-US" sz="1500" dirty="0"/>
              <a:t>):      </a:t>
            </a:r>
          </a:p>
          <a:p>
            <a:pPr>
              <a:buFont typeface="+mj-lt"/>
              <a:buAutoNum type="arabicPeriod"/>
            </a:pPr>
            <a:r>
              <a:rPr lang="en-US" sz="1500" dirty="0"/>
              <a:t>H0: P1 = P2. There is no association between the independent variable and target variable.</a:t>
            </a:r>
          </a:p>
          <a:p>
            <a:pPr>
              <a:buFont typeface="+mj-lt"/>
              <a:buAutoNum type="arabicPeriod"/>
            </a:pPr>
            <a:r>
              <a:rPr lang="en-US" sz="1500" dirty="0"/>
              <a:t>Ha: P1 != P2.</a:t>
            </a:r>
          </a:p>
          <a:p>
            <a:pPr>
              <a:buFont typeface="+mj-lt"/>
              <a:buAutoNum type="arabicPeriod"/>
            </a:pPr>
            <a:r>
              <a:rPr lang="en-US" sz="1500" dirty="0"/>
              <a:t>Significance level - alpha= 0.05</a:t>
            </a:r>
          </a:p>
          <a:p>
            <a:pPr>
              <a:buFont typeface="+mj-lt"/>
              <a:buAutoNum type="arabicPeriod"/>
            </a:pPr>
            <a:r>
              <a:rPr lang="en-US" sz="1500" b="1" dirty="0"/>
              <a:t>Result</a:t>
            </a:r>
            <a:r>
              <a:rPr lang="en-US" sz="1500" dirty="0"/>
              <a:t>: The P value is &gt;0.05.</a:t>
            </a:r>
          </a:p>
          <a:p>
            <a:pPr>
              <a:buFont typeface="+mj-lt"/>
              <a:buAutoNum type="arabicPeriod"/>
            </a:pPr>
            <a:r>
              <a:rPr lang="en-US" sz="1500" dirty="0"/>
              <a:t>We fail to reject the Null Hypothesis.</a:t>
            </a:r>
          </a:p>
          <a:p>
            <a:pPr>
              <a:buFont typeface="+mj-lt"/>
              <a:buAutoNum type="arabicPeriod"/>
            </a:pPr>
            <a:r>
              <a:rPr lang="en-US" sz="1500" dirty="0"/>
              <a:t>There is no association between the independent variable and target variable.</a:t>
            </a:r>
            <a:endParaRPr lang="en-IN" sz="1500" dirty="0"/>
          </a:p>
        </p:txBody>
      </p:sp>
      <p:pic>
        <p:nvPicPr>
          <p:cNvPr id="5" name="Picture 4">
            <a:extLst>
              <a:ext uri="{FF2B5EF4-FFF2-40B4-BE49-F238E27FC236}">
                <a16:creationId xmlns:a16="http://schemas.microsoft.com/office/drawing/2014/main" id="{3741A5FB-5AAB-4862-4A76-2221C7BA0E9D}"/>
              </a:ext>
            </a:extLst>
          </p:cNvPr>
          <p:cNvPicPr>
            <a:picLocks noChangeAspect="1"/>
          </p:cNvPicPr>
          <p:nvPr/>
        </p:nvPicPr>
        <p:blipFill>
          <a:blip r:embed="rId2"/>
          <a:stretch>
            <a:fillRect/>
          </a:stretch>
        </p:blipFill>
        <p:spPr>
          <a:xfrm>
            <a:off x="4268654" y="4538840"/>
            <a:ext cx="6848475" cy="1095375"/>
          </a:xfrm>
          <a:prstGeom prst="rect">
            <a:avLst/>
          </a:prstGeom>
        </p:spPr>
      </p:pic>
    </p:spTree>
    <p:extLst>
      <p:ext uri="{BB962C8B-B14F-4D97-AF65-F5344CB8AC3E}">
        <p14:creationId xmlns:p14="http://schemas.microsoft.com/office/powerpoint/2010/main" val="413557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165D-B981-325A-CEA2-EB2123437AAD}"/>
              </a:ext>
            </a:extLst>
          </p:cNvPr>
          <p:cNvSpPr>
            <a:spLocks noGrp="1"/>
          </p:cNvSpPr>
          <p:nvPr>
            <p:ph type="title"/>
          </p:nvPr>
        </p:nvSpPr>
        <p:spPr>
          <a:xfrm>
            <a:off x="672860" y="733245"/>
            <a:ext cx="9243507" cy="947387"/>
          </a:xfrm>
        </p:spPr>
        <p:txBody>
          <a:bodyPr/>
          <a:lstStyle/>
          <a:p>
            <a:r>
              <a:rPr lang="en-IN" dirty="0"/>
              <a:t>Loan Amount Term: Term in months</a:t>
            </a:r>
          </a:p>
        </p:txBody>
      </p:sp>
      <p:sp>
        <p:nvSpPr>
          <p:cNvPr id="3" name="Content Placeholder 2">
            <a:extLst>
              <a:ext uri="{FF2B5EF4-FFF2-40B4-BE49-F238E27FC236}">
                <a16:creationId xmlns:a16="http://schemas.microsoft.com/office/drawing/2014/main" id="{32C0C168-E2BF-FC98-D0C0-FC690E9A1FE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E50ABBF-E13B-C5B1-B608-1A20178764FB}"/>
              </a:ext>
            </a:extLst>
          </p:cNvPr>
          <p:cNvPicPr>
            <a:picLocks noChangeAspect="1"/>
          </p:cNvPicPr>
          <p:nvPr/>
        </p:nvPicPr>
        <p:blipFill>
          <a:blip r:embed="rId2"/>
          <a:stretch>
            <a:fillRect/>
          </a:stretch>
        </p:blipFill>
        <p:spPr>
          <a:xfrm>
            <a:off x="488830" y="2350289"/>
            <a:ext cx="11214339" cy="3922722"/>
          </a:xfrm>
          <a:prstGeom prst="rect">
            <a:avLst/>
          </a:prstGeom>
        </p:spPr>
      </p:pic>
    </p:spTree>
    <p:extLst>
      <p:ext uri="{BB962C8B-B14F-4D97-AF65-F5344CB8AC3E}">
        <p14:creationId xmlns:p14="http://schemas.microsoft.com/office/powerpoint/2010/main" val="124378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3D08-7A6C-23F1-77FD-F8548456E842}"/>
              </a:ext>
            </a:extLst>
          </p:cNvPr>
          <p:cNvSpPr>
            <a:spLocks noGrp="1"/>
          </p:cNvSpPr>
          <p:nvPr>
            <p:ph type="title"/>
          </p:nvPr>
        </p:nvSpPr>
        <p:spPr/>
        <p:txBody>
          <a:bodyPr/>
          <a:lstStyle/>
          <a:p>
            <a:r>
              <a:rPr lang="en-IN" dirty="0"/>
              <a:t>Loan Amount Term Inferences:</a:t>
            </a:r>
          </a:p>
        </p:txBody>
      </p:sp>
      <p:sp>
        <p:nvSpPr>
          <p:cNvPr id="3" name="Content Placeholder 2">
            <a:extLst>
              <a:ext uri="{FF2B5EF4-FFF2-40B4-BE49-F238E27FC236}">
                <a16:creationId xmlns:a16="http://schemas.microsoft.com/office/drawing/2014/main" id="{0D7BA3E7-E8CC-FC96-C9D1-AC7D58064CAA}"/>
              </a:ext>
            </a:extLst>
          </p:cNvPr>
          <p:cNvSpPr>
            <a:spLocks noGrp="1"/>
          </p:cNvSpPr>
          <p:nvPr>
            <p:ph idx="1"/>
          </p:nvPr>
        </p:nvSpPr>
        <p:spPr>
          <a:xfrm>
            <a:off x="543464" y="2251494"/>
            <a:ext cx="11136702" cy="4157932"/>
          </a:xfrm>
        </p:spPr>
        <p:txBody>
          <a:bodyPr>
            <a:normAutofit fontScale="77500" lnSpcReduction="20000"/>
          </a:bodyPr>
          <a:lstStyle/>
          <a:p>
            <a:pPr>
              <a:buFont typeface="+mj-lt"/>
              <a:buAutoNum type="arabicPeriod"/>
            </a:pPr>
            <a:r>
              <a:rPr lang="en-US" dirty="0"/>
              <a:t>There are many applicants who applied for 3 years.</a:t>
            </a:r>
          </a:p>
          <a:p>
            <a:pPr>
              <a:buFont typeface="+mj-lt"/>
              <a:buAutoNum type="arabicPeriod"/>
            </a:pPr>
            <a:r>
              <a:rPr lang="en-US" dirty="0"/>
              <a:t>From the data we can observe that that the approvals will not increase with the loan terms .</a:t>
            </a:r>
          </a:p>
          <a:p>
            <a:pPr>
              <a:buFont typeface="+mj-lt"/>
              <a:buAutoNum type="arabicPeriod"/>
            </a:pPr>
            <a:r>
              <a:rPr lang="en-US" dirty="0"/>
              <a:t>Also there are very few applicants who applied for shorter duration like 12,36,60,84,120 and 240 months respectively.</a:t>
            </a:r>
          </a:p>
          <a:p>
            <a:pPr marL="0" indent="0">
              <a:buNone/>
            </a:pPr>
            <a:r>
              <a:rPr lang="en-US" b="1" dirty="0"/>
              <a:t>Hypothesis Testing:</a:t>
            </a:r>
          </a:p>
          <a:p>
            <a:pPr>
              <a:buFont typeface="+mj-lt"/>
              <a:buAutoNum type="arabicPeriod"/>
            </a:pPr>
            <a:r>
              <a:rPr lang="en-US" dirty="0"/>
              <a:t>We can use two sample T test to check if the mean of </a:t>
            </a:r>
            <a:r>
              <a:rPr lang="en-IN" dirty="0"/>
              <a:t>Loan Amount Term </a:t>
            </a:r>
            <a:r>
              <a:rPr lang="en-US" dirty="0"/>
              <a:t>for which loan is approved is different as  compared to the mean of </a:t>
            </a:r>
            <a:r>
              <a:rPr lang="en-IN" dirty="0"/>
              <a:t>Loan Amount Term </a:t>
            </a:r>
            <a:r>
              <a:rPr lang="en-US" dirty="0"/>
              <a:t>for which the loan is not approved.</a:t>
            </a:r>
          </a:p>
          <a:p>
            <a:pPr>
              <a:buFont typeface="+mj-lt"/>
              <a:buAutoNum type="arabicPeriod"/>
            </a:pPr>
            <a:r>
              <a:rPr lang="en-US" dirty="0"/>
              <a:t>M1:Mean of </a:t>
            </a:r>
            <a:r>
              <a:rPr lang="en-IN" dirty="0"/>
              <a:t>Loan Amount Term </a:t>
            </a:r>
            <a:r>
              <a:rPr lang="en-US" dirty="0"/>
              <a:t>when Loan Status='Y' Approved</a:t>
            </a:r>
          </a:p>
          <a:p>
            <a:pPr>
              <a:buFont typeface="+mj-lt"/>
              <a:buAutoNum type="arabicPeriod"/>
            </a:pPr>
            <a:r>
              <a:rPr lang="en-US" dirty="0"/>
              <a:t>M2:Mean of </a:t>
            </a:r>
            <a:r>
              <a:rPr lang="en-IN" dirty="0"/>
              <a:t>Loan Amount Term </a:t>
            </a:r>
            <a:r>
              <a:rPr lang="en-US" dirty="0"/>
              <a:t>when Loan Status='N' Not Approved </a:t>
            </a:r>
          </a:p>
          <a:p>
            <a:pPr>
              <a:buFont typeface="+mj-lt"/>
              <a:buAutoNum type="arabicPeriod"/>
            </a:pPr>
            <a:r>
              <a:rPr lang="en-US" b="1" dirty="0"/>
              <a:t>H0</a:t>
            </a:r>
            <a:r>
              <a:rPr lang="en-US" dirty="0"/>
              <a:t>: M1=M2</a:t>
            </a:r>
          </a:p>
          <a:p>
            <a:pPr>
              <a:buFont typeface="+mj-lt"/>
              <a:buAutoNum type="arabicPeriod"/>
            </a:pPr>
            <a:r>
              <a:rPr lang="en-US" b="1" dirty="0"/>
              <a:t>Ha</a:t>
            </a:r>
            <a:r>
              <a:rPr lang="en-US" dirty="0"/>
              <a:t>: M1 != M2</a:t>
            </a:r>
          </a:p>
          <a:p>
            <a:pPr>
              <a:buFont typeface="+mj-lt"/>
              <a:buAutoNum type="arabicPeriod"/>
            </a:pPr>
            <a:r>
              <a:rPr lang="en-US" dirty="0"/>
              <a:t>Significance level of alpha= 0.05</a:t>
            </a:r>
          </a:p>
          <a:p>
            <a:pPr>
              <a:buFont typeface="+mj-lt"/>
              <a:buAutoNum type="arabicPeriod"/>
            </a:pPr>
            <a:r>
              <a:rPr lang="en-US" b="1" dirty="0"/>
              <a:t>Result:</a:t>
            </a:r>
            <a:r>
              <a:rPr lang="en-US" dirty="0"/>
              <a:t> P value is &gt;0.05.</a:t>
            </a:r>
          </a:p>
          <a:p>
            <a:pPr>
              <a:buFont typeface="+mj-lt"/>
              <a:buAutoNum type="arabicPeriod"/>
            </a:pPr>
            <a:r>
              <a:rPr lang="en-US" dirty="0"/>
              <a:t>We fail to reject the Null Hypothesis.</a:t>
            </a:r>
          </a:p>
          <a:p>
            <a:pPr>
              <a:buFont typeface="+mj-lt"/>
              <a:buAutoNum type="arabicPeriod"/>
            </a:pPr>
            <a:r>
              <a:rPr lang="en-US" dirty="0"/>
              <a:t>The </a:t>
            </a:r>
            <a:r>
              <a:rPr lang="en-IN" dirty="0"/>
              <a:t>Loan Amount Term</a:t>
            </a:r>
            <a:r>
              <a:rPr lang="en-US" dirty="0"/>
              <a:t> doesn’t have any impact on the Target variable</a:t>
            </a:r>
            <a:endParaRPr lang="en-IN" dirty="0"/>
          </a:p>
          <a:p>
            <a:endParaRPr lang="en-IN" dirty="0"/>
          </a:p>
          <a:p>
            <a:endParaRPr lang="en-IN" dirty="0"/>
          </a:p>
        </p:txBody>
      </p:sp>
      <p:pic>
        <p:nvPicPr>
          <p:cNvPr id="5" name="Picture 4">
            <a:extLst>
              <a:ext uri="{FF2B5EF4-FFF2-40B4-BE49-F238E27FC236}">
                <a16:creationId xmlns:a16="http://schemas.microsoft.com/office/drawing/2014/main" id="{8C2E10D8-C49A-0952-C2EF-D3FD1BCF9708}"/>
              </a:ext>
            </a:extLst>
          </p:cNvPr>
          <p:cNvPicPr>
            <a:picLocks noChangeAspect="1"/>
          </p:cNvPicPr>
          <p:nvPr/>
        </p:nvPicPr>
        <p:blipFill>
          <a:blip r:embed="rId2"/>
          <a:stretch>
            <a:fillRect/>
          </a:stretch>
        </p:blipFill>
        <p:spPr>
          <a:xfrm>
            <a:off x="4727276" y="4624101"/>
            <a:ext cx="6146050" cy="857267"/>
          </a:xfrm>
          <a:prstGeom prst="rect">
            <a:avLst/>
          </a:prstGeom>
        </p:spPr>
      </p:pic>
    </p:spTree>
    <p:extLst>
      <p:ext uri="{BB962C8B-B14F-4D97-AF65-F5344CB8AC3E}">
        <p14:creationId xmlns:p14="http://schemas.microsoft.com/office/powerpoint/2010/main" val="681750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8088-8101-6827-3A49-4B122C9BEDF9}"/>
              </a:ext>
            </a:extLst>
          </p:cNvPr>
          <p:cNvSpPr>
            <a:spLocks noGrp="1"/>
          </p:cNvSpPr>
          <p:nvPr>
            <p:ph type="title"/>
          </p:nvPr>
        </p:nvSpPr>
        <p:spPr>
          <a:xfrm>
            <a:off x="518649" y="531646"/>
            <a:ext cx="11161517" cy="1256860"/>
          </a:xfrm>
        </p:spPr>
        <p:txBody>
          <a:bodyPr/>
          <a:lstStyle/>
          <a:p>
            <a:r>
              <a:rPr lang="en-IN" dirty="0"/>
              <a:t>Loan Amount Term in years Category: </a:t>
            </a:r>
            <a:r>
              <a:rPr lang="en-IN" sz="3200" dirty="0"/>
              <a:t>Loan amount term converted to years and divided into bins</a:t>
            </a:r>
          </a:p>
        </p:txBody>
      </p:sp>
      <p:pic>
        <p:nvPicPr>
          <p:cNvPr id="5" name="Content Placeholder 4">
            <a:extLst>
              <a:ext uri="{FF2B5EF4-FFF2-40B4-BE49-F238E27FC236}">
                <a16:creationId xmlns:a16="http://schemas.microsoft.com/office/drawing/2014/main" id="{617BD90F-C3EE-E838-3C4D-873132200A6C}"/>
              </a:ext>
            </a:extLst>
          </p:cNvPr>
          <p:cNvPicPr>
            <a:picLocks noGrp="1" noChangeAspect="1"/>
          </p:cNvPicPr>
          <p:nvPr>
            <p:ph idx="1"/>
          </p:nvPr>
        </p:nvPicPr>
        <p:blipFill>
          <a:blip r:embed="rId2"/>
          <a:stretch>
            <a:fillRect/>
          </a:stretch>
        </p:blipFill>
        <p:spPr>
          <a:xfrm>
            <a:off x="1154954" y="2208083"/>
            <a:ext cx="8935197" cy="2861411"/>
          </a:xfrm>
        </p:spPr>
      </p:pic>
      <p:pic>
        <p:nvPicPr>
          <p:cNvPr id="7" name="Picture 6">
            <a:extLst>
              <a:ext uri="{FF2B5EF4-FFF2-40B4-BE49-F238E27FC236}">
                <a16:creationId xmlns:a16="http://schemas.microsoft.com/office/drawing/2014/main" id="{B8DACE72-6298-EF6D-38AC-2BCE4BD6DA7D}"/>
              </a:ext>
            </a:extLst>
          </p:cNvPr>
          <p:cNvPicPr>
            <a:picLocks noChangeAspect="1"/>
          </p:cNvPicPr>
          <p:nvPr/>
        </p:nvPicPr>
        <p:blipFill>
          <a:blip r:embed="rId3"/>
          <a:stretch>
            <a:fillRect/>
          </a:stretch>
        </p:blipFill>
        <p:spPr>
          <a:xfrm>
            <a:off x="1078162" y="5069494"/>
            <a:ext cx="9397719" cy="1676437"/>
          </a:xfrm>
          <a:prstGeom prst="rect">
            <a:avLst/>
          </a:prstGeom>
        </p:spPr>
      </p:pic>
    </p:spTree>
    <p:extLst>
      <p:ext uri="{BB962C8B-B14F-4D97-AF65-F5344CB8AC3E}">
        <p14:creationId xmlns:p14="http://schemas.microsoft.com/office/powerpoint/2010/main" val="328069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F884-CE34-6BB7-3151-3CC054394A03}"/>
              </a:ext>
            </a:extLst>
          </p:cNvPr>
          <p:cNvSpPr>
            <a:spLocks noGrp="1"/>
          </p:cNvSpPr>
          <p:nvPr>
            <p:ph type="title"/>
          </p:nvPr>
        </p:nvSpPr>
        <p:spPr/>
        <p:txBody>
          <a:bodyPr/>
          <a:lstStyle/>
          <a:p>
            <a:r>
              <a:rPr lang="en-IN" sz="2600" dirty="0"/>
              <a:t>Loan Status Inferences:</a:t>
            </a:r>
          </a:p>
        </p:txBody>
      </p:sp>
      <p:sp>
        <p:nvSpPr>
          <p:cNvPr id="9" name="Content Placeholder 8">
            <a:extLst>
              <a:ext uri="{FF2B5EF4-FFF2-40B4-BE49-F238E27FC236}">
                <a16:creationId xmlns:a16="http://schemas.microsoft.com/office/drawing/2014/main" id="{732529C9-6E91-C5CC-3BBF-18EF381D1820}"/>
              </a:ext>
            </a:extLst>
          </p:cNvPr>
          <p:cNvSpPr>
            <a:spLocks noGrp="1"/>
          </p:cNvSpPr>
          <p:nvPr>
            <p:ph idx="1"/>
          </p:nvPr>
        </p:nvSpPr>
        <p:spPr>
          <a:xfrm>
            <a:off x="1154954" y="2603500"/>
            <a:ext cx="8825659" cy="1942621"/>
          </a:xfrm>
        </p:spPr>
        <p:txBody>
          <a:bodyPr/>
          <a:lstStyle/>
          <a:p>
            <a:r>
              <a:rPr lang="en-IN" dirty="0"/>
              <a:t>The number of approved loans is higher than the unapproved loans.</a:t>
            </a:r>
          </a:p>
          <a:p>
            <a:r>
              <a:rPr lang="en-IN" dirty="0"/>
              <a:t>The Approved loans constitute 68% of total number of applications.</a:t>
            </a:r>
          </a:p>
          <a:p>
            <a:r>
              <a:rPr lang="en-IN" dirty="0"/>
              <a:t>P(Loan Approval) without any independent variable = 0.68714</a:t>
            </a:r>
          </a:p>
          <a:p>
            <a:endParaRPr lang="en-IN" dirty="0"/>
          </a:p>
        </p:txBody>
      </p:sp>
    </p:spTree>
    <p:extLst>
      <p:ext uri="{BB962C8B-B14F-4D97-AF65-F5344CB8AC3E}">
        <p14:creationId xmlns:p14="http://schemas.microsoft.com/office/powerpoint/2010/main" val="297406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07C6-C8C2-336A-F6AD-7885C230506C}"/>
              </a:ext>
            </a:extLst>
          </p:cNvPr>
          <p:cNvSpPr>
            <a:spLocks noGrp="1"/>
          </p:cNvSpPr>
          <p:nvPr>
            <p:ph type="title"/>
          </p:nvPr>
        </p:nvSpPr>
        <p:spPr/>
        <p:txBody>
          <a:bodyPr/>
          <a:lstStyle/>
          <a:p>
            <a:r>
              <a:rPr lang="en-IN" dirty="0"/>
              <a:t>Loan Amount Term in years Category Inferences:</a:t>
            </a:r>
          </a:p>
        </p:txBody>
      </p:sp>
      <p:sp>
        <p:nvSpPr>
          <p:cNvPr id="3" name="Content Placeholder 2">
            <a:extLst>
              <a:ext uri="{FF2B5EF4-FFF2-40B4-BE49-F238E27FC236}">
                <a16:creationId xmlns:a16="http://schemas.microsoft.com/office/drawing/2014/main" id="{796845BE-B3A2-776C-9E36-A765CBD14F79}"/>
              </a:ext>
            </a:extLst>
          </p:cNvPr>
          <p:cNvSpPr>
            <a:spLocks noGrp="1"/>
          </p:cNvSpPr>
          <p:nvPr>
            <p:ph idx="1"/>
          </p:nvPr>
        </p:nvSpPr>
        <p:spPr>
          <a:xfrm>
            <a:off x="733246" y="2303253"/>
            <a:ext cx="10946920" cy="4129177"/>
          </a:xfrm>
        </p:spPr>
        <p:txBody>
          <a:bodyPr>
            <a:normAutofit fontScale="77500" lnSpcReduction="20000"/>
          </a:bodyPr>
          <a:lstStyle/>
          <a:p>
            <a:r>
              <a:rPr lang="en-US" dirty="0"/>
              <a:t>There are many applicants(88%) who applied for longer duration.</a:t>
            </a:r>
          </a:p>
          <a:p>
            <a:r>
              <a:rPr lang="en-US" dirty="0"/>
              <a:t>There is no big difference in the percentage of approvals for High and Average category.</a:t>
            </a:r>
          </a:p>
          <a:p>
            <a:r>
              <a:rPr lang="en-US" dirty="0"/>
              <a:t>There are very few applicants who applied for shorter duration. But they have higher approval percentage.</a:t>
            </a:r>
          </a:p>
          <a:p>
            <a:pPr marL="0" indent="0" algn="l">
              <a:buNone/>
            </a:pPr>
            <a:r>
              <a:rPr lang="en-US" sz="1800" b="1" dirty="0"/>
              <a:t>Hypothesis Testing:</a:t>
            </a:r>
          </a:p>
          <a:p>
            <a:pPr>
              <a:buFont typeface="+mj-lt"/>
              <a:buAutoNum type="arabicPeriod"/>
            </a:pPr>
            <a:r>
              <a:rPr lang="en-US" sz="1800" dirty="0"/>
              <a:t>We can use two chi square test to check if the </a:t>
            </a:r>
            <a:r>
              <a:rPr lang="en-IN" dirty="0"/>
              <a:t>Loan Amount Term in years Category </a:t>
            </a:r>
            <a:r>
              <a:rPr lang="en-US" sz="1800" dirty="0"/>
              <a:t>is associated with the target variable.</a:t>
            </a:r>
          </a:p>
          <a:p>
            <a:pPr>
              <a:buFont typeface="+mj-lt"/>
              <a:buAutoNum type="arabicPeriod"/>
            </a:pPr>
            <a:r>
              <a:rPr lang="en-US" sz="1800" dirty="0"/>
              <a:t>P1=P(Approval):0.68714</a:t>
            </a:r>
          </a:p>
          <a:p>
            <a:pPr>
              <a:buFont typeface="+mj-lt"/>
              <a:buAutoNum type="arabicPeriod"/>
            </a:pPr>
            <a:r>
              <a:rPr lang="en-US" sz="1800" dirty="0"/>
              <a:t>P2=P(Approval/ </a:t>
            </a:r>
            <a:r>
              <a:rPr lang="en-IN" dirty="0"/>
              <a:t>Loan Amount Term in years Category </a:t>
            </a:r>
            <a:r>
              <a:rPr lang="en-US" sz="1800" dirty="0"/>
              <a:t>):      </a:t>
            </a:r>
          </a:p>
          <a:p>
            <a:pPr>
              <a:buFont typeface="+mj-lt"/>
              <a:buAutoNum type="arabicPeriod"/>
            </a:pPr>
            <a:r>
              <a:rPr lang="en-US" sz="1800" dirty="0"/>
              <a:t>H0: P1 = P2. There is no association between the independent variable and target variable.</a:t>
            </a:r>
          </a:p>
          <a:p>
            <a:pPr>
              <a:buFont typeface="+mj-lt"/>
              <a:buAutoNum type="arabicPeriod"/>
            </a:pPr>
            <a:r>
              <a:rPr lang="en-US" sz="1800" dirty="0"/>
              <a:t>Ha: P1 != P2.</a:t>
            </a:r>
          </a:p>
          <a:p>
            <a:pPr>
              <a:buFont typeface="+mj-lt"/>
              <a:buAutoNum type="arabicPeriod"/>
            </a:pPr>
            <a:r>
              <a:rPr lang="en-US" sz="1800" dirty="0"/>
              <a:t>Significance level - alpha= 0.05</a:t>
            </a:r>
          </a:p>
          <a:p>
            <a:pPr>
              <a:buFont typeface="+mj-lt"/>
              <a:buAutoNum type="arabicPeriod"/>
            </a:pPr>
            <a:r>
              <a:rPr lang="en-US" sz="1800" b="1" dirty="0"/>
              <a:t>Result</a:t>
            </a:r>
            <a:r>
              <a:rPr lang="en-US" sz="1800" dirty="0"/>
              <a:t>: The P value is &gt;0.05.</a:t>
            </a:r>
          </a:p>
          <a:p>
            <a:pPr>
              <a:buFont typeface="+mj-lt"/>
              <a:buAutoNum type="arabicPeriod"/>
            </a:pPr>
            <a:r>
              <a:rPr lang="en-US" sz="1800" dirty="0"/>
              <a:t>We fail to reject the Null Hypothesis.</a:t>
            </a:r>
          </a:p>
          <a:p>
            <a:pPr>
              <a:buFont typeface="+mj-lt"/>
              <a:buAutoNum type="arabicPeriod"/>
            </a:pPr>
            <a:r>
              <a:rPr lang="en-US" sz="1800" dirty="0"/>
              <a:t>There is no association between the independent variable and target variable.</a:t>
            </a:r>
            <a:endParaRPr lang="en-IN" sz="1800" dirty="0"/>
          </a:p>
          <a:p>
            <a:endParaRPr lang="en-US" dirty="0"/>
          </a:p>
          <a:p>
            <a:endParaRPr lang="en-IN" dirty="0"/>
          </a:p>
          <a:p>
            <a:endParaRPr lang="en-IN" dirty="0"/>
          </a:p>
        </p:txBody>
      </p:sp>
      <p:pic>
        <p:nvPicPr>
          <p:cNvPr id="5" name="Picture 4">
            <a:extLst>
              <a:ext uri="{FF2B5EF4-FFF2-40B4-BE49-F238E27FC236}">
                <a16:creationId xmlns:a16="http://schemas.microsoft.com/office/drawing/2014/main" id="{B9DE6889-6C9D-93B1-8019-7E24506438FF}"/>
              </a:ext>
            </a:extLst>
          </p:cNvPr>
          <p:cNvPicPr>
            <a:picLocks noChangeAspect="1"/>
          </p:cNvPicPr>
          <p:nvPr/>
        </p:nvPicPr>
        <p:blipFill>
          <a:blip r:embed="rId2"/>
          <a:stretch>
            <a:fillRect/>
          </a:stretch>
        </p:blipFill>
        <p:spPr>
          <a:xfrm>
            <a:off x="5469146" y="4729394"/>
            <a:ext cx="5696309" cy="961164"/>
          </a:xfrm>
          <a:prstGeom prst="rect">
            <a:avLst/>
          </a:prstGeom>
        </p:spPr>
      </p:pic>
    </p:spTree>
    <p:extLst>
      <p:ext uri="{BB962C8B-B14F-4D97-AF65-F5344CB8AC3E}">
        <p14:creationId xmlns:p14="http://schemas.microsoft.com/office/powerpoint/2010/main" val="3961308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B4C6-EA58-35E2-2C6B-4B8861DA24B6}"/>
              </a:ext>
            </a:extLst>
          </p:cNvPr>
          <p:cNvSpPr>
            <a:spLocks noGrp="1"/>
          </p:cNvSpPr>
          <p:nvPr>
            <p:ph type="title"/>
          </p:nvPr>
        </p:nvSpPr>
        <p:spPr/>
        <p:txBody>
          <a:bodyPr/>
          <a:lstStyle/>
          <a:p>
            <a:r>
              <a:rPr lang="en-US" dirty="0"/>
              <a:t>Conclusion</a:t>
            </a:r>
            <a:endParaRPr lang="en-IN" dirty="0"/>
          </a:p>
        </p:txBody>
      </p:sp>
      <p:sp>
        <p:nvSpPr>
          <p:cNvPr id="4" name="Rectangle 1">
            <a:extLst>
              <a:ext uri="{FF2B5EF4-FFF2-40B4-BE49-F238E27FC236}">
                <a16:creationId xmlns:a16="http://schemas.microsoft.com/office/drawing/2014/main" id="{C55ABCC1-6A58-64DD-7855-749837CCF50A}"/>
              </a:ext>
            </a:extLst>
          </p:cNvPr>
          <p:cNvSpPr>
            <a:spLocks noGrp="1" noChangeArrowheads="1"/>
          </p:cNvSpPr>
          <p:nvPr>
            <p:ph idx="1"/>
          </p:nvPr>
        </p:nvSpPr>
        <p:spPr bwMode="auto">
          <a:xfrm>
            <a:off x="543464" y="2330714"/>
            <a:ext cx="10006642" cy="17645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80000"/>
              </a:lnSpc>
              <a:spcBef>
                <a:spcPts val="1000"/>
              </a:spcBef>
              <a:spcAft>
                <a:spcPts val="0"/>
              </a:spcAft>
              <a:buFont typeface="+mj-lt"/>
              <a:buAutoNum type="arabicPeriod"/>
              <a:tabLst/>
            </a:pPr>
            <a:r>
              <a:rPr lang="en-US" altLang="en-US" sz="1400" dirty="0">
                <a:solidFill>
                  <a:schemeClr val="tx1">
                    <a:lumMod val="75000"/>
                    <a:lumOff val="25000"/>
                  </a:schemeClr>
                </a:solidFill>
                <a:latin typeface="+mn-lt"/>
              </a:rPr>
              <a:t>After looking at the plots and the results of hypothesis testing we have the following conclusions.</a:t>
            </a:r>
          </a:p>
          <a:p>
            <a:pPr marR="0" lvl="0" eaLnBrk="1" fontAlgn="base" hangingPunct="1">
              <a:lnSpc>
                <a:spcPct val="80000"/>
              </a:lnSpc>
              <a:spcBef>
                <a:spcPts val="1000"/>
              </a:spcBef>
              <a:spcAft>
                <a:spcPts val="0"/>
              </a:spcAft>
              <a:buFont typeface="+mj-lt"/>
              <a:buAutoNum type="arabicPeriod"/>
              <a:tabLst/>
            </a:pPr>
            <a:r>
              <a:rPr lang="en-US" altLang="en-US" sz="1400" dirty="0">
                <a:solidFill>
                  <a:schemeClr val="tx1">
                    <a:lumMod val="75000"/>
                    <a:lumOff val="25000"/>
                  </a:schemeClr>
                </a:solidFill>
                <a:latin typeface="+mn-lt"/>
              </a:rPr>
              <a:t>The categorical variables Credit History, Education, Married and Property Area have impact on the target variable.</a:t>
            </a:r>
          </a:p>
          <a:p>
            <a:pPr marR="0" lvl="0" eaLnBrk="1" fontAlgn="base" hangingPunct="1">
              <a:lnSpc>
                <a:spcPct val="80000"/>
              </a:lnSpc>
              <a:spcBef>
                <a:spcPts val="1000"/>
              </a:spcBef>
              <a:spcAft>
                <a:spcPts val="0"/>
              </a:spcAft>
              <a:buFont typeface="+mj-lt"/>
              <a:buAutoNum type="arabicPeriod"/>
              <a:tabLst/>
            </a:pPr>
            <a:r>
              <a:rPr lang="en-US" altLang="en-US" sz="1400" dirty="0">
                <a:solidFill>
                  <a:schemeClr val="tx1">
                    <a:lumMod val="75000"/>
                    <a:lumOff val="25000"/>
                  </a:schemeClr>
                </a:solidFill>
                <a:latin typeface="+mn-lt"/>
              </a:rPr>
              <a:t>None of the numeric features like Applicant Income, Co Applicant Income, Total Income, Loan Amount, Loan Amount Term don't have impact on the target variable.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29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73BE-5781-D2C4-68A7-06E34D36C98E}"/>
              </a:ext>
            </a:extLst>
          </p:cNvPr>
          <p:cNvSpPr>
            <a:spLocks noGrp="1"/>
          </p:cNvSpPr>
          <p:nvPr>
            <p:ph type="title"/>
          </p:nvPr>
        </p:nvSpPr>
        <p:spPr/>
        <p:txBody>
          <a:bodyPr/>
          <a:lstStyle/>
          <a:p>
            <a:r>
              <a:rPr lang="en-IN" dirty="0"/>
              <a:t>Categorical Features:</a:t>
            </a:r>
          </a:p>
        </p:txBody>
      </p:sp>
      <p:sp>
        <p:nvSpPr>
          <p:cNvPr id="3" name="Content Placeholder 2">
            <a:extLst>
              <a:ext uri="{FF2B5EF4-FFF2-40B4-BE49-F238E27FC236}">
                <a16:creationId xmlns:a16="http://schemas.microsoft.com/office/drawing/2014/main" id="{CB0CEFA8-EBB6-6010-FD9E-AAAB564B2E58}"/>
              </a:ext>
            </a:extLst>
          </p:cNvPr>
          <p:cNvSpPr>
            <a:spLocks noGrp="1"/>
          </p:cNvSpPr>
          <p:nvPr>
            <p:ph idx="1"/>
          </p:nvPr>
        </p:nvSpPr>
        <p:spPr/>
        <p:txBody>
          <a:bodyPr>
            <a:normAutofit lnSpcReduction="10000"/>
          </a:bodyPr>
          <a:lstStyle/>
          <a:p>
            <a:pPr algn="l"/>
            <a:r>
              <a:rPr lang="en-US" b="1" i="1" dirty="0">
                <a:solidFill>
                  <a:srgbClr val="000000"/>
                </a:solidFill>
                <a:effectLst/>
                <a:latin typeface="Helvetica Neue"/>
              </a:rPr>
              <a:t>Nominal Variables</a:t>
            </a:r>
          </a:p>
          <a:p>
            <a:pPr algn="l">
              <a:buFont typeface="+mj-lt"/>
              <a:buAutoNum type="arabicPeriod"/>
            </a:pPr>
            <a:r>
              <a:rPr lang="en-US" b="0" i="0" dirty="0">
                <a:solidFill>
                  <a:srgbClr val="000000"/>
                </a:solidFill>
                <a:effectLst/>
                <a:latin typeface="Helvetica Neue"/>
              </a:rPr>
              <a:t>Gender</a:t>
            </a:r>
          </a:p>
          <a:p>
            <a:pPr algn="l">
              <a:buFont typeface="+mj-lt"/>
              <a:buAutoNum type="arabicPeriod"/>
            </a:pPr>
            <a:r>
              <a:rPr lang="en-US" b="0" i="0" dirty="0">
                <a:solidFill>
                  <a:srgbClr val="000000"/>
                </a:solidFill>
                <a:effectLst/>
                <a:latin typeface="Helvetica Neue"/>
              </a:rPr>
              <a:t>Married</a:t>
            </a:r>
          </a:p>
          <a:p>
            <a:pPr algn="l">
              <a:buFont typeface="+mj-lt"/>
              <a:buAutoNum type="arabicPeriod"/>
            </a:pPr>
            <a:r>
              <a:rPr lang="en-US" b="0" i="0" dirty="0">
                <a:solidFill>
                  <a:srgbClr val="000000"/>
                </a:solidFill>
                <a:effectLst/>
                <a:latin typeface="Helvetica Neue"/>
              </a:rPr>
              <a:t>Self Employed</a:t>
            </a:r>
          </a:p>
          <a:p>
            <a:pPr algn="l">
              <a:buFont typeface="+mj-lt"/>
              <a:buAutoNum type="arabicPeriod"/>
            </a:pPr>
            <a:r>
              <a:rPr lang="en-US" b="0" i="0" dirty="0">
                <a:solidFill>
                  <a:srgbClr val="000000"/>
                </a:solidFill>
                <a:effectLst/>
                <a:latin typeface="Helvetica Neue"/>
              </a:rPr>
              <a:t>Credit History</a:t>
            </a:r>
          </a:p>
          <a:p>
            <a:pPr algn="l"/>
            <a:r>
              <a:rPr lang="en-US" b="1" i="1" dirty="0">
                <a:solidFill>
                  <a:srgbClr val="000000"/>
                </a:solidFill>
                <a:effectLst/>
                <a:latin typeface="Helvetica Neue"/>
              </a:rPr>
              <a:t>Ordinal variables</a:t>
            </a:r>
          </a:p>
          <a:p>
            <a:pPr algn="l">
              <a:buFont typeface="+mj-lt"/>
              <a:buAutoNum type="arabicPeriod"/>
            </a:pPr>
            <a:r>
              <a:rPr lang="en-US" b="0" i="0" dirty="0">
                <a:solidFill>
                  <a:srgbClr val="000000"/>
                </a:solidFill>
                <a:effectLst/>
                <a:latin typeface="Helvetica Neue"/>
              </a:rPr>
              <a:t>Dependents</a:t>
            </a:r>
          </a:p>
          <a:p>
            <a:pPr algn="l">
              <a:buFont typeface="+mj-lt"/>
              <a:buAutoNum type="arabicPeriod"/>
            </a:pPr>
            <a:r>
              <a:rPr lang="en-US" b="0" i="0" dirty="0">
                <a:solidFill>
                  <a:srgbClr val="000000"/>
                </a:solidFill>
                <a:effectLst/>
                <a:latin typeface="Helvetica Neue"/>
              </a:rPr>
              <a:t>Education</a:t>
            </a:r>
          </a:p>
          <a:p>
            <a:pPr algn="l">
              <a:buFont typeface="+mj-lt"/>
              <a:buAutoNum type="arabicPeriod"/>
            </a:pPr>
            <a:r>
              <a:rPr lang="en-US" b="0" i="0" dirty="0">
                <a:solidFill>
                  <a:srgbClr val="000000"/>
                </a:solidFill>
                <a:effectLst/>
                <a:latin typeface="Helvetica Neue"/>
              </a:rPr>
              <a:t>Property Area</a:t>
            </a:r>
          </a:p>
          <a:p>
            <a:endParaRPr lang="en-IN" dirty="0"/>
          </a:p>
        </p:txBody>
      </p:sp>
    </p:spTree>
    <p:extLst>
      <p:ext uri="{BB962C8B-B14F-4D97-AF65-F5344CB8AC3E}">
        <p14:creationId xmlns:p14="http://schemas.microsoft.com/office/powerpoint/2010/main" val="168628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B0D4-E28D-E088-DFEC-44D812439170}"/>
              </a:ext>
            </a:extLst>
          </p:cNvPr>
          <p:cNvSpPr>
            <a:spLocks noGrp="1"/>
          </p:cNvSpPr>
          <p:nvPr>
            <p:ph type="title"/>
          </p:nvPr>
        </p:nvSpPr>
        <p:spPr/>
        <p:txBody>
          <a:bodyPr/>
          <a:lstStyle/>
          <a:p>
            <a:r>
              <a:rPr lang="en-US" i="0" dirty="0">
                <a:solidFill>
                  <a:schemeClr val="bg1"/>
                </a:solidFill>
                <a:effectLst/>
              </a:rPr>
              <a:t>Gender: Gender of a applicant whether male or female</a:t>
            </a:r>
            <a:br>
              <a:rPr lang="en-US"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C7A85E54-EB3B-3D81-56BE-E50F28275572}"/>
              </a:ext>
            </a:extLst>
          </p:cNvPr>
          <p:cNvPicPr>
            <a:picLocks noChangeAspect="1"/>
          </p:cNvPicPr>
          <p:nvPr/>
        </p:nvPicPr>
        <p:blipFill>
          <a:blip r:embed="rId2"/>
          <a:stretch>
            <a:fillRect/>
          </a:stretch>
        </p:blipFill>
        <p:spPr>
          <a:xfrm>
            <a:off x="656593" y="2174962"/>
            <a:ext cx="10380453" cy="3393610"/>
          </a:xfrm>
          <a:prstGeom prst="rect">
            <a:avLst/>
          </a:prstGeom>
        </p:spPr>
      </p:pic>
      <p:pic>
        <p:nvPicPr>
          <p:cNvPr id="8" name="Picture 7">
            <a:extLst>
              <a:ext uri="{FF2B5EF4-FFF2-40B4-BE49-F238E27FC236}">
                <a16:creationId xmlns:a16="http://schemas.microsoft.com/office/drawing/2014/main" id="{78852A0D-6CB3-4603-F507-BE8187FC46A6}"/>
              </a:ext>
            </a:extLst>
          </p:cNvPr>
          <p:cNvPicPr>
            <a:picLocks noChangeAspect="1"/>
          </p:cNvPicPr>
          <p:nvPr/>
        </p:nvPicPr>
        <p:blipFill>
          <a:blip r:embed="rId3"/>
          <a:stretch>
            <a:fillRect/>
          </a:stretch>
        </p:blipFill>
        <p:spPr>
          <a:xfrm>
            <a:off x="1067498" y="5419524"/>
            <a:ext cx="8021169" cy="1438476"/>
          </a:xfrm>
          <a:prstGeom prst="rect">
            <a:avLst/>
          </a:prstGeom>
        </p:spPr>
      </p:pic>
    </p:spTree>
    <p:extLst>
      <p:ext uri="{BB962C8B-B14F-4D97-AF65-F5344CB8AC3E}">
        <p14:creationId xmlns:p14="http://schemas.microsoft.com/office/powerpoint/2010/main" val="95043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B843-46BC-2CE9-9ABE-117356A3ADFA}"/>
              </a:ext>
            </a:extLst>
          </p:cNvPr>
          <p:cNvSpPr>
            <a:spLocks noGrp="1"/>
          </p:cNvSpPr>
          <p:nvPr>
            <p:ph type="title"/>
          </p:nvPr>
        </p:nvSpPr>
        <p:spPr/>
        <p:txBody>
          <a:bodyPr/>
          <a:lstStyle/>
          <a:p>
            <a:r>
              <a:rPr lang="en-IN" sz="3600" dirty="0"/>
              <a:t>Gender Inferences:</a:t>
            </a:r>
            <a:endParaRPr lang="en-IN" dirty="0"/>
          </a:p>
        </p:txBody>
      </p:sp>
      <p:sp>
        <p:nvSpPr>
          <p:cNvPr id="3" name="Content Placeholder 2">
            <a:extLst>
              <a:ext uri="{FF2B5EF4-FFF2-40B4-BE49-F238E27FC236}">
                <a16:creationId xmlns:a16="http://schemas.microsoft.com/office/drawing/2014/main" id="{65227DFE-9683-C5AF-36E5-BCF42625D0A5}"/>
              </a:ext>
            </a:extLst>
          </p:cNvPr>
          <p:cNvSpPr>
            <a:spLocks noGrp="1"/>
          </p:cNvSpPr>
          <p:nvPr>
            <p:ph idx="1"/>
          </p:nvPr>
        </p:nvSpPr>
        <p:spPr>
          <a:xfrm>
            <a:off x="508958" y="2267070"/>
            <a:ext cx="11128076" cy="4125104"/>
          </a:xfrm>
        </p:spPr>
        <p:txBody>
          <a:bodyPr>
            <a:normAutofit/>
          </a:bodyPr>
          <a:lstStyle/>
          <a:p>
            <a:pPr>
              <a:buFont typeface="+mj-lt"/>
              <a:buAutoNum type="arabicPeriod"/>
            </a:pPr>
            <a:r>
              <a:rPr lang="en-US" sz="1300" dirty="0"/>
              <a:t>There are more Male applicants(81.5%) than the Female applicants(18.4%).</a:t>
            </a:r>
          </a:p>
          <a:p>
            <a:pPr>
              <a:buFont typeface="+mj-lt"/>
              <a:buAutoNum type="arabicPeriod"/>
            </a:pPr>
            <a:r>
              <a:rPr lang="en-US" sz="1300" dirty="0"/>
              <a:t>The Approvals and rejections are almost similar for both the genders.</a:t>
            </a:r>
          </a:p>
          <a:p>
            <a:r>
              <a:rPr lang="en-US" sz="1300" b="1" dirty="0"/>
              <a:t>Hypothesis Testing:</a:t>
            </a:r>
          </a:p>
          <a:p>
            <a:pPr marL="0" indent="0">
              <a:buNone/>
            </a:pPr>
            <a:r>
              <a:rPr lang="en-US" sz="1300" dirty="0"/>
              <a:t>We can use two chi square test to check if the Gender is associated with the target variable.</a:t>
            </a:r>
          </a:p>
          <a:p>
            <a:pPr marL="0" indent="0">
              <a:buNone/>
            </a:pPr>
            <a:r>
              <a:rPr lang="en-US" sz="1300" dirty="0"/>
              <a:t>P1=P(Approval):0.68714</a:t>
            </a:r>
          </a:p>
          <a:p>
            <a:pPr marL="0" indent="0">
              <a:buNone/>
            </a:pPr>
            <a:r>
              <a:rPr lang="en-US" sz="1300" dirty="0"/>
              <a:t>P2=P(Approval/Gender):      </a:t>
            </a:r>
          </a:p>
          <a:p>
            <a:pPr marL="0" indent="0">
              <a:buNone/>
            </a:pPr>
            <a:r>
              <a:rPr lang="en-US" sz="1300" b="1" dirty="0"/>
              <a:t>H0: </a:t>
            </a:r>
            <a:r>
              <a:rPr lang="en-US" sz="1300" dirty="0"/>
              <a:t>P1=P2. There is no association between the independent variable and target variable.</a:t>
            </a:r>
          </a:p>
          <a:p>
            <a:pPr marL="0" indent="0">
              <a:buNone/>
            </a:pPr>
            <a:r>
              <a:rPr lang="en-US" sz="1300" b="1" dirty="0"/>
              <a:t>Ha: </a:t>
            </a:r>
            <a:r>
              <a:rPr lang="en-US" sz="1300" dirty="0"/>
              <a:t>P1 != P2</a:t>
            </a:r>
          </a:p>
          <a:p>
            <a:pPr marL="0" indent="0">
              <a:buNone/>
            </a:pPr>
            <a:r>
              <a:rPr lang="en-US" sz="1300" dirty="0"/>
              <a:t>Significance level - alpha= 0.05</a:t>
            </a:r>
          </a:p>
          <a:p>
            <a:pPr marL="0" indent="0">
              <a:buNone/>
            </a:pPr>
            <a:r>
              <a:rPr lang="en-US" sz="1300" b="1" dirty="0"/>
              <a:t>Result</a:t>
            </a:r>
            <a:r>
              <a:rPr lang="en-US" sz="1300" dirty="0"/>
              <a:t>: 1. The P value is &gt;0.05.</a:t>
            </a:r>
          </a:p>
          <a:p>
            <a:pPr marL="0" indent="0">
              <a:buNone/>
            </a:pPr>
            <a:r>
              <a:rPr lang="en-US" sz="1300" dirty="0"/>
              <a:t>2. We fail to reject the Null Hypothesis.</a:t>
            </a:r>
          </a:p>
          <a:p>
            <a:pPr marL="0" indent="0">
              <a:buNone/>
            </a:pPr>
            <a:r>
              <a:rPr lang="en-US" sz="1300" dirty="0"/>
              <a:t>3. There is no association between the independent variable and target variable.</a:t>
            </a:r>
          </a:p>
          <a:p>
            <a:pPr marL="0" indent="0">
              <a:buNone/>
            </a:pPr>
            <a:endParaRPr lang="en-IN" sz="1500" dirty="0"/>
          </a:p>
        </p:txBody>
      </p:sp>
      <p:pic>
        <p:nvPicPr>
          <p:cNvPr id="8" name="Picture 7">
            <a:extLst>
              <a:ext uri="{FF2B5EF4-FFF2-40B4-BE49-F238E27FC236}">
                <a16:creationId xmlns:a16="http://schemas.microsoft.com/office/drawing/2014/main" id="{E14C3413-4267-7225-BA16-05DB9631F802}"/>
              </a:ext>
            </a:extLst>
          </p:cNvPr>
          <p:cNvPicPr>
            <a:picLocks noChangeAspect="1"/>
          </p:cNvPicPr>
          <p:nvPr/>
        </p:nvPicPr>
        <p:blipFill>
          <a:blip r:embed="rId2"/>
          <a:stretch>
            <a:fillRect/>
          </a:stretch>
        </p:blipFill>
        <p:spPr>
          <a:xfrm>
            <a:off x="6488460" y="4770615"/>
            <a:ext cx="4235668" cy="628682"/>
          </a:xfrm>
          <a:prstGeom prst="rect">
            <a:avLst/>
          </a:prstGeom>
        </p:spPr>
      </p:pic>
    </p:spTree>
    <p:extLst>
      <p:ext uri="{BB962C8B-B14F-4D97-AF65-F5344CB8AC3E}">
        <p14:creationId xmlns:p14="http://schemas.microsoft.com/office/powerpoint/2010/main" val="397551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CA58-D4B9-44CF-D20B-1DE2FE73C093}"/>
              </a:ext>
            </a:extLst>
          </p:cNvPr>
          <p:cNvSpPr>
            <a:spLocks noGrp="1"/>
          </p:cNvSpPr>
          <p:nvPr>
            <p:ph type="title"/>
          </p:nvPr>
        </p:nvSpPr>
        <p:spPr/>
        <p:txBody>
          <a:bodyPr/>
          <a:lstStyle/>
          <a:p>
            <a:r>
              <a:rPr lang="en-US" i="0" dirty="0">
                <a:solidFill>
                  <a:schemeClr val="bg1"/>
                </a:solidFill>
                <a:effectLst/>
              </a:rPr>
              <a:t>Married: </a:t>
            </a:r>
            <a:r>
              <a:rPr lang="en-US" dirty="0"/>
              <a:t>Martial</a:t>
            </a:r>
            <a:r>
              <a:rPr lang="en-US" i="0" dirty="0">
                <a:solidFill>
                  <a:schemeClr val="bg1"/>
                </a:solidFill>
                <a:effectLst/>
              </a:rPr>
              <a:t> status of a applicant </a:t>
            </a:r>
            <a:br>
              <a:rPr lang="en-US" sz="2200" b="1" i="0" dirty="0">
                <a:solidFill>
                  <a:schemeClr val="bg1"/>
                </a:solidFill>
                <a:effectLst/>
                <a:latin typeface="Helvetica Neue"/>
              </a:rPr>
            </a:br>
            <a:endParaRPr lang="en-IN" sz="2200" dirty="0">
              <a:solidFill>
                <a:schemeClr val="bg1"/>
              </a:solidFill>
            </a:endParaRPr>
          </a:p>
        </p:txBody>
      </p:sp>
      <p:pic>
        <p:nvPicPr>
          <p:cNvPr id="5" name="Picture 4">
            <a:extLst>
              <a:ext uri="{FF2B5EF4-FFF2-40B4-BE49-F238E27FC236}">
                <a16:creationId xmlns:a16="http://schemas.microsoft.com/office/drawing/2014/main" id="{30971C04-7524-0305-8688-6CE0605D64AE}"/>
              </a:ext>
            </a:extLst>
          </p:cNvPr>
          <p:cNvPicPr>
            <a:picLocks noChangeAspect="1"/>
          </p:cNvPicPr>
          <p:nvPr/>
        </p:nvPicPr>
        <p:blipFill>
          <a:blip r:embed="rId2"/>
          <a:stretch>
            <a:fillRect/>
          </a:stretch>
        </p:blipFill>
        <p:spPr>
          <a:xfrm>
            <a:off x="1154954" y="2201701"/>
            <a:ext cx="9472789" cy="3345083"/>
          </a:xfrm>
          <a:prstGeom prst="rect">
            <a:avLst/>
          </a:prstGeom>
        </p:spPr>
      </p:pic>
      <p:pic>
        <p:nvPicPr>
          <p:cNvPr id="7" name="Picture 6">
            <a:extLst>
              <a:ext uri="{FF2B5EF4-FFF2-40B4-BE49-F238E27FC236}">
                <a16:creationId xmlns:a16="http://schemas.microsoft.com/office/drawing/2014/main" id="{AF2640D2-001C-006C-5E8C-0823A2C7DBC0}"/>
              </a:ext>
            </a:extLst>
          </p:cNvPr>
          <p:cNvPicPr>
            <a:picLocks noChangeAspect="1"/>
          </p:cNvPicPr>
          <p:nvPr/>
        </p:nvPicPr>
        <p:blipFill>
          <a:blip r:embed="rId3"/>
          <a:stretch>
            <a:fillRect/>
          </a:stretch>
        </p:blipFill>
        <p:spPr>
          <a:xfrm>
            <a:off x="1564257" y="5385831"/>
            <a:ext cx="5359675" cy="997001"/>
          </a:xfrm>
          <a:prstGeom prst="rect">
            <a:avLst/>
          </a:prstGeom>
        </p:spPr>
      </p:pic>
    </p:spTree>
    <p:extLst>
      <p:ext uri="{BB962C8B-B14F-4D97-AF65-F5344CB8AC3E}">
        <p14:creationId xmlns:p14="http://schemas.microsoft.com/office/powerpoint/2010/main" val="272034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F30D-718F-7405-70B6-7BE514CB5B32}"/>
              </a:ext>
            </a:extLst>
          </p:cNvPr>
          <p:cNvSpPr>
            <a:spLocks noGrp="1"/>
          </p:cNvSpPr>
          <p:nvPr>
            <p:ph type="title"/>
          </p:nvPr>
        </p:nvSpPr>
        <p:spPr/>
        <p:txBody>
          <a:bodyPr/>
          <a:lstStyle/>
          <a:p>
            <a:r>
              <a:rPr lang="en-IN" sz="3600" dirty="0"/>
              <a:t>Married Inferences:</a:t>
            </a:r>
            <a:endParaRPr lang="en-IN" dirty="0"/>
          </a:p>
        </p:txBody>
      </p:sp>
      <p:sp>
        <p:nvSpPr>
          <p:cNvPr id="3" name="Content Placeholder 2">
            <a:extLst>
              <a:ext uri="{FF2B5EF4-FFF2-40B4-BE49-F238E27FC236}">
                <a16:creationId xmlns:a16="http://schemas.microsoft.com/office/drawing/2014/main" id="{C55CC2B4-EBFA-CC66-48BB-900960F7AAAD}"/>
              </a:ext>
            </a:extLst>
          </p:cNvPr>
          <p:cNvSpPr>
            <a:spLocks noGrp="1"/>
          </p:cNvSpPr>
          <p:nvPr>
            <p:ph idx="1"/>
          </p:nvPr>
        </p:nvSpPr>
        <p:spPr>
          <a:xfrm>
            <a:off x="560717" y="2216989"/>
            <a:ext cx="11024557" cy="4373590"/>
          </a:xfrm>
        </p:spPr>
        <p:txBody>
          <a:bodyPr>
            <a:normAutofit/>
          </a:bodyPr>
          <a:lstStyle/>
          <a:p>
            <a:pPr algn="l">
              <a:buFont typeface="+mj-lt"/>
              <a:buAutoNum type="arabicPeriod"/>
            </a:pPr>
            <a:r>
              <a:rPr lang="en-US" sz="1300" dirty="0"/>
              <a:t>There are more Married applicants(65%) than the unmarried applicants(35%).</a:t>
            </a:r>
          </a:p>
          <a:p>
            <a:pPr algn="l">
              <a:buFont typeface="+mj-lt"/>
              <a:buAutoNum type="arabicPeriod"/>
            </a:pPr>
            <a:r>
              <a:rPr lang="en-US" sz="1300" dirty="0"/>
              <a:t>The Proportion of Approvals are higher for married applicants.</a:t>
            </a:r>
          </a:p>
          <a:p>
            <a:r>
              <a:rPr lang="en-US" sz="1300" b="1" dirty="0"/>
              <a:t>Hypothesis Testing:</a:t>
            </a:r>
          </a:p>
          <a:p>
            <a:pPr marL="0" indent="0">
              <a:buNone/>
            </a:pPr>
            <a:r>
              <a:rPr lang="en-US" sz="1300" dirty="0"/>
              <a:t>We can use two chi square test to check if the Married is associated with the target variable.</a:t>
            </a:r>
          </a:p>
          <a:p>
            <a:pPr marL="0" indent="0">
              <a:buNone/>
            </a:pPr>
            <a:r>
              <a:rPr lang="en-US" sz="1300" dirty="0"/>
              <a:t>P1=P(Approval):0.68714</a:t>
            </a:r>
          </a:p>
          <a:p>
            <a:pPr marL="0" indent="0">
              <a:buNone/>
            </a:pPr>
            <a:r>
              <a:rPr lang="en-US" sz="1300" dirty="0"/>
              <a:t>P2=P(Approval/ Married):      </a:t>
            </a:r>
          </a:p>
          <a:p>
            <a:pPr marL="0" indent="0">
              <a:buNone/>
            </a:pPr>
            <a:r>
              <a:rPr lang="en-US" sz="1300" b="1" dirty="0"/>
              <a:t>H0: </a:t>
            </a:r>
            <a:r>
              <a:rPr lang="en-US" sz="1300" dirty="0"/>
              <a:t>P1 = P2. There is no association between the independent variable and target variable.</a:t>
            </a:r>
          </a:p>
          <a:p>
            <a:pPr marL="0" indent="0">
              <a:buNone/>
            </a:pPr>
            <a:r>
              <a:rPr lang="en-US" sz="1300" b="1" dirty="0"/>
              <a:t>Ha: </a:t>
            </a:r>
            <a:r>
              <a:rPr lang="en-US" sz="1300" dirty="0"/>
              <a:t>P1 != P2.</a:t>
            </a:r>
          </a:p>
          <a:p>
            <a:pPr marL="0" indent="0">
              <a:buNone/>
            </a:pPr>
            <a:r>
              <a:rPr lang="en-US" sz="1300" dirty="0"/>
              <a:t>Significance level - alpha= 0.05</a:t>
            </a:r>
          </a:p>
          <a:p>
            <a:pPr marL="0" indent="0">
              <a:buNone/>
            </a:pPr>
            <a:r>
              <a:rPr lang="en-US" sz="1300" b="1" dirty="0"/>
              <a:t>Result</a:t>
            </a:r>
            <a:r>
              <a:rPr lang="en-US" sz="1300" dirty="0"/>
              <a:t>: 1. The P value is &lt;0.05.</a:t>
            </a:r>
          </a:p>
          <a:p>
            <a:pPr marL="0" indent="0">
              <a:buNone/>
            </a:pPr>
            <a:r>
              <a:rPr lang="en-US" sz="1300" dirty="0"/>
              <a:t>2. We reject the Null Hypothesis.</a:t>
            </a:r>
          </a:p>
          <a:p>
            <a:pPr marL="0" indent="0">
              <a:buNone/>
            </a:pPr>
            <a:r>
              <a:rPr lang="en-US" sz="1300" dirty="0"/>
              <a:t>3. There is association between the independent variable and target variable.</a:t>
            </a:r>
          </a:p>
          <a:p>
            <a:endParaRPr lang="en-IN" dirty="0"/>
          </a:p>
        </p:txBody>
      </p:sp>
      <p:pic>
        <p:nvPicPr>
          <p:cNvPr id="5" name="Picture 4">
            <a:extLst>
              <a:ext uri="{FF2B5EF4-FFF2-40B4-BE49-F238E27FC236}">
                <a16:creationId xmlns:a16="http://schemas.microsoft.com/office/drawing/2014/main" id="{0749B5A6-74F2-01CD-7383-2B0CE0AFF3A5}"/>
              </a:ext>
            </a:extLst>
          </p:cNvPr>
          <p:cNvPicPr>
            <a:picLocks noChangeAspect="1"/>
          </p:cNvPicPr>
          <p:nvPr/>
        </p:nvPicPr>
        <p:blipFill>
          <a:blip r:embed="rId2"/>
          <a:stretch>
            <a:fillRect/>
          </a:stretch>
        </p:blipFill>
        <p:spPr>
          <a:xfrm>
            <a:off x="4775733" y="4792735"/>
            <a:ext cx="4883401" cy="654084"/>
          </a:xfrm>
          <a:prstGeom prst="rect">
            <a:avLst/>
          </a:prstGeom>
        </p:spPr>
      </p:pic>
    </p:spTree>
    <p:extLst>
      <p:ext uri="{BB962C8B-B14F-4D97-AF65-F5344CB8AC3E}">
        <p14:creationId xmlns:p14="http://schemas.microsoft.com/office/powerpoint/2010/main" val="1937774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{67BC4CDC-683F-4C75-B36F-4CD4FB5673CD}tf02900722</Template>
  <TotalTime>257</TotalTime>
  <Words>2901</Words>
  <Application>Microsoft Office PowerPoint</Application>
  <PresentationFormat>Widescreen</PresentationFormat>
  <Paragraphs>278</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Century Gothic</vt:lpstr>
      <vt:lpstr>Helvetica Neue</vt:lpstr>
      <vt:lpstr>Wingdings 3</vt:lpstr>
      <vt:lpstr>Ion Boardroom</vt:lpstr>
      <vt:lpstr>Loan Approval-Consumer creditworthiness Analysis</vt:lpstr>
      <vt:lpstr>Hypothesis Testing and visualization of the features given in the dataset</vt:lpstr>
      <vt:lpstr>Loan Status:It is a target variable column which tells about whether the applicant application for loan approval is passed or not </vt:lpstr>
      <vt:lpstr>Loan Status Inferences:</vt:lpstr>
      <vt:lpstr>Categorical Features:</vt:lpstr>
      <vt:lpstr>Gender: Gender of a applicant whether male or female </vt:lpstr>
      <vt:lpstr>Gender Inferences:</vt:lpstr>
      <vt:lpstr>Married: Martial status of a applicant  </vt:lpstr>
      <vt:lpstr>Married Inferences:</vt:lpstr>
      <vt:lpstr>Self Employed: Whether the applicant is self employed or not </vt:lpstr>
      <vt:lpstr>Self Employed Inferences:</vt:lpstr>
      <vt:lpstr>Credit History:It tells about the credit done in the past by the applicant.</vt:lpstr>
      <vt:lpstr>Credit History Inferences</vt:lpstr>
      <vt:lpstr>Dependents: Number of individuals who are financially dependent on applicant</vt:lpstr>
      <vt:lpstr>Dependents Inferences:</vt:lpstr>
      <vt:lpstr>Education: Highest Education of applicant </vt:lpstr>
      <vt:lpstr>Education Inferences:</vt:lpstr>
      <vt:lpstr>Property Area: This tells about the applicant property is in which area i.e., Rural or Urban </vt:lpstr>
      <vt:lpstr>Property Area Inferences:</vt:lpstr>
      <vt:lpstr>Continuous Features:</vt:lpstr>
      <vt:lpstr>Applicant Income: Income of the applicant</vt:lpstr>
      <vt:lpstr>Applicant Income Inferences:</vt:lpstr>
      <vt:lpstr>Applicant Income Category: The Applicants income is divided into bins based on different ranges of incomes</vt:lpstr>
      <vt:lpstr>Applicant Income Category Inferences:</vt:lpstr>
      <vt:lpstr>CoApplicant Income: Income of the applicant</vt:lpstr>
      <vt:lpstr>CoApplicant Income Inferences:</vt:lpstr>
      <vt:lpstr>CoApplicant Income Category: The Applicants income is divided into bins based on different ranges of incomes</vt:lpstr>
      <vt:lpstr>CoApplicant Income Category Inferences:</vt:lpstr>
      <vt:lpstr>Total Income : Applicant Income + Co-Applicant Income</vt:lpstr>
      <vt:lpstr>Total Income Inferences:</vt:lpstr>
      <vt:lpstr>Total Income category: The total income is divided into bins</vt:lpstr>
      <vt:lpstr>Total Income category Inferences:</vt:lpstr>
      <vt:lpstr>Loan Amount:Amount of loan applicant wants to issue from the bank. </vt:lpstr>
      <vt:lpstr>Loan Amount Inferences:</vt:lpstr>
      <vt:lpstr>Loan Amount Category: Loan Amount divided into bins</vt:lpstr>
      <vt:lpstr>Loan Amount Category Inferences</vt:lpstr>
      <vt:lpstr>Loan Amount Term: Term in months</vt:lpstr>
      <vt:lpstr>Loan Amount Term Inferences:</vt:lpstr>
      <vt:lpstr>Loan Amount Term in years Category: Loan amount term converted to years and divided into bins</vt:lpstr>
      <vt:lpstr>Loan Amount Term in years Category Inferences: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 Nandyala</dc:creator>
  <cp:lastModifiedBy>Swetha Nandyala</cp:lastModifiedBy>
  <cp:revision>36</cp:revision>
  <dcterms:created xsi:type="dcterms:W3CDTF">2023-03-14T15:10:59Z</dcterms:created>
  <dcterms:modified xsi:type="dcterms:W3CDTF">2023-03-15T09:51:26Z</dcterms:modified>
</cp:coreProperties>
</file>