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21" r:id="rId1"/>
  </p:sldMasterIdLst>
  <p:notesMasterIdLst>
    <p:notesMasterId r:id="rId25"/>
  </p:notesMasterIdLst>
  <p:sldIdLst>
    <p:sldId id="256" r:id="rId2"/>
    <p:sldId id="258" r:id="rId3"/>
    <p:sldId id="263" r:id="rId4"/>
    <p:sldId id="287" r:id="rId5"/>
    <p:sldId id="265" r:id="rId6"/>
    <p:sldId id="267" r:id="rId7"/>
    <p:sldId id="273" r:id="rId8"/>
    <p:sldId id="285" r:id="rId9"/>
    <p:sldId id="259" r:id="rId10"/>
    <p:sldId id="289" r:id="rId11"/>
    <p:sldId id="260" r:id="rId12"/>
    <p:sldId id="286" r:id="rId13"/>
    <p:sldId id="270" r:id="rId14"/>
    <p:sldId id="272" r:id="rId15"/>
    <p:sldId id="295" r:id="rId16"/>
    <p:sldId id="296" r:id="rId17"/>
    <p:sldId id="277" r:id="rId18"/>
    <p:sldId id="276" r:id="rId19"/>
    <p:sldId id="294" r:id="rId20"/>
    <p:sldId id="291" r:id="rId21"/>
    <p:sldId id="297" r:id="rId22"/>
    <p:sldId id="292" r:id="rId23"/>
    <p:sldId id="28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647D3C-471B-4D61-9B00-5FC8B7F1C418}">
  <a:tblStyle styleId="{51647D3C-471B-4D61-9B00-5FC8B7F1C41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91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5b8669a9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5b8669a9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5b8669a9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5b8669a9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5b8669a9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5b8669a9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9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4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18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76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324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10552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7872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427045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4674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347992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43889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366037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874520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7293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081752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840365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4365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8045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33492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261741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30275311"/>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p:nvPr/>
        </p:nvSpPr>
        <p:spPr>
          <a:xfrm>
            <a:off x="3511603" y="830500"/>
            <a:ext cx="5196900" cy="923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dirty="0"/>
          </a:p>
        </p:txBody>
      </p:sp>
      <p:sp>
        <p:nvSpPr>
          <p:cNvPr id="165" name="Google Shape;165;p18"/>
          <p:cNvSpPr/>
          <p:nvPr/>
        </p:nvSpPr>
        <p:spPr>
          <a:xfrm>
            <a:off x="2688900" y="830500"/>
            <a:ext cx="6814200" cy="923400"/>
          </a:xfrm>
          <a:prstGeom prst="rect">
            <a:avLst/>
          </a:prstGeom>
          <a:noFill/>
          <a:ln>
            <a:noFill/>
          </a:ln>
        </p:spPr>
        <p:txBody>
          <a:bodyPr spcFirstLastPara="1" wrap="square" lIns="91425" tIns="45700" rIns="91425" bIns="45700" anchor="t" anchorCtr="0">
            <a:noAutofit/>
          </a:bodyPr>
          <a:lstStyle/>
          <a:p>
            <a:pPr algn="ctr"/>
            <a:r>
              <a:rPr lang="en-IN" sz="3200" b="1" i="0" u="none" strike="noStrike" cap="none" dirty="0">
                <a:solidFill>
                  <a:schemeClr val="accent3"/>
                </a:solidFill>
                <a:latin typeface="Century Gothic"/>
                <a:ea typeface="Century Gothic"/>
                <a:cs typeface="Century Gothic"/>
                <a:sym typeface="Century Gothic"/>
              </a:rPr>
              <a:t>Batch-11</a:t>
            </a:r>
            <a:endParaRPr lang="en-IN" sz="3200" dirty="0"/>
          </a:p>
          <a:p>
            <a:pPr marL="0" marR="0" lvl="0" indent="0" algn="ctr" rtl="0">
              <a:spcBef>
                <a:spcPts val="0"/>
              </a:spcBef>
              <a:spcAft>
                <a:spcPts val="0"/>
              </a:spcAft>
              <a:buNone/>
            </a:pPr>
            <a:r>
              <a:rPr lang="en-IN" sz="3200" b="1" i="0" u="none" strike="noStrike" cap="none" dirty="0">
                <a:solidFill>
                  <a:srgbClr val="262626"/>
                </a:solidFill>
                <a:latin typeface="Century Gothic"/>
                <a:ea typeface="Century Gothic"/>
                <a:cs typeface="Century Gothic"/>
                <a:sym typeface="Century Gothic"/>
              </a:rPr>
              <a:t>PGP-DSE-</a:t>
            </a:r>
            <a:r>
              <a:rPr lang="en-IN" sz="3200" b="1" dirty="0">
                <a:solidFill>
                  <a:srgbClr val="262626"/>
                </a:solidFill>
                <a:latin typeface="Century Gothic"/>
                <a:ea typeface="Century Gothic"/>
                <a:cs typeface="Century Gothic"/>
                <a:sym typeface="Century Gothic"/>
              </a:rPr>
              <a:t>F</a:t>
            </a:r>
            <a:r>
              <a:rPr lang="en-IN" sz="3200" b="1" i="0" u="none" strike="noStrike" cap="none" dirty="0">
                <a:solidFill>
                  <a:srgbClr val="262626"/>
                </a:solidFill>
                <a:latin typeface="Century Gothic"/>
                <a:ea typeface="Century Gothic"/>
                <a:cs typeface="Century Gothic"/>
                <a:sym typeface="Century Gothic"/>
              </a:rPr>
              <a:t>eb-2022</a:t>
            </a:r>
            <a:endParaRPr sz="900" dirty="0"/>
          </a:p>
        </p:txBody>
      </p:sp>
      <p:sp>
        <p:nvSpPr>
          <p:cNvPr id="166" name="Google Shape;166;p18"/>
          <p:cNvSpPr/>
          <p:nvPr/>
        </p:nvSpPr>
        <p:spPr>
          <a:xfrm>
            <a:off x="2819276" y="3165950"/>
            <a:ext cx="7399800" cy="923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dirty="0"/>
          </a:p>
        </p:txBody>
      </p:sp>
      <p:sp>
        <p:nvSpPr>
          <p:cNvPr id="7" name="TextBox 6">
            <a:extLst>
              <a:ext uri="{FF2B5EF4-FFF2-40B4-BE49-F238E27FC236}">
                <a16:creationId xmlns:a16="http://schemas.microsoft.com/office/drawing/2014/main" id="{D46BE586-DAE5-AFA0-4E50-5F8194C9B3E9}"/>
              </a:ext>
            </a:extLst>
          </p:cNvPr>
          <p:cNvSpPr txBox="1"/>
          <p:nvPr/>
        </p:nvSpPr>
        <p:spPr>
          <a:xfrm>
            <a:off x="7699126" y="4549676"/>
            <a:ext cx="2936049" cy="2308324"/>
          </a:xfrm>
          <a:prstGeom prst="rect">
            <a:avLst/>
          </a:prstGeom>
          <a:noFill/>
        </p:spPr>
        <p:txBody>
          <a:bodyPr wrap="square">
            <a:spAutoFit/>
          </a:bodyPr>
          <a:lstStyle/>
          <a:p>
            <a:r>
              <a:rPr lang="en-IN" sz="1600" b="1" i="0" u="sng" strike="noStrike" dirty="0">
                <a:solidFill>
                  <a:srgbClr val="353744"/>
                </a:solidFill>
                <a:latin typeface="Calibri" panose="020F0502020204030204" pitchFamily="34" charset="0"/>
                <a:ea typeface="Times New Roman"/>
                <a:cs typeface="Calibri" panose="020F0502020204030204" pitchFamily="34" charset="0"/>
                <a:sym typeface="Times New Roman"/>
              </a:rPr>
              <a:t>Team:</a:t>
            </a:r>
          </a:p>
          <a:p>
            <a:r>
              <a:rPr lang="en-IN" sz="16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Vigneshwar K (Team Leader)</a:t>
            </a:r>
          </a:p>
          <a:p>
            <a:r>
              <a:rPr lang="en-IN" sz="16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TamilSelvan M</a:t>
            </a:r>
            <a:endParaRPr lang="en-IN" sz="1600" b="1" dirty="0">
              <a:solidFill>
                <a:srgbClr val="353744"/>
              </a:solidFill>
              <a:latin typeface="Calibri" panose="020F0502020204030204" pitchFamily="34" charset="0"/>
              <a:ea typeface="Times New Roman"/>
              <a:cs typeface="Calibri" panose="020F0502020204030204" pitchFamily="34" charset="0"/>
              <a:sym typeface="Times New Roman"/>
            </a:endParaRPr>
          </a:p>
          <a:p>
            <a:r>
              <a:rPr lang="en-IN" sz="16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Balaji Prasanth S</a:t>
            </a:r>
          </a:p>
          <a:p>
            <a:r>
              <a:rPr lang="en-IN" sz="1600" b="1" dirty="0">
                <a:solidFill>
                  <a:srgbClr val="353744"/>
                </a:solidFill>
                <a:latin typeface="Calibri" panose="020F0502020204030204" pitchFamily="34" charset="0"/>
                <a:ea typeface="Times New Roman"/>
                <a:cs typeface="Calibri" panose="020F0502020204030204" pitchFamily="34" charset="0"/>
                <a:sym typeface="Times New Roman"/>
              </a:rPr>
              <a:t>Rahul R</a:t>
            </a:r>
          </a:p>
          <a:p>
            <a:r>
              <a:rPr lang="en-IN" sz="16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Adarsh R </a:t>
            </a:r>
            <a:endParaRPr lang="en-IN" sz="1600" dirty="0">
              <a:latin typeface="Calibri" panose="020F0502020204030204" pitchFamily="34" charset="0"/>
              <a:cs typeface="Calibri" panose="020F0502020204030204" pitchFamily="34" charset="0"/>
            </a:endParaRPr>
          </a:p>
          <a:p>
            <a:endParaRPr lang="en-IN" sz="1600" b="1" dirty="0">
              <a:solidFill>
                <a:srgbClr val="353744"/>
              </a:solidFill>
              <a:latin typeface="Calibri" panose="020F0502020204030204" pitchFamily="34" charset="0"/>
              <a:ea typeface="Times New Roman"/>
              <a:cs typeface="Calibri" panose="020F0502020204030204" pitchFamily="34" charset="0"/>
              <a:sym typeface="Times New Roman"/>
            </a:endParaRPr>
          </a:p>
          <a:p>
            <a:endParaRPr lang="en-IN" sz="1600" b="1" i="0" u="none" strike="noStrike" dirty="0">
              <a:solidFill>
                <a:srgbClr val="353744"/>
              </a:solidFill>
              <a:latin typeface="Calibri" panose="020F0502020204030204" pitchFamily="34" charset="0"/>
              <a:ea typeface="Times New Roman"/>
              <a:cs typeface="Calibri" panose="020F0502020204030204" pitchFamily="34" charset="0"/>
              <a:sym typeface="Times New Roman"/>
            </a:endParaRPr>
          </a:p>
          <a:p>
            <a:endParaRPr lang="en-IN" sz="1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666C146-A378-0665-BD1B-51C6E1E1EA99}"/>
              </a:ext>
            </a:extLst>
          </p:cNvPr>
          <p:cNvSpPr txBox="1"/>
          <p:nvPr/>
        </p:nvSpPr>
        <p:spPr>
          <a:xfrm>
            <a:off x="5219113" y="4589050"/>
            <a:ext cx="2024913"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Mentor</a:t>
            </a:r>
            <a:r>
              <a:rPr lang="en-US" sz="1600" dirty="0">
                <a:latin typeface="Calibri" panose="020F0502020204030204" pitchFamily="34" charset="0"/>
                <a:cs typeface="Calibri" panose="020F0502020204030204" pitchFamily="34" charset="0"/>
              </a:rPr>
              <a:t> :  Pratik Sonar</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5FCDF7E-CE96-A69B-6825-6255B4898E84}"/>
              </a:ext>
            </a:extLst>
          </p:cNvPr>
          <p:cNvSpPr txBox="1"/>
          <p:nvPr/>
        </p:nvSpPr>
        <p:spPr>
          <a:xfrm>
            <a:off x="2819276" y="2441786"/>
            <a:ext cx="7508787" cy="1077218"/>
          </a:xfrm>
          <a:prstGeom prst="rect">
            <a:avLst/>
          </a:prstGeom>
          <a:noFill/>
        </p:spPr>
        <p:txBody>
          <a:bodyPr wrap="none" rtlCol="0">
            <a:spAutoFit/>
          </a:bodyPr>
          <a:lstStyle/>
          <a:p>
            <a:r>
              <a:rPr lang="en-IN" sz="32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Project Topic : Backorder Prediction</a:t>
            </a:r>
          </a:p>
          <a:p>
            <a:r>
              <a:rPr lang="en-IN" sz="3200" b="1" dirty="0">
                <a:solidFill>
                  <a:srgbClr val="353744"/>
                </a:solidFill>
                <a:latin typeface="Calibri" panose="020F0502020204030204" pitchFamily="34" charset="0"/>
                <a:cs typeface="Calibri" panose="020F0502020204030204" pitchFamily="34" charset="0"/>
                <a:sym typeface="Times New Roman"/>
              </a:rPr>
              <a:t>Domain 	     : </a:t>
            </a:r>
            <a:r>
              <a:rPr lang="en-IN" sz="3200" b="1" i="0" u="none" strike="noStrike" dirty="0">
                <a:solidFill>
                  <a:srgbClr val="000000"/>
                </a:solidFill>
                <a:latin typeface="Calibri" panose="020F0502020204030204" pitchFamily="34" charset="0"/>
                <a:ea typeface="Times New Roman"/>
                <a:cs typeface="Calibri" panose="020F0502020204030204" pitchFamily="34" charset="0"/>
                <a:sym typeface="Times New Roman"/>
              </a:rPr>
              <a:t> </a:t>
            </a:r>
            <a:r>
              <a:rPr lang="en-IN" sz="3200" b="1" i="0" u="none" strike="noStrike" dirty="0">
                <a:solidFill>
                  <a:srgbClr val="353744"/>
                </a:solidFill>
                <a:latin typeface="Calibri" panose="020F0502020204030204" pitchFamily="34" charset="0"/>
                <a:ea typeface="Times New Roman"/>
                <a:cs typeface="Calibri" panose="020F0502020204030204" pitchFamily="34" charset="0"/>
                <a:sym typeface="Times New Roman"/>
              </a:rPr>
              <a:t>E-Commerce (Supply Chain)</a:t>
            </a:r>
            <a:endParaRPr lang="en-IN" sz="32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23ED-45A3-3C7A-E054-579FB1EDB869}"/>
              </a:ext>
            </a:extLst>
          </p:cNvPr>
          <p:cNvSpPr>
            <a:spLocks noGrp="1"/>
          </p:cNvSpPr>
          <p:nvPr>
            <p:ph type="title"/>
          </p:nvPr>
        </p:nvSpPr>
        <p:spPr>
          <a:xfrm>
            <a:off x="2009569" y="641029"/>
            <a:ext cx="9700739" cy="584775"/>
          </a:xfrm>
        </p:spPr>
        <p:txBody>
          <a:bodyPr>
            <a:normAutofit fontScale="90000"/>
          </a:bodyPr>
          <a:lstStyle/>
          <a:p>
            <a:pPr marL="571500" indent="-571500" algn="ctr">
              <a:buFont typeface="Wingdings" panose="05000000000000000000" pitchFamily="2" charset="2"/>
              <a:buChar char="v"/>
            </a:pPr>
            <a:r>
              <a:rPr lang="en-US" dirty="0">
                <a:latin typeface="Calibri" panose="020F0502020204030204" pitchFamily="34" charset="0"/>
                <a:cs typeface="Calibri" panose="020F0502020204030204" pitchFamily="34" charset="0"/>
              </a:rPr>
              <a:t>Lead Time, </a:t>
            </a:r>
            <a:r>
              <a:rPr lang="en-US" dirty="0" err="1">
                <a:latin typeface="Calibri" panose="020F0502020204030204" pitchFamily="34" charset="0"/>
                <a:cs typeface="Calibri" panose="020F0502020204030204" pitchFamily="34" charset="0"/>
              </a:rPr>
              <a:t>National_Inv</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Min_bank</a:t>
            </a:r>
            <a:r>
              <a:rPr lang="en-US" dirty="0">
                <a:latin typeface="Calibri" panose="020F0502020204030204" pitchFamily="34" charset="0"/>
                <a:cs typeface="Calibri" panose="020F0502020204030204" pitchFamily="34" charset="0"/>
              </a:rPr>
              <a:t> Vs Target</a:t>
            </a:r>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5D9B930A-B34F-F28A-16A5-177C7B627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569" y="2163359"/>
            <a:ext cx="3074780" cy="21114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D4B39D-9297-032B-CBCD-120B21415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178" y="2163359"/>
            <a:ext cx="2952922" cy="2090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EF7288E-6A82-A902-8D4C-A1269B0B1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930" y="2186754"/>
            <a:ext cx="3165378" cy="20404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7B9BAF-780E-0CC2-36A0-1D38FABC77D0}"/>
              </a:ext>
            </a:extLst>
          </p:cNvPr>
          <p:cNvSpPr txBox="1"/>
          <p:nvPr/>
        </p:nvSpPr>
        <p:spPr>
          <a:xfrm>
            <a:off x="2782956" y="4379232"/>
            <a:ext cx="1107996" cy="338554"/>
          </a:xfrm>
          <a:prstGeom prst="rect">
            <a:avLst/>
          </a:prstGeom>
          <a:noFill/>
        </p:spPr>
        <p:txBody>
          <a:bodyPr wrap="none" rtlCol="0">
            <a:spAutoFit/>
          </a:bodyPr>
          <a:lstStyle/>
          <a:p>
            <a:r>
              <a:rPr lang="en-US" sz="1600" b="1" dirty="0" err="1">
                <a:latin typeface="Calibri" panose="020F0502020204030204" pitchFamily="34" charset="0"/>
                <a:cs typeface="Calibri" panose="020F0502020204030204" pitchFamily="34" charset="0"/>
              </a:rPr>
              <a:t>Lead_Time</a:t>
            </a:r>
            <a:endParaRPr lang="en-IN" sz="16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2480B6C-599A-5EE7-FCD4-24A63694836B}"/>
              </a:ext>
            </a:extLst>
          </p:cNvPr>
          <p:cNvSpPr txBox="1"/>
          <p:nvPr/>
        </p:nvSpPr>
        <p:spPr>
          <a:xfrm>
            <a:off x="6275068" y="4405319"/>
            <a:ext cx="1273105" cy="338554"/>
          </a:xfrm>
          <a:prstGeom prst="rect">
            <a:avLst/>
          </a:prstGeom>
          <a:noFill/>
        </p:spPr>
        <p:txBody>
          <a:bodyPr wrap="none" rtlCol="0">
            <a:spAutoFit/>
          </a:bodyPr>
          <a:lstStyle/>
          <a:p>
            <a:r>
              <a:rPr lang="en-US" sz="1600" b="1" dirty="0" err="1">
                <a:latin typeface="Calibri" panose="020F0502020204030204" pitchFamily="34" charset="0"/>
                <a:cs typeface="Calibri" panose="020F0502020204030204" pitchFamily="34" charset="0"/>
              </a:rPr>
              <a:t>National_Inv</a:t>
            </a:r>
            <a:endParaRPr lang="en-IN" sz="1600"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CDB9E0F-4946-D311-FE47-DFA756C4B717}"/>
              </a:ext>
            </a:extLst>
          </p:cNvPr>
          <p:cNvSpPr txBox="1"/>
          <p:nvPr/>
        </p:nvSpPr>
        <p:spPr>
          <a:xfrm>
            <a:off x="9868169" y="4355047"/>
            <a:ext cx="1047082" cy="338554"/>
          </a:xfrm>
          <a:prstGeom prst="rect">
            <a:avLst/>
          </a:prstGeom>
          <a:noFill/>
        </p:spPr>
        <p:txBody>
          <a:bodyPr wrap="none" rtlCol="0">
            <a:spAutoFit/>
          </a:bodyPr>
          <a:lstStyle/>
          <a:p>
            <a:r>
              <a:rPr lang="en-US" sz="1600" b="1" dirty="0" err="1">
                <a:latin typeface="Calibri" panose="020F0502020204030204" pitchFamily="34" charset="0"/>
                <a:cs typeface="Calibri" panose="020F0502020204030204" pitchFamily="34" charset="0"/>
              </a:rPr>
              <a:t>Min_bank</a:t>
            </a:r>
            <a:endParaRPr lang="en-IN" sz="16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303CD2-015D-AACD-49B6-1D4F9CCF9353}"/>
              </a:ext>
            </a:extLst>
          </p:cNvPr>
          <p:cNvSpPr txBox="1"/>
          <p:nvPr/>
        </p:nvSpPr>
        <p:spPr>
          <a:xfrm>
            <a:off x="2009569" y="4996070"/>
            <a:ext cx="3328609"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It can be inferred that median and Q3 quartile are same and data is extremely skewed.</a:t>
            </a: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Q1 and Q3 are between 5 to 10 weeks for Yes and No.</a:t>
            </a:r>
            <a:endParaRPr lang="en-IN" sz="16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25B2C00-0FCA-F305-8671-A033D5747BF9}"/>
              </a:ext>
            </a:extLst>
          </p:cNvPr>
          <p:cNvSpPr txBox="1"/>
          <p:nvPr/>
        </p:nvSpPr>
        <p:spPr>
          <a:xfrm>
            <a:off x="5561152" y="4953001"/>
            <a:ext cx="6149156"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It can be inferred that </a:t>
            </a:r>
            <a:r>
              <a:rPr lang="en-US" sz="1600" dirty="0" err="1">
                <a:latin typeface="Calibri" panose="020F0502020204030204" pitchFamily="34" charset="0"/>
                <a:cs typeface="Calibri" panose="020F0502020204030204" pitchFamily="34" charset="0"/>
              </a:rPr>
              <a:t>national_inv</a:t>
            </a:r>
            <a:r>
              <a:rPr lang="en-US" sz="1600" dirty="0">
                <a:latin typeface="Calibri" panose="020F0502020204030204" pitchFamily="34" charset="0"/>
                <a:cs typeface="Calibri" panose="020F0502020204030204" pitchFamily="34" charset="0"/>
              </a:rPr>
              <a:t> (Q3 – 8qty) and </a:t>
            </a:r>
            <a:r>
              <a:rPr lang="en-US" sz="1600" dirty="0" err="1">
                <a:latin typeface="Calibri" panose="020F0502020204030204" pitchFamily="34" charset="0"/>
                <a:cs typeface="Calibri" panose="020F0502020204030204" pitchFamily="34" charset="0"/>
              </a:rPr>
              <a:t>Min_bank</a:t>
            </a:r>
            <a:r>
              <a:rPr lang="en-US" sz="1600" dirty="0">
                <a:latin typeface="Calibri" panose="020F0502020204030204" pitchFamily="34" charset="0"/>
                <a:cs typeface="Calibri" panose="020F0502020204030204" pitchFamily="34" charset="0"/>
              </a:rPr>
              <a:t> (3 qty) for is extremely skewed for No.</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69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285A-AB7B-AA15-8F26-0894ACA289E4}"/>
              </a:ext>
            </a:extLst>
          </p:cNvPr>
          <p:cNvSpPr>
            <a:spLocks noGrp="1"/>
          </p:cNvSpPr>
          <p:nvPr>
            <p:ph type="title"/>
          </p:nvPr>
        </p:nvSpPr>
        <p:spPr>
          <a:xfrm>
            <a:off x="1864055" y="936994"/>
            <a:ext cx="8642591" cy="277038"/>
          </a:xfrm>
        </p:spPr>
        <p:txBody>
          <a:bodyPr anchor="ctr">
            <a:normAutofit fontScale="90000"/>
          </a:bodyPr>
          <a:lstStyle/>
          <a:p>
            <a:pPr marL="457200" indent="-457200" algn="ctr">
              <a:buFont typeface="Wingdings" panose="05000000000000000000" pitchFamily="2" charset="2"/>
              <a:buChar char="v"/>
            </a:pPr>
            <a:r>
              <a:rPr lang="en-US" dirty="0"/>
              <a:t>Sales vs Target variable</a:t>
            </a:r>
            <a:endParaRPr lang="en-IN" dirty="0"/>
          </a:p>
        </p:txBody>
      </p:sp>
      <p:pic>
        <p:nvPicPr>
          <p:cNvPr id="5" name="Content Placeholder 4">
            <a:extLst>
              <a:ext uri="{FF2B5EF4-FFF2-40B4-BE49-F238E27FC236}">
                <a16:creationId xmlns:a16="http://schemas.microsoft.com/office/drawing/2014/main" id="{71E6AC6D-FE22-F6A9-B805-EF8CED346DD7}"/>
              </a:ext>
            </a:extLst>
          </p:cNvPr>
          <p:cNvPicPr>
            <a:picLocks noGrp="1" noChangeAspect="1"/>
          </p:cNvPicPr>
          <p:nvPr>
            <p:ph idx="1"/>
          </p:nvPr>
        </p:nvPicPr>
        <p:blipFill>
          <a:blip r:embed="rId2"/>
          <a:stretch>
            <a:fillRect/>
          </a:stretch>
        </p:blipFill>
        <p:spPr>
          <a:xfrm>
            <a:off x="1441238" y="1975881"/>
            <a:ext cx="4744112" cy="1448002"/>
          </a:xfrm>
        </p:spPr>
      </p:pic>
      <p:pic>
        <p:nvPicPr>
          <p:cNvPr id="7" name="Picture 6">
            <a:extLst>
              <a:ext uri="{FF2B5EF4-FFF2-40B4-BE49-F238E27FC236}">
                <a16:creationId xmlns:a16="http://schemas.microsoft.com/office/drawing/2014/main" id="{EA543D54-1FDD-C598-E451-3E746918A35F}"/>
              </a:ext>
            </a:extLst>
          </p:cNvPr>
          <p:cNvPicPr>
            <a:picLocks noChangeAspect="1"/>
          </p:cNvPicPr>
          <p:nvPr/>
        </p:nvPicPr>
        <p:blipFill>
          <a:blip r:embed="rId3"/>
          <a:stretch>
            <a:fillRect/>
          </a:stretch>
        </p:blipFill>
        <p:spPr>
          <a:xfrm>
            <a:off x="6505884" y="1975881"/>
            <a:ext cx="4848902" cy="1419423"/>
          </a:xfrm>
          <a:prstGeom prst="rect">
            <a:avLst/>
          </a:prstGeom>
        </p:spPr>
      </p:pic>
      <p:sp>
        <p:nvSpPr>
          <p:cNvPr id="8" name="TextBox 7">
            <a:extLst>
              <a:ext uri="{FF2B5EF4-FFF2-40B4-BE49-F238E27FC236}">
                <a16:creationId xmlns:a16="http://schemas.microsoft.com/office/drawing/2014/main" id="{C7A8C5CE-F204-6958-DD80-59D81EB9B2BC}"/>
              </a:ext>
            </a:extLst>
          </p:cNvPr>
          <p:cNvSpPr txBox="1"/>
          <p:nvPr/>
        </p:nvSpPr>
        <p:spPr>
          <a:xfrm>
            <a:off x="1477206" y="3838377"/>
            <a:ext cx="4971682" cy="830997"/>
          </a:xfrm>
          <a:prstGeom prst="rect">
            <a:avLst/>
          </a:prstGeom>
          <a:noFill/>
        </p:spPr>
        <p:txBody>
          <a:bodyPr wrap="none" rtlCol="0">
            <a:spAutoFit/>
          </a:bodyPr>
          <a:lstStyle/>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In Sales of last </a:t>
            </a:r>
            <a:r>
              <a:rPr lang="en-US" sz="1600" b="1" dirty="0">
                <a:latin typeface="Calibri" panose="020F0502020204030204" pitchFamily="34" charset="0"/>
                <a:cs typeface="Calibri" panose="020F0502020204030204" pitchFamily="34" charset="0"/>
              </a:rPr>
              <a:t>1 and 3 months,</a:t>
            </a:r>
            <a:r>
              <a:rPr lang="en-US" sz="1600" dirty="0">
                <a:latin typeface="Calibri" panose="020F0502020204030204" pitchFamily="34" charset="0"/>
                <a:cs typeface="Calibri" panose="020F0502020204030204" pitchFamily="34" charset="0"/>
              </a:rPr>
              <a:t> it can be </a:t>
            </a:r>
          </a:p>
          <a:p>
            <a:pPr algn="just"/>
            <a:r>
              <a:rPr lang="en-US" sz="1600" dirty="0">
                <a:latin typeface="Calibri" panose="020F0502020204030204" pitchFamily="34" charset="0"/>
                <a:cs typeface="Calibri" panose="020F0502020204030204" pitchFamily="34" charset="0"/>
              </a:rPr>
              <a:t>inferred that whenever max-order quantity is</a:t>
            </a:r>
          </a:p>
          <a:p>
            <a:pPr algn="just"/>
            <a:r>
              <a:rPr lang="en-US" sz="1600" dirty="0">
                <a:latin typeface="Calibri" panose="020F0502020204030204" pitchFamily="34" charset="0"/>
                <a:cs typeface="Calibri" panose="020F0502020204030204" pitchFamily="34" charset="0"/>
              </a:rPr>
              <a:t>around </a:t>
            </a:r>
            <a:r>
              <a:rPr lang="en-US" sz="1600" b="1" dirty="0">
                <a:latin typeface="Calibri" panose="020F0502020204030204" pitchFamily="34" charset="0"/>
                <a:cs typeface="Calibri" panose="020F0502020204030204" pitchFamily="34" charset="0"/>
              </a:rPr>
              <a:t>20,000 orders, </a:t>
            </a:r>
            <a:r>
              <a:rPr lang="en-US" sz="1600" dirty="0">
                <a:latin typeface="Calibri" panose="020F0502020204030204" pitchFamily="34" charset="0"/>
                <a:cs typeface="Calibri" panose="020F0502020204030204" pitchFamily="34" charset="0"/>
              </a:rPr>
              <a:t>product</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has gotten into Backorder.</a:t>
            </a:r>
            <a:endParaRPr lang="en-IN"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47C0E9A-D4AB-5A62-AEC1-15B55E3E23CE}"/>
              </a:ext>
            </a:extLst>
          </p:cNvPr>
          <p:cNvSpPr txBox="1"/>
          <p:nvPr/>
        </p:nvSpPr>
        <p:spPr>
          <a:xfrm>
            <a:off x="6618544" y="3840490"/>
            <a:ext cx="4736242" cy="83099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 Based on sale data of previous </a:t>
            </a:r>
            <a:r>
              <a:rPr lang="en-US" sz="1600" b="1" dirty="0">
                <a:latin typeface="Calibri" panose="020F0502020204030204" pitchFamily="34" charset="0"/>
                <a:cs typeface="Calibri" panose="020F0502020204030204" pitchFamily="34" charset="0"/>
              </a:rPr>
              <a:t>6 &amp; 9 months,</a:t>
            </a:r>
            <a:r>
              <a:rPr lang="en-US" sz="1600" dirty="0">
                <a:latin typeface="Calibri" panose="020F0502020204030204" pitchFamily="34" charset="0"/>
                <a:cs typeface="Calibri" panose="020F0502020204030204" pitchFamily="34" charset="0"/>
              </a:rPr>
              <a:t> we can observe that when max order qty is around </a:t>
            </a:r>
            <a:r>
              <a:rPr lang="en-US" sz="1600" b="1" dirty="0">
                <a:latin typeface="Calibri" panose="020F0502020204030204" pitchFamily="34" charset="0"/>
                <a:cs typeface="Calibri" panose="020F0502020204030204" pitchFamily="34" charset="0"/>
              </a:rPr>
              <a:t>28,000 and 44,000, </a:t>
            </a:r>
            <a:r>
              <a:rPr lang="en-US" sz="1600" dirty="0">
                <a:latin typeface="Calibri" panose="020F0502020204030204" pitchFamily="34" charset="0"/>
                <a:cs typeface="Calibri" panose="020F0502020204030204" pitchFamily="34" charset="0"/>
              </a:rPr>
              <a:t>product went into Backorder.</a:t>
            </a:r>
            <a:r>
              <a:rPr lang="en-US" sz="1600" b="1" dirty="0">
                <a:latin typeface="Calibri" panose="020F0502020204030204" pitchFamily="34" charset="0"/>
                <a:cs typeface="Calibri" panose="020F0502020204030204" pitchFamily="34" charset="0"/>
              </a:rPr>
              <a:t> </a:t>
            </a:r>
            <a:endParaRPr lang="en-IN" sz="16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BF98DCA-DA60-CD99-C55E-9404535FBA5E}"/>
              </a:ext>
            </a:extLst>
          </p:cNvPr>
          <p:cNvSpPr/>
          <p:nvPr/>
        </p:nvSpPr>
        <p:spPr>
          <a:xfrm>
            <a:off x="5459896" y="2832379"/>
            <a:ext cx="695534" cy="589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6864CD5D-2955-CA2E-DBD0-122D3712C96B}"/>
              </a:ext>
            </a:extLst>
          </p:cNvPr>
          <p:cNvSpPr/>
          <p:nvPr/>
        </p:nvSpPr>
        <p:spPr>
          <a:xfrm>
            <a:off x="10561238" y="2805382"/>
            <a:ext cx="793548" cy="589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0668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059E-3C44-FD5B-1900-A260EC9E0C34}"/>
              </a:ext>
            </a:extLst>
          </p:cNvPr>
          <p:cNvSpPr>
            <a:spLocks noGrp="1"/>
          </p:cNvSpPr>
          <p:nvPr>
            <p:ph type="title"/>
          </p:nvPr>
        </p:nvSpPr>
        <p:spPr>
          <a:xfrm>
            <a:off x="1903812" y="438580"/>
            <a:ext cx="8911687" cy="1280890"/>
          </a:xfrm>
        </p:spPr>
        <p:txBody>
          <a:bodyPr anchor="ctr">
            <a:normAutofit/>
          </a:bodyPr>
          <a:lstStyle/>
          <a:p>
            <a:pPr marL="571500" indent="-571500" algn="ctr">
              <a:buFont typeface="Wingdings" panose="05000000000000000000" pitchFamily="2" charset="2"/>
              <a:buChar char="v"/>
            </a:pPr>
            <a:r>
              <a:rPr lang="en-US" dirty="0">
                <a:latin typeface="Calibri" panose="020F0502020204030204" pitchFamily="34" charset="0"/>
                <a:cs typeface="Calibri" panose="020F0502020204030204" pitchFamily="34" charset="0"/>
              </a:rPr>
              <a:t>Source Performances Vs Backorder</a:t>
            </a:r>
            <a:endParaRPr lang="en-IN"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64B0BCE-B3A0-B534-BB59-BF3C74456CBE}"/>
              </a:ext>
            </a:extLst>
          </p:cNvPr>
          <p:cNvPicPr>
            <a:picLocks noGrp="1" noChangeAspect="1"/>
          </p:cNvPicPr>
          <p:nvPr>
            <p:ph idx="1"/>
          </p:nvPr>
        </p:nvPicPr>
        <p:blipFill>
          <a:blip r:embed="rId2"/>
          <a:stretch>
            <a:fillRect/>
          </a:stretch>
        </p:blipFill>
        <p:spPr>
          <a:xfrm>
            <a:off x="2847849" y="1972829"/>
            <a:ext cx="2353003" cy="1733792"/>
          </a:xfrm>
        </p:spPr>
      </p:pic>
      <p:sp>
        <p:nvSpPr>
          <p:cNvPr id="3" name="TextBox 2">
            <a:extLst>
              <a:ext uri="{FF2B5EF4-FFF2-40B4-BE49-F238E27FC236}">
                <a16:creationId xmlns:a16="http://schemas.microsoft.com/office/drawing/2014/main" id="{781236B0-F439-9CAB-321F-43534F94AAB2}"/>
              </a:ext>
            </a:extLst>
          </p:cNvPr>
          <p:cNvSpPr txBox="1"/>
          <p:nvPr/>
        </p:nvSpPr>
        <p:spPr>
          <a:xfrm>
            <a:off x="2438400" y="3902820"/>
            <a:ext cx="8748160" cy="181588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Source performance are mentioned in percentages, so we have binned them into 4 bins </a:t>
            </a:r>
          </a:p>
          <a:p>
            <a:r>
              <a:rPr lang="en-US" sz="1600" dirty="0">
                <a:latin typeface="Calibri" panose="020F0502020204030204" pitchFamily="34" charset="0"/>
                <a:cs typeface="Calibri" panose="020F0502020204030204" pitchFamily="34" charset="0"/>
              </a:rPr>
              <a:t>with respect to target variable.</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can infer that, when supplier performance is high (above 95%) product does not go</a:t>
            </a:r>
          </a:p>
          <a:p>
            <a:r>
              <a:rPr lang="en-US" sz="1600" dirty="0">
                <a:latin typeface="Calibri" panose="020F0502020204030204" pitchFamily="34" charset="0"/>
                <a:cs typeface="Calibri" panose="020F0502020204030204" pitchFamily="34" charset="0"/>
              </a:rPr>
              <a:t>into backorder in 6 months.</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For 12 months performance average, we cannot find a pattern (non-linear).</a:t>
            </a:r>
          </a:p>
        </p:txBody>
      </p:sp>
      <p:cxnSp>
        <p:nvCxnSpPr>
          <p:cNvPr id="8" name="Straight Arrow Connector 7">
            <a:extLst>
              <a:ext uri="{FF2B5EF4-FFF2-40B4-BE49-F238E27FC236}">
                <a16:creationId xmlns:a16="http://schemas.microsoft.com/office/drawing/2014/main" id="{12FE7090-3FCE-0F59-3581-0D93C3A97B29}"/>
              </a:ext>
            </a:extLst>
          </p:cNvPr>
          <p:cNvCxnSpPr/>
          <p:nvPr/>
        </p:nvCxnSpPr>
        <p:spPr>
          <a:xfrm>
            <a:off x="5367130" y="2685836"/>
            <a:ext cx="0" cy="963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9B14E6-2652-6D55-30C9-FF00BA5EFBB8}"/>
              </a:ext>
            </a:extLst>
          </p:cNvPr>
          <p:cNvSpPr/>
          <p:nvPr/>
        </p:nvSpPr>
        <p:spPr>
          <a:xfrm>
            <a:off x="4717774" y="1972828"/>
            <a:ext cx="483078" cy="173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a:extLst>
              <a:ext uri="{FF2B5EF4-FFF2-40B4-BE49-F238E27FC236}">
                <a16:creationId xmlns:a16="http://schemas.microsoft.com/office/drawing/2014/main" id="{3541044E-A230-1FE1-EE41-AAB65E0F1C34}"/>
              </a:ext>
            </a:extLst>
          </p:cNvPr>
          <p:cNvGrpSpPr/>
          <p:nvPr/>
        </p:nvGrpSpPr>
        <p:grpSpPr>
          <a:xfrm>
            <a:off x="7384664" y="1972828"/>
            <a:ext cx="2229161" cy="1676635"/>
            <a:chOff x="7424420" y="1915672"/>
            <a:chExt cx="2229161" cy="1676635"/>
          </a:xfrm>
        </p:grpSpPr>
        <p:pic>
          <p:nvPicPr>
            <p:cNvPr id="13" name="Picture 12">
              <a:extLst>
                <a:ext uri="{FF2B5EF4-FFF2-40B4-BE49-F238E27FC236}">
                  <a16:creationId xmlns:a16="http://schemas.microsoft.com/office/drawing/2014/main" id="{0D044B4D-5D78-DF42-4EB7-A4B278CF03B0}"/>
                </a:ext>
              </a:extLst>
            </p:cNvPr>
            <p:cNvPicPr>
              <a:picLocks noChangeAspect="1"/>
            </p:cNvPicPr>
            <p:nvPr/>
          </p:nvPicPr>
          <p:blipFill>
            <a:blip r:embed="rId3"/>
            <a:stretch>
              <a:fillRect/>
            </a:stretch>
          </p:blipFill>
          <p:spPr>
            <a:xfrm>
              <a:off x="7424420" y="1915672"/>
              <a:ext cx="2229161" cy="1676634"/>
            </a:xfrm>
            <a:prstGeom prst="rect">
              <a:avLst/>
            </a:prstGeom>
          </p:spPr>
        </p:pic>
        <p:sp>
          <p:nvSpPr>
            <p:cNvPr id="14" name="Rectangle 13">
              <a:extLst>
                <a:ext uri="{FF2B5EF4-FFF2-40B4-BE49-F238E27FC236}">
                  <a16:creationId xmlns:a16="http://schemas.microsoft.com/office/drawing/2014/main" id="{FE11BA95-5CCF-9E71-8E25-790D9809627C}"/>
                </a:ext>
              </a:extLst>
            </p:cNvPr>
            <p:cNvSpPr/>
            <p:nvPr/>
          </p:nvSpPr>
          <p:spPr>
            <a:xfrm>
              <a:off x="9170503" y="1915672"/>
              <a:ext cx="483078" cy="16766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13325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2"/>
          <p:cNvPicPr preferRelativeResize="0"/>
          <p:nvPr/>
        </p:nvPicPr>
        <p:blipFill>
          <a:blip r:embed="rId3">
            <a:alphaModFix/>
          </a:blip>
          <a:stretch>
            <a:fillRect/>
          </a:stretch>
        </p:blipFill>
        <p:spPr>
          <a:xfrm>
            <a:off x="2159160" y="1292800"/>
            <a:ext cx="6771425" cy="5480850"/>
          </a:xfrm>
          <a:prstGeom prst="rect">
            <a:avLst/>
          </a:prstGeom>
          <a:noFill/>
          <a:ln>
            <a:solidFill>
              <a:schemeClr val="tx1"/>
            </a:solidFill>
          </a:ln>
        </p:spPr>
      </p:pic>
      <p:sp>
        <p:nvSpPr>
          <p:cNvPr id="2" name="TextBox 1">
            <a:extLst>
              <a:ext uri="{FF2B5EF4-FFF2-40B4-BE49-F238E27FC236}">
                <a16:creationId xmlns:a16="http://schemas.microsoft.com/office/drawing/2014/main" id="{5D44862F-5B90-4A15-F2E1-28B33378A527}"/>
              </a:ext>
            </a:extLst>
          </p:cNvPr>
          <p:cNvSpPr txBox="1"/>
          <p:nvPr/>
        </p:nvSpPr>
        <p:spPr>
          <a:xfrm>
            <a:off x="3062110" y="646469"/>
            <a:ext cx="5293437" cy="646331"/>
          </a:xfrm>
          <a:prstGeom prst="rect">
            <a:avLst/>
          </a:prstGeom>
          <a:noFill/>
        </p:spPr>
        <p:txBody>
          <a:bodyPr wrap="none" rtlCol="0">
            <a:spAutoFit/>
          </a:bodyPr>
          <a:lstStyle/>
          <a:p>
            <a:pPr marL="285750" indent="-285750" algn="ctr">
              <a:buFont typeface="Wingdings" panose="05000000000000000000" pitchFamily="2" charset="2"/>
              <a:buChar char="v"/>
            </a:pPr>
            <a:r>
              <a:rPr lang="en-US" sz="3600" dirty="0">
                <a:latin typeface="Calibri" panose="020F0502020204030204" pitchFamily="34" charset="0"/>
                <a:cs typeface="Calibri" panose="020F0502020204030204" pitchFamily="34" charset="0"/>
              </a:rPr>
              <a:t>Multi-Variate Analysis - 1</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48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6" name="TextBox 5">
            <a:extLst>
              <a:ext uri="{FF2B5EF4-FFF2-40B4-BE49-F238E27FC236}">
                <a16:creationId xmlns:a16="http://schemas.microsoft.com/office/drawing/2014/main" id="{20E40917-BB87-A830-32CC-D293B8BEDED3}"/>
              </a:ext>
            </a:extLst>
          </p:cNvPr>
          <p:cNvSpPr txBox="1"/>
          <p:nvPr/>
        </p:nvSpPr>
        <p:spPr>
          <a:xfrm>
            <a:off x="2189039" y="591235"/>
            <a:ext cx="6098344" cy="646331"/>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US" sz="3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Multi-Variate Analysis - 2</a:t>
            </a:r>
            <a:endParaRPr kumimoji="0" lang="en-IN" sz="3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5" name="TextBox 4">
            <a:extLst>
              <a:ext uri="{FF2B5EF4-FFF2-40B4-BE49-F238E27FC236}">
                <a16:creationId xmlns:a16="http://schemas.microsoft.com/office/drawing/2014/main" id="{95599425-0A5E-BC5F-201B-E0A07ECEB901}"/>
              </a:ext>
            </a:extLst>
          </p:cNvPr>
          <p:cNvSpPr txBox="1"/>
          <p:nvPr/>
        </p:nvSpPr>
        <p:spPr>
          <a:xfrm>
            <a:off x="7163059" y="2461846"/>
            <a:ext cx="5028941" cy="1323439"/>
          </a:xfrm>
          <a:prstGeom prst="rect">
            <a:avLst/>
          </a:prstGeom>
          <a:noFill/>
        </p:spPr>
        <p:txBody>
          <a:bodyPr wrap="none" rtlCol="0">
            <a:spAutoFit/>
          </a:bodyPr>
          <a:lstStyle/>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have filtered out factors which have high </a:t>
            </a:r>
          </a:p>
          <a:p>
            <a:pPr algn="just"/>
            <a:r>
              <a:rPr lang="en-US" sz="1600" dirty="0">
                <a:latin typeface="Calibri" panose="020F0502020204030204" pitchFamily="34" charset="0"/>
                <a:cs typeface="Calibri" panose="020F0502020204030204" pitchFamily="34" charset="0"/>
              </a:rPr>
              <a:t>correlation between features of 0.5.</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Features : Forecast 3,6,9 and sales 1,3,6,9 months</a:t>
            </a:r>
          </a:p>
          <a:p>
            <a:pPr algn="just"/>
            <a:r>
              <a:rPr lang="en-US" sz="1600" dirty="0" err="1">
                <a:latin typeface="Calibri" panose="020F0502020204030204" pitchFamily="34" charset="0"/>
                <a:cs typeface="Calibri" panose="020F0502020204030204" pitchFamily="34" charset="0"/>
              </a:rPr>
              <a:t>In_transit_quantity</a:t>
            </a:r>
            <a:r>
              <a:rPr lang="en-US" sz="1600" dirty="0">
                <a:latin typeface="Calibri" panose="020F0502020204030204" pitchFamily="34" charset="0"/>
                <a:cs typeface="Calibri" panose="020F0502020204030204" pitchFamily="34" charset="0"/>
              </a:rPr>
              <a:t> are features having  correlation of 0.5.</a:t>
            </a:r>
            <a:endParaRPr lang="en-IN"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593A0E9-9883-7EC2-29F1-DD25D96B9D05}"/>
              </a:ext>
            </a:extLst>
          </p:cNvPr>
          <p:cNvPicPr>
            <a:picLocks noChangeAspect="1"/>
          </p:cNvPicPr>
          <p:nvPr/>
        </p:nvPicPr>
        <p:blipFill>
          <a:blip r:embed="rId3"/>
          <a:stretch>
            <a:fillRect/>
          </a:stretch>
        </p:blipFill>
        <p:spPr>
          <a:xfrm>
            <a:off x="1738064" y="1237566"/>
            <a:ext cx="5212818" cy="5432671"/>
          </a:xfrm>
          <a:prstGeom prst="rect">
            <a:avLst/>
          </a:prstGeom>
          <a:ln>
            <a:solidFill>
              <a:schemeClr val="tx1"/>
            </a:solidFill>
          </a:ln>
        </p:spPr>
      </p:pic>
    </p:spTree>
    <p:extLst>
      <p:ext uri="{BB962C8B-B14F-4D97-AF65-F5344CB8AC3E}">
        <p14:creationId xmlns:p14="http://schemas.microsoft.com/office/powerpoint/2010/main" val="354475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27"/>
          <p:cNvSpPr/>
          <p:nvPr/>
        </p:nvSpPr>
        <p:spPr>
          <a:xfrm>
            <a:off x="1889290" y="606209"/>
            <a:ext cx="9577325" cy="923330"/>
          </a:xfrm>
          <a:prstGeom prst="rect">
            <a:avLst/>
          </a:prstGeom>
          <a:noFill/>
          <a:ln>
            <a:noFill/>
          </a:ln>
        </p:spPr>
        <p:txBody>
          <a:bodyPr spcFirstLastPara="1" wrap="square" lIns="91425" tIns="45700" rIns="91425" bIns="45700" anchor="t" anchorCtr="0">
            <a:noAutofit/>
          </a:bodyPr>
          <a:lstStyle/>
          <a:p>
            <a:pPr marL="571500" marR="0" lvl="0" indent="-571500" algn="ctr" rtl="0">
              <a:spcBef>
                <a:spcPts val="0"/>
              </a:spcBef>
              <a:spcAft>
                <a:spcPts val="0"/>
              </a:spcAft>
              <a:buFont typeface="Wingdings" panose="05000000000000000000" pitchFamily="2" charset="2"/>
              <a:buChar char="v"/>
            </a:pPr>
            <a:r>
              <a:rPr lang="en-IN" sz="3600" b="1" dirty="0">
                <a:solidFill>
                  <a:srgbClr val="1F2023"/>
                </a:solidFill>
                <a:latin typeface="Calibri" panose="020F0502020204030204" pitchFamily="34" charset="0"/>
                <a:ea typeface="Century Gothic"/>
                <a:cs typeface="Calibri" panose="020F0502020204030204" pitchFamily="34" charset="0"/>
                <a:sym typeface="Century Gothic"/>
              </a:rPr>
              <a:t>Distribution of Features After Scaling &amp; Transformation</a:t>
            </a:r>
            <a:endParaRPr sz="3600" dirty="0">
              <a:solidFill>
                <a:srgbClr val="1F2023"/>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CCF5C85-5D67-BE41-B231-7AC1C69AE2B5}"/>
              </a:ext>
            </a:extLst>
          </p:cNvPr>
          <p:cNvSpPr txBox="1"/>
          <p:nvPr/>
        </p:nvSpPr>
        <p:spPr>
          <a:xfrm>
            <a:off x="10357016" y="3370324"/>
            <a:ext cx="1109599" cy="307777"/>
          </a:xfrm>
          <a:prstGeom prst="rect">
            <a:avLst/>
          </a:prstGeom>
          <a:noFill/>
        </p:spPr>
        <p:txBody>
          <a:bodyPr wrap="none" rtlCol="0">
            <a:spAutoFit/>
          </a:bodyPr>
          <a:lstStyle/>
          <a:p>
            <a:r>
              <a:rPr lang="en-US" b="1" dirty="0"/>
              <a:t>Skewness:</a:t>
            </a:r>
            <a:endParaRPr lang="en-IN" b="1" dirty="0"/>
          </a:p>
        </p:txBody>
      </p:sp>
      <p:pic>
        <p:nvPicPr>
          <p:cNvPr id="1026" name="Picture 2">
            <a:extLst>
              <a:ext uri="{FF2B5EF4-FFF2-40B4-BE49-F238E27FC236}">
                <a16:creationId xmlns:a16="http://schemas.microsoft.com/office/drawing/2014/main" id="{E212F00A-4F58-AABD-8252-BB959C2D0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48" y="1816238"/>
            <a:ext cx="8627165" cy="455060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557242-F851-AB2B-15FB-BB5A509591C7}"/>
              </a:ext>
            </a:extLst>
          </p:cNvPr>
          <p:cNvPicPr>
            <a:picLocks noChangeAspect="1"/>
          </p:cNvPicPr>
          <p:nvPr/>
        </p:nvPicPr>
        <p:blipFill>
          <a:blip r:embed="rId4"/>
          <a:stretch>
            <a:fillRect/>
          </a:stretch>
        </p:blipFill>
        <p:spPr>
          <a:xfrm>
            <a:off x="9825965" y="3795093"/>
            <a:ext cx="2171700" cy="2571750"/>
          </a:xfrm>
          <a:prstGeom prst="rect">
            <a:avLst/>
          </a:prstGeom>
        </p:spPr>
      </p:pic>
      <p:sp>
        <p:nvSpPr>
          <p:cNvPr id="2" name="TextBox 1">
            <a:extLst>
              <a:ext uri="{FF2B5EF4-FFF2-40B4-BE49-F238E27FC236}">
                <a16:creationId xmlns:a16="http://schemas.microsoft.com/office/drawing/2014/main" id="{84C2DCAE-66ED-359D-AAA6-08DDF874F402}"/>
              </a:ext>
            </a:extLst>
          </p:cNvPr>
          <p:cNvSpPr txBox="1"/>
          <p:nvPr/>
        </p:nvSpPr>
        <p:spPr>
          <a:xfrm>
            <a:off x="9677139" y="1988389"/>
            <a:ext cx="2469352"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Train Test Split has been</a:t>
            </a:r>
          </a:p>
          <a:p>
            <a:r>
              <a:rPr lang="en-US" sz="1600" dirty="0">
                <a:latin typeface="Calibri" panose="020F0502020204030204" pitchFamily="34" charset="0"/>
                <a:cs typeface="Calibri" panose="020F0502020204030204" pitchFamily="34" charset="0"/>
              </a:rPr>
              <a:t>Applied with 70 : 30 and </a:t>
            </a:r>
          </a:p>
          <a:p>
            <a:r>
              <a:rPr lang="en-US" sz="1600" dirty="0">
                <a:latin typeface="Calibri" panose="020F0502020204030204" pitchFamily="34" charset="0"/>
                <a:cs typeface="Calibri" panose="020F0502020204030204" pitchFamily="34" charset="0"/>
              </a:rPr>
              <a:t>standardization and </a:t>
            </a:r>
          </a:p>
          <a:p>
            <a:r>
              <a:rPr lang="en-US" sz="1600" dirty="0">
                <a:latin typeface="Calibri" panose="020F0502020204030204" pitchFamily="34" charset="0"/>
                <a:cs typeface="Calibri" panose="020F0502020204030204" pitchFamily="34" charset="0"/>
              </a:rPr>
              <a:t>transformation have been done</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56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27"/>
          <p:cNvSpPr/>
          <p:nvPr/>
        </p:nvSpPr>
        <p:spPr>
          <a:xfrm>
            <a:off x="1889290" y="606209"/>
            <a:ext cx="9577325" cy="923330"/>
          </a:xfrm>
          <a:prstGeom prst="rect">
            <a:avLst/>
          </a:prstGeom>
          <a:noFill/>
          <a:ln>
            <a:noFill/>
          </a:ln>
        </p:spPr>
        <p:txBody>
          <a:bodyPr spcFirstLastPara="1" wrap="square" lIns="91425" tIns="45700" rIns="91425" bIns="45700" anchor="t" anchorCtr="0">
            <a:noAutofit/>
          </a:bodyPr>
          <a:lstStyle/>
          <a:p>
            <a:pPr marL="571500" marR="0" lvl="0" indent="-571500" algn="ctr" rtl="0">
              <a:spcBef>
                <a:spcPts val="0"/>
              </a:spcBef>
              <a:spcAft>
                <a:spcPts val="0"/>
              </a:spcAft>
              <a:buFont typeface="Wingdings" panose="05000000000000000000" pitchFamily="2" charset="2"/>
              <a:buChar char="v"/>
            </a:pPr>
            <a:r>
              <a:rPr lang="en-IN" sz="3600" b="1" dirty="0">
                <a:solidFill>
                  <a:srgbClr val="1F2023"/>
                </a:solidFill>
                <a:latin typeface="Calibri" panose="020F0502020204030204" pitchFamily="34" charset="0"/>
                <a:ea typeface="Century Gothic"/>
                <a:cs typeface="Calibri" panose="020F0502020204030204" pitchFamily="34" charset="0"/>
                <a:sym typeface="Century Gothic"/>
              </a:rPr>
              <a:t>Distribution of Features After Scaling &amp; Transformation</a:t>
            </a:r>
            <a:endParaRPr sz="3600" dirty="0">
              <a:solidFill>
                <a:srgbClr val="1F2023"/>
              </a:solidFill>
              <a:latin typeface="Calibri" panose="020F0502020204030204" pitchFamily="34" charset="0"/>
              <a:cs typeface="Calibri" panose="020F0502020204030204" pitchFamily="34" charset="0"/>
            </a:endParaRPr>
          </a:p>
        </p:txBody>
      </p:sp>
      <p:pic>
        <p:nvPicPr>
          <p:cNvPr id="2" name="Picture 2">
            <a:extLst>
              <a:ext uri="{FF2B5EF4-FFF2-40B4-BE49-F238E27FC236}">
                <a16:creationId xmlns:a16="http://schemas.microsoft.com/office/drawing/2014/main" id="{5D839B55-4E7F-CFE3-0D21-0D451418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290" y="1865106"/>
            <a:ext cx="8945217" cy="480339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58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7" name="Google Shape;297;p39"/>
          <p:cNvPicPr preferRelativeResize="0"/>
          <p:nvPr/>
        </p:nvPicPr>
        <p:blipFill>
          <a:blip r:embed="rId3">
            <a:alphaModFix/>
          </a:blip>
          <a:stretch>
            <a:fillRect/>
          </a:stretch>
        </p:blipFill>
        <p:spPr>
          <a:xfrm>
            <a:off x="6755110" y="1312765"/>
            <a:ext cx="3676650" cy="2609850"/>
          </a:xfrm>
          <a:prstGeom prst="rect">
            <a:avLst/>
          </a:prstGeom>
          <a:noFill/>
          <a:ln>
            <a:noFill/>
          </a:ln>
        </p:spPr>
      </p:pic>
      <p:sp>
        <p:nvSpPr>
          <p:cNvPr id="298" name="Google Shape;298;p39"/>
          <p:cNvSpPr txBox="1"/>
          <p:nvPr/>
        </p:nvSpPr>
        <p:spPr>
          <a:xfrm>
            <a:off x="2557015" y="5793777"/>
            <a:ext cx="8135693" cy="923299"/>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Wingdings" panose="05000000000000000000" pitchFamily="2" charset="2"/>
              <a:buChar char="Ø"/>
            </a:pPr>
            <a:r>
              <a:rPr lang="en-IN" sz="1600" dirty="0">
                <a:latin typeface="Calibri" panose="020F0502020204030204" pitchFamily="34" charset="0"/>
                <a:cs typeface="Calibri" panose="020F0502020204030204" pitchFamily="34" charset="0"/>
              </a:rPr>
              <a:t>Due to the class imbalance , we may get a biased and overfitted model which is highly biased towards a majority class. So we are creating synthetic data using SMOTE for building the model.</a:t>
            </a:r>
            <a:endParaRPr sz="1600" dirty="0">
              <a:latin typeface="Calibri" panose="020F0502020204030204" pitchFamily="34" charset="0"/>
              <a:cs typeface="Calibri" panose="020F0502020204030204" pitchFamily="34" charset="0"/>
            </a:endParaRPr>
          </a:p>
        </p:txBody>
      </p:sp>
      <p:pic>
        <p:nvPicPr>
          <p:cNvPr id="299" name="Google Shape;299;p39"/>
          <p:cNvPicPr preferRelativeResize="0"/>
          <p:nvPr/>
        </p:nvPicPr>
        <p:blipFill>
          <a:blip r:embed="rId4">
            <a:alphaModFix/>
          </a:blip>
          <a:stretch>
            <a:fillRect/>
          </a:stretch>
        </p:blipFill>
        <p:spPr>
          <a:xfrm>
            <a:off x="2332149" y="1352250"/>
            <a:ext cx="3676650" cy="2609850"/>
          </a:xfrm>
          <a:prstGeom prst="rect">
            <a:avLst/>
          </a:prstGeom>
          <a:noFill/>
          <a:ln>
            <a:noFill/>
          </a:ln>
        </p:spPr>
      </p:pic>
      <p:sp>
        <p:nvSpPr>
          <p:cNvPr id="300" name="Google Shape;300;p39"/>
          <p:cNvSpPr txBox="1"/>
          <p:nvPr/>
        </p:nvSpPr>
        <p:spPr>
          <a:xfrm>
            <a:off x="3634112" y="3962100"/>
            <a:ext cx="1414966"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b="1" dirty="0">
                <a:latin typeface="Century Gothic"/>
                <a:ea typeface="Century Gothic"/>
                <a:cs typeface="Century Gothic"/>
                <a:sym typeface="Century Gothic"/>
              </a:rPr>
              <a:t>Before SMOTE</a:t>
            </a:r>
            <a:endParaRPr sz="1400" b="1" dirty="0">
              <a:latin typeface="Century Gothic"/>
              <a:ea typeface="Century Gothic"/>
              <a:cs typeface="Century Gothic"/>
              <a:sym typeface="Century Gothic"/>
            </a:endParaRPr>
          </a:p>
        </p:txBody>
      </p:sp>
      <p:sp>
        <p:nvSpPr>
          <p:cNvPr id="301" name="Google Shape;301;p39"/>
          <p:cNvSpPr txBox="1"/>
          <p:nvPr/>
        </p:nvSpPr>
        <p:spPr>
          <a:xfrm>
            <a:off x="8285460" y="3951390"/>
            <a:ext cx="124285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b="1" dirty="0">
                <a:latin typeface="Century Gothic"/>
                <a:ea typeface="Century Gothic"/>
                <a:cs typeface="Century Gothic"/>
                <a:sym typeface="Century Gothic"/>
              </a:rPr>
              <a:t>After SMOTE</a:t>
            </a:r>
            <a:endParaRPr sz="1400" b="1" dirty="0">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5DEB78C5-F001-341B-EFF0-17209416B045}"/>
              </a:ext>
            </a:extLst>
          </p:cNvPr>
          <p:cNvSpPr txBox="1"/>
          <p:nvPr/>
        </p:nvSpPr>
        <p:spPr>
          <a:xfrm>
            <a:off x="3080387" y="602573"/>
            <a:ext cx="5513048" cy="646331"/>
          </a:xfrm>
          <a:prstGeom prst="rect">
            <a:avLst/>
          </a:prstGeom>
          <a:noFill/>
        </p:spPr>
        <p:txBody>
          <a:bodyPr wrap="none" rtlCol="0">
            <a:spAutoFit/>
          </a:bodyPr>
          <a:lstStyle/>
          <a:p>
            <a:pPr marL="571500" indent="-571500">
              <a:buFont typeface="Wingdings" panose="05000000000000000000" pitchFamily="2" charset="2"/>
              <a:buChar char="v"/>
            </a:pPr>
            <a:r>
              <a:rPr lang="en-US" sz="3600" dirty="0">
                <a:latin typeface="Calibri" panose="020F0502020204030204" pitchFamily="34" charset="0"/>
                <a:cs typeface="Calibri" panose="020F0502020204030204" pitchFamily="34" charset="0"/>
              </a:rPr>
              <a:t>Handling Class Imbalance</a:t>
            </a:r>
            <a:endParaRPr lang="en-IN" sz="3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891ECEF-498E-49BB-8884-357510C0A86D}"/>
              </a:ext>
            </a:extLst>
          </p:cNvPr>
          <p:cNvPicPr>
            <a:picLocks noChangeAspect="1"/>
          </p:cNvPicPr>
          <p:nvPr/>
        </p:nvPicPr>
        <p:blipFill>
          <a:blip r:embed="rId5"/>
          <a:stretch>
            <a:fillRect/>
          </a:stretch>
        </p:blipFill>
        <p:spPr>
          <a:xfrm>
            <a:off x="2473025" y="4516391"/>
            <a:ext cx="7958735" cy="1028844"/>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8" name="TextBox 7">
            <a:extLst>
              <a:ext uri="{FF2B5EF4-FFF2-40B4-BE49-F238E27FC236}">
                <a16:creationId xmlns:a16="http://schemas.microsoft.com/office/drawing/2014/main" id="{3B68D344-F23A-21F3-1F54-99721C18A303}"/>
              </a:ext>
            </a:extLst>
          </p:cNvPr>
          <p:cNvSpPr txBox="1"/>
          <p:nvPr/>
        </p:nvSpPr>
        <p:spPr>
          <a:xfrm>
            <a:off x="4094798" y="589321"/>
            <a:ext cx="4826962" cy="646331"/>
          </a:xfrm>
          <a:prstGeom prst="rect">
            <a:avLst/>
          </a:prstGeom>
          <a:noFill/>
        </p:spPr>
        <p:txBody>
          <a:bodyPr wrap="none" rtlCol="0">
            <a:spAutoFit/>
          </a:bodyPr>
          <a:lstStyle/>
          <a:p>
            <a:pPr marL="571500" indent="-571500">
              <a:buFont typeface="Wingdings" panose="05000000000000000000" pitchFamily="2" charset="2"/>
              <a:buChar char="v"/>
            </a:pPr>
            <a:r>
              <a:rPr lang="en-US" sz="3600" dirty="0">
                <a:latin typeface="Calibri" panose="020F0502020204030204" pitchFamily="34" charset="0"/>
                <a:cs typeface="Calibri" panose="020F0502020204030204" pitchFamily="34" charset="0"/>
              </a:rPr>
              <a:t>Model Building - Base</a:t>
            </a:r>
            <a:endParaRPr lang="en-IN" sz="36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DDF1CB6-3132-04F4-5D5E-6D2A9B09A5EA}"/>
              </a:ext>
            </a:extLst>
          </p:cNvPr>
          <p:cNvSpPr txBox="1"/>
          <p:nvPr/>
        </p:nvSpPr>
        <p:spPr>
          <a:xfrm>
            <a:off x="2845136" y="1456723"/>
            <a:ext cx="3812262" cy="369332"/>
          </a:xfrm>
          <a:prstGeom prst="rect">
            <a:avLst/>
          </a:prstGeom>
          <a:noFill/>
        </p:spPr>
        <p:txBody>
          <a:bodyPr wrap="none" rtlCol="0">
            <a:spAutoFit/>
          </a:bodyPr>
          <a:lstStyle/>
          <a:p>
            <a:r>
              <a:rPr lang="en-US" b="1" dirty="0"/>
              <a:t>Logistic Regression – Base Model</a:t>
            </a:r>
            <a:endParaRPr lang="en-IN" b="1" dirty="0"/>
          </a:p>
        </p:txBody>
      </p:sp>
      <p:sp>
        <p:nvSpPr>
          <p:cNvPr id="18" name="TextBox 17">
            <a:extLst>
              <a:ext uri="{FF2B5EF4-FFF2-40B4-BE49-F238E27FC236}">
                <a16:creationId xmlns:a16="http://schemas.microsoft.com/office/drawing/2014/main" id="{F232F89C-2A53-75C4-AB99-3F1F559892FD}"/>
              </a:ext>
            </a:extLst>
          </p:cNvPr>
          <p:cNvSpPr txBox="1"/>
          <p:nvPr/>
        </p:nvSpPr>
        <p:spPr>
          <a:xfrm>
            <a:off x="9051890" y="2851890"/>
            <a:ext cx="2914824"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have used </a:t>
            </a:r>
            <a:r>
              <a:rPr lang="en-US" sz="1600" dirty="0" err="1">
                <a:latin typeface="Calibri" panose="020F0502020204030204" pitchFamily="34" charset="0"/>
                <a:cs typeface="Calibri" panose="020F0502020204030204" pitchFamily="34" charset="0"/>
              </a:rPr>
              <a:t>stats.models</a:t>
            </a:r>
            <a:r>
              <a:rPr lang="en-US" sz="1600" dirty="0">
                <a:latin typeface="Calibri" panose="020F0502020204030204" pitchFamily="34" charset="0"/>
                <a:cs typeface="Calibri" panose="020F0502020204030204" pitchFamily="34" charset="0"/>
              </a:rPr>
              <a:t> library for building Logistic Regression Model.</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Out Target variable is “</a:t>
            </a:r>
            <a:r>
              <a:rPr lang="en-US" sz="1600" dirty="0" err="1">
                <a:latin typeface="Calibri" panose="020F0502020204030204" pitchFamily="34" charset="0"/>
                <a:cs typeface="Calibri" panose="020F0502020204030204" pitchFamily="34" charset="0"/>
              </a:rPr>
              <a:t>went_on_back</a:t>
            </a:r>
            <a:r>
              <a:rPr lang="en-US" sz="1600" dirty="0">
                <a:latin typeface="Calibri" panose="020F0502020204030204" pitchFamily="34" charset="0"/>
                <a:cs typeface="Calibri" panose="020F0502020204030204" pitchFamily="34" charset="0"/>
              </a:rPr>
              <a:t>”  feature.</a:t>
            </a:r>
          </a:p>
        </p:txBody>
      </p:sp>
      <p:grpSp>
        <p:nvGrpSpPr>
          <p:cNvPr id="6" name="Group 5">
            <a:extLst>
              <a:ext uri="{FF2B5EF4-FFF2-40B4-BE49-F238E27FC236}">
                <a16:creationId xmlns:a16="http://schemas.microsoft.com/office/drawing/2014/main" id="{A2F26CE0-77B0-87DD-170F-8127637DBC7D}"/>
              </a:ext>
            </a:extLst>
          </p:cNvPr>
          <p:cNvGrpSpPr/>
          <p:nvPr/>
        </p:nvGrpSpPr>
        <p:grpSpPr>
          <a:xfrm>
            <a:off x="1116684" y="2236505"/>
            <a:ext cx="7805076" cy="4257060"/>
            <a:chOff x="1418437" y="2249757"/>
            <a:chExt cx="7503323" cy="3911308"/>
          </a:xfrm>
        </p:grpSpPr>
        <p:grpSp>
          <p:nvGrpSpPr>
            <p:cNvPr id="11" name="Group 10">
              <a:extLst>
                <a:ext uri="{FF2B5EF4-FFF2-40B4-BE49-F238E27FC236}">
                  <a16:creationId xmlns:a16="http://schemas.microsoft.com/office/drawing/2014/main" id="{852995AC-9752-DA36-3BF6-F12A321E8910}"/>
                </a:ext>
              </a:extLst>
            </p:cNvPr>
            <p:cNvGrpSpPr/>
            <p:nvPr/>
          </p:nvGrpSpPr>
          <p:grpSpPr>
            <a:xfrm>
              <a:off x="1418437" y="2249757"/>
              <a:ext cx="7503323" cy="1242641"/>
              <a:chOff x="1820670" y="1546826"/>
              <a:chExt cx="8474450" cy="1985473"/>
            </a:xfrm>
          </p:grpSpPr>
          <p:pic>
            <p:nvPicPr>
              <p:cNvPr id="7" name="Picture 6">
                <a:extLst>
                  <a:ext uri="{FF2B5EF4-FFF2-40B4-BE49-F238E27FC236}">
                    <a16:creationId xmlns:a16="http://schemas.microsoft.com/office/drawing/2014/main" id="{F8F1659C-A201-0D3F-F663-7BD324422277}"/>
                  </a:ext>
                </a:extLst>
              </p:cNvPr>
              <p:cNvPicPr>
                <a:picLocks noChangeAspect="1"/>
              </p:cNvPicPr>
              <p:nvPr/>
            </p:nvPicPr>
            <p:blipFill>
              <a:blip r:embed="rId3"/>
              <a:stretch>
                <a:fillRect/>
              </a:stretch>
            </p:blipFill>
            <p:spPr>
              <a:xfrm>
                <a:off x="1820670" y="1546827"/>
                <a:ext cx="3753374" cy="1343212"/>
              </a:xfrm>
              <a:prstGeom prst="rect">
                <a:avLst/>
              </a:prstGeom>
              <a:ln>
                <a:solidFill>
                  <a:schemeClr val="tx1"/>
                </a:solidFill>
              </a:ln>
            </p:spPr>
          </p:pic>
          <p:pic>
            <p:nvPicPr>
              <p:cNvPr id="10" name="Picture 9">
                <a:extLst>
                  <a:ext uri="{FF2B5EF4-FFF2-40B4-BE49-F238E27FC236}">
                    <a16:creationId xmlns:a16="http://schemas.microsoft.com/office/drawing/2014/main" id="{1B560A3E-A5F1-4C23-E623-B7D549A7CB91}"/>
                  </a:ext>
                </a:extLst>
              </p:cNvPr>
              <p:cNvPicPr>
                <a:picLocks noChangeAspect="1"/>
              </p:cNvPicPr>
              <p:nvPr/>
            </p:nvPicPr>
            <p:blipFill>
              <a:blip r:embed="rId4"/>
              <a:stretch>
                <a:fillRect/>
              </a:stretch>
            </p:blipFill>
            <p:spPr>
              <a:xfrm>
                <a:off x="6541746" y="1546826"/>
                <a:ext cx="3753374" cy="1280850"/>
              </a:xfrm>
              <a:prstGeom prst="rect">
                <a:avLst/>
              </a:prstGeom>
              <a:ln>
                <a:solidFill>
                  <a:schemeClr val="tx1"/>
                </a:solidFill>
              </a:ln>
            </p:spPr>
          </p:pic>
          <p:sp>
            <p:nvSpPr>
              <p:cNvPr id="13" name="Google Shape;300;p39">
                <a:extLst>
                  <a:ext uri="{FF2B5EF4-FFF2-40B4-BE49-F238E27FC236}">
                    <a16:creationId xmlns:a16="http://schemas.microsoft.com/office/drawing/2014/main" id="{0F886B9D-6106-6B21-ED73-D74793A711BD}"/>
                  </a:ext>
                </a:extLst>
              </p:cNvPr>
              <p:cNvSpPr txBox="1"/>
              <p:nvPr/>
            </p:nvSpPr>
            <p:spPr>
              <a:xfrm>
                <a:off x="2865486" y="2893059"/>
                <a:ext cx="2269659" cy="6392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b="1" dirty="0">
                    <a:latin typeface="Century Gothic"/>
                    <a:ea typeface="Century Gothic"/>
                    <a:cs typeface="Century Gothic"/>
                    <a:sym typeface="Century Gothic"/>
                  </a:rPr>
                  <a:t>Before SMOTE  </a:t>
                </a:r>
                <a:endParaRPr sz="1400" b="1" dirty="0">
                  <a:latin typeface="Century Gothic"/>
                  <a:ea typeface="Century Gothic"/>
                  <a:cs typeface="Century Gothic"/>
                  <a:sym typeface="Century Gothic"/>
                </a:endParaRPr>
              </a:p>
            </p:txBody>
          </p:sp>
          <p:sp>
            <p:nvSpPr>
              <p:cNvPr id="14" name="Google Shape;301;p39">
                <a:extLst>
                  <a:ext uri="{FF2B5EF4-FFF2-40B4-BE49-F238E27FC236}">
                    <a16:creationId xmlns:a16="http://schemas.microsoft.com/office/drawing/2014/main" id="{6B159862-B5F0-D3D5-A983-1A5571A53E92}"/>
                  </a:ext>
                </a:extLst>
              </p:cNvPr>
              <p:cNvSpPr txBox="1"/>
              <p:nvPr/>
            </p:nvSpPr>
            <p:spPr>
              <a:xfrm>
                <a:off x="7911549" y="2851347"/>
                <a:ext cx="1799844" cy="6392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b="1" dirty="0">
                    <a:latin typeface="Century Gothic"/>
                    <a:ea typeface="Century Gothic"/>
                    <a:cs typeface="Century Gothic"/>
                    <a:sym typeface="Century Gothic"/>
                  </a:rPr>
                  <a:t>After SMOTE</a:t>
                </a:r>
                <a:endParaRPr sz="1400" b="1" dirty="0">
                  <a:latin typeface="Century Gothic"/>
                  <a:ea typeface="Century Gothic"/>
                  <a:cs typeface="Century Gothic"/>
                  <a:sym typeface="Century Gothic"/>
                </a:endParaRPr>
              </a:p>
            </p:txBody>
          </p:sp>
        </p:grpSp>
        <p:pic>
          <p:nvPicPr>
            <p:cNvPr id="1028" name="Picture 4">
              <a:extLst>
                <a:ext uri="{FF2B5EF4-FFF2-40B4-BE49-F238E27FC236}">
                  <a16:creationId xmlns:a16="http://schemas.microsoft.com/office/drawing/2014/main" id="{DC9B0B4E-02EF-F841-73E5-11C1B2B69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727" y="4297830"/>
              <a:ext cx="3137257" cy="18627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D65BECF-AFD4-C418-7BAD-A5480F9729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8503" y="4298358"/>
              <a:ext cx="3137257" cy="18627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A268717-D48E-B55C-B5EC-90FFC3CBC5CD}"/>
                </a:ext>
              </a:extLst>
            </p:cNvPr>
            <p:cNvPicPr>
              <a:picLocks noChangeAspect="1"/>
            </p:cNvPicPr>
            <p:nvPr/>
          </p:nvPicPr>
          <p:blipFill>
            <a:blip r:embed="rId7"/>
            <a:stretch>
              <a:fillRect/>
            </a:stretch>
          </p:blipFill>
          <p:spPr>
            <a:xfrm>
              <a:off x="1823731" y="3561739"/>
              <a:ext cx="2686050" cy="666750"/>
            </a:xfrm>
            <a:prstGeom prst="rect">
              <a:avLst/>
            </a:prstGeom>
            <a:ln>
              <a:solidFill>
                <a:schemeClr val="tx1"/>
              </a:solidFill>
            </a:ln>
          </p:spPr>
        </p:pic>
        <p:pic>
          <p:nvPicPr>
            <p:cNvPr id="5" name="Picture 4">
              <a:extLst>
                <a:ext uri="{FF2B5EF4-FFF2-40B4-BE49-F238E27FC236}">
                  <a16:creationId xmlns:a16="http://schemas.microsoft.com/office/drawing/2014/main" id="{C47A6595-0A39-7BA2-02FA-7827279EE366}"/>
                </a:ext>
              </a:extLst>
            </p:cNvPr>
            <p:cNvPicPr>
              <a:picLocks noChangeAspect="1"/>
            </p:cNvPicPr>
            <p:nvPr/>
          </p:nvPicPr>
          <p:blipFill>
            <a:blip r:embed="rId8"/>
            <a:stretch>
              <a:fillRect/>
            </a:stretch>
          </p:blipFill>
          <p:spPr>
            <a:xfrm>
              <a:off x="5907581" y="3466292"/>
              <a:ext cx="2705100" cy="647700"/>
            </a:xfrm>
            <a:prstGeom prst="rect">
              <a:avLst/>
            </a:prstGeom>
            <a:ln>
              <a:solidFill>
                <a:schemeClr val="tx1"/>
              </a:solid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 name="TextBox 1">
            <a:extLst>
              <a:ext uri="{FF2B5EF4-FFF2-40B4-BE49-F238E27FC236}">
                <a16:creationId xmlns:a16="http://schemas.microsoft.com/office/drawing/2014/main" id="{5DEB78C5-F001-341B-EFF0-17209416B045}"/>
              </a:ext>
            </a:extLst>
          </p:cNvPr>
          <p:cNvSpPr txBox="1"/>
          <p:nvPr/>
        </p:nvSpPr>
        <p:spPr>
          <a:xfrm>
            <a:off x="3080387" y="602573"/>
            <a:ext cx="4013150" cy="646331"/>
          </a:xfrm>
          <a:prstGeom prst="rect">
            <a:avLst/>
          </a:prstGeom>
          <a:noFill/>
        </p:spPr>
        <p:txBody>
          <a:bodyPr wrap="none" rtlCol="0">
            <a:spAutoFit/>
          </a:bodyPr>
          <a:lstStyle/>
          <a:p>
            <a:pPr marL="571500" indent="-571500">
              <a:buFont typeface="Wingdings" panose="05000000000000000000" pitchFamily="2" charset="2"/>
              <a:buChar char="v"/>
            </a:pPr>
            <a:r>
              <a:rPr lang="en-US" sz="3600" dirty="0">
                <a:latin typeface="Calibri" panose="020F0502020204030204" pitchFamily="34" charset="0"/>
                <a:cs typeface="Calibri" panose="020F0502020204030204" pitchFamily="34" charset="0"/>
              </a:rPr>
              <a:t>Feature Selection</a:t>
            </a:r>
            <a:endParaRPr lang="en-IN" sz="3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E6DCAA7-A6F6-6E4C-191A-CC47E28CED82}"/>
              </a:ext>
            </a:extLst>
          </p:cNvPr>
          <p:cNvSpPr txBox="1"/>
          <p:nvPr/>
        </p:nvSpPr>
        <p:spPr>
          <a:xfrm>
            <a:off x="1706016" y="1603513"/>
            <a:ext cx="9173793"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We have used Recursive Feature Elimination (RFE), for selecting our features that give us the best model.</a:t>
            </a:r>
            <a:endParaRPr lang="en-IN"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E7F7179-6FD2-B8C3-E51E-CB9EA96E703E}"/>
              </a:ext>
            </a:extLst>
          </p:cNvPr>
          <p:cNvPicPr>
            <a:picLocks noChangeAspect="1"/>
          </p:cNvPicPr>
          <p:nvPr/>
        </p:nvPicPr>
        <p:blipFill>
          <a:blip r:embed="rId3"/>
          <a:stretch>
            <a:fillRect/>
          </a:stretch>
        </p:blipFill>
        <p:spPr>
          <a:xfrm>
            <a:off x="1528315" y="2296676"/>
            <a:ext cx="10212924" cy="2363789"/>
          </a:xfrm>
          <a:prstGeom prst="rect">
            <a:avLst/>
          </a:prstGeom>
          <a:ln w="19050">
            <a:solidFill>
              <a:schemeClr val="tx1"/>
            </a:solidFill>
          </a:ln>
        </p:spPr>
      </p:pic>
      <p:sp>
        <p:nvSpPr>
          <p:cNvPr id="9" name="TextBox 8">
            <a:extLst>
              <a:ext uri="{FF2B5EF4-FFF2-40B4-BE49-F238E27FC236}">
                <a16:creationId xmlns:a16="http://schemas.microsoft.com/office/drawing/2014/main" id="{EB9604E3-2ACC-8B5A-025E-598DA21902F9}"/>
              </a:ext>
            </a:extLst>
          </p:cNvPr>
          <p:cNvSpPr txBox="1"/>
          <p:nvPr/>
        </p:nvSpPr>
        <p:spPr>
          <a:xfrm>
            <a:off x="1706016" y="4915933"/>
            <a:ext cx="8478090"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Based on the above features, we have started to build our base model using Logistic Regression</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30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2611901" y="1526946"/>
            <a:ext cx="8768862" cy="38471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i="0" u="sng" strike="noStrike" dirty="0">
                <a:solidFill>
                  <a:srgbClr val="000000"/>
                </a:solidFill>
                <a:latin typeface="Calibri" panose="020F0502020204030204" pitchFamily="34" charset="0"/>
                <a:ea typeface="Calibri"/>
                <a:cs typeface="Calibri" panose="020F0502020204030204" pitchFamily="34" charset="0"/>
                <a:sym typeface="Calibri"/>
              </a:rPr>
              <a:t>Statement:</a:t>
            </a:r>
            <a:r>
              <a:rPr lang="en-IN" sz="1800" b="0" i="0" u="sng" strike="noStrike" dirty="0">
                <a:solidFill>
                  <a:srgbClr val="000000"/>
                </a:solidFill>
                <a:latin typeface="Calibri" panose="020F0502020204030204" pitchFamily="34" charset="0"/>
                <a:ea typeface="Calibri"/>
                <a:cs typeface="Calibri" panose="020F0502020204030204" pitchFamily="34" charset="0"/>
                <a:sym typeface="Calibri"/>
              </a:rPr>
              <a:t> </a:t>
            </a:r>
            <a:r>
              <a:rPr lang="en-IN" sz="1600" b="0" i="0" u="none" strike="noStrike" dirty="0">
                <a:solidFill>
                  <a:srgbClr val="000000"/>
                </a:solidFill>
                <a:latin typeface="Calibri" panose="020F0502020204030204" pitchFamily="34" charset="0"/>
                <a:ea typeface="Calibri"/>
                <a:cs typeface="Calibri" panose="020F0502020204030204" pitchFamily="34" charset="0"/>
                <a:sym typeface="Calibri"/>
              </a:rPr>
              <a:t>Part backorders is a common supply chain problem, wherein a customer places an order for a product that is temporarily out of stock. The percentage of items backordered and the number of backorder days are important measures of the quality of a company's customer service and the effectiveness of its inventory management. </a:t>
            </a:r>
            <a:endParaRPr sz="1600" dirty="0">
              <a:latin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lang="en-IN" sz="1600" dirty="0">
              <a:latin typeface="Calibri" panose="020F0502020204030204" pitchFamily="34" charset="0"/>
              <a:ea typeface="Century Gothic"/>
              <a:cs typeface="Calibri" panose="020F0502020204030204" pitchFamily="34" charset="0"/>
              <a:sym typeface="Calibri"/>
            </a:endParaRPr>
          </a:p>
          <a:p>
            <a:pPr algn="just"/>
            <a:r>
              <a:rPr lang="en-IN" sz="1800" b="1" u="sng" dirty="0">
                <a:solidFill>
                  <a:schemeClr val="dk1"/>
                </a:solidFill>
                <a:latin typeface="Calibri" panose="020F0502020204030204" pitchFamily="34" charset="0"/>
                <a:ea typeface="Century Gothic"/>
                <a:cs typeface="Calibri" panose="020F0502020204030204" pitchFamily="34" charset="0"/>
                <a:sym typeface="Calibri"/>
              </a:rPr>
              <a:t>Understanding: </a:t>
            </a:r>
            <a:r>
              <a:rPr lang="en-US" sz="1600" dirty="0">
                <a:latin typeface="Calibri" panose="020F0502020204030204" pitchFamily="34" charset="0"/>
                <a:cs typeface="Calibri" panose="020F0502020204030204" pitchFamily="34" charset="0"/>
              </a:rPr>
              <a:t>Backorders are unavoidable, but by anticipating which things will be backordered, planning can be streamlined at several levels, preventing unexpected strain on production, logistics, and transportation. Based on past data from inventories, supply chain, and sales, products are classified as going into backorder (Yes or No). </a:t>
            </a:r>
          </a:p>
          <a:p>
            <a:pPr algn="just"/>
            <a:endParaRPr lang="en-US" sz="1600" dirty="0">
              <a:latin typeface="Calibri" panose="020F0502020204030204" pitchFamily="34" charset="0"/>
              <a:cs typeface="Calibri" panose="020F0502020204030204" pitchFamily="34" charset="0"/>
            </a:endParaRPr>
          </a:p>
          <a:p>
            <a:pPr algn="just"/>
            <a:r>
              <a:rPr lang="en-US" sz="1600" b="1" u="sng" dirty="0">
                <a:latin typeface="Calibri" panose="020F0502020204030204" pitchFamily="34" charset="0"/>
                <a:cs typeface="Calibri" panose="020F0502020204030204" pitchFamily="34" charset="0"/>
              </a:rPr>
              <a:t>Proposed Solution:</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Based on the historical data, we have tried out different Machine Learning models and choose the best model to analyze the factors that are key to the business and classify the product will go into backorder or not.</a:t>
            </a:r>
            <a:endParaRPr lang="en-IN" sz="1600" dirty="0">
              <a:latin typeface="Calibri" panose="020F0502020204030204" pitchFamily="34" charset="0"/>
              <a:cs typeface="Calibri" panose="020F0502020204030204" pitchFamily="34" charset="0"/>
            </a:endParaRPr>
          </a:p>
          <a:p>
            <a:pPr algn="just"/>
            <a:endParaRPr lang="en-US" sz="1600" b="1" u="sng"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600" b="1" dirty="0">
              <a:solidFill>
                <a:schemeClr val="dk1"/>
              </a:solidFill>
              <a:latin typeface="Calibri" panose="020F0502020204030204" pitchFamily="34" charset="0"/>
              <a:ea typeface="Century Gothic"/>
              <a:cs typeface="Calibri" panose="020F0502020204030204" pitchFamily="34" charset="0"/>
              <a:sym typeface="Century Gothic"/>
            </a:endParaRPr>
          </a:p>
        </p:txBody>
      </p:sp>
      <p:sp>
        <p:nvSpPr>
          <p:cNvPr id="2" name="TextBox 1">
            <a:extLst>
              <a:ext uri="{FF2B5EF4-FFF2-40B4-BE49-F238E27FC236}">
                <a16:creationId xmlns:a16="http://schemas.microsoft.com/office/drawing/2014/main" id="{8E97B2E7-6E58-3078-FE0D-50627CC2E279}"/>
              </a:ext>
            </a:extLst>
          </p:cNvPr>
          <p:cNvSpPr txBox="1"/>
          <p:nvPr/>
        </p:nvSpPr>
        <p:spPr>
          <a:xfrm>
            <a:off x="2611901" y="647113"/>
            <a:ext cx="7601244" cy="523220"/>
          </a:xfrm>
          <a:prstGeom prst="rect">
            <a:avLst/>
          </a:prstGeom>
          <a:noFill/>
        </p:spPr>
        <p:txBody>
          <a:bodyPr wrap="square" rtlCol="0">
            <a:spAutoFit/>
          </a:bodyPr>
          <a:lstStyle/>
          <a:p>
            <a:pPr marL="285750" indent="-285750" algn="ctr">
              <a:buFont typeface="Wingdings" panose="05000000000000000000" pitchFamily="2" charset="2"/>
              <a:buChar char="v"/>
            </a:pPr>
            <a:r>
              <a:rPr lang="en-US" sz="2800" b="1" dirty="0"/>
              <a:t>Problem Statement &amp; Solution</a:t>
            </a:r>
            <a:endParaRPr lang="en-IN"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40F1F1-FE04-EA95-ECB2-654A20457F26}"/>
              </a:ext>
            </a:extLst>
          </p:cNvPr>
          <p:cNvSpPr txBox="1"/>
          <p:nvPr/>
        </p:nvSpPr>
        <p:spPr>
          <a:xfrm>
            <a:off x="3432190" y="668834"/>
            <a:ext cx="4079771" cy="646331"/>
          </a:xfrm>
          <a:prstGeom prst="rect">
            <a:avLst/>
          </a:prstGeom>
          <a:noFill/>
        </p:spPr>
        <p:txBody>
          <a:bodyPr wrap="none" rtlCol="0">
            <a:spAutoFit/>
          </a:bodyPr>
          <a:lstStyle/>
          <a:p>
            <a:pPr marL="571500" indent="-571500">
              <a:buFont typeface="Wingdings" panose="05000000000000000000" pitchFamily="2" charset="2"/>
              <a:buChar char="v"/>
            </a:pPr>
            <a:r>
              <a:rPr lang="en-US" sz="3600" dirty="0">
                <a:latin typeface="Calibri" panose="020F0502020204030204" pitchFamily="34" charset="0"/>
                <a:cs typeface="Calibri" panose="020F0502020204030204" pitchFamily="34" charset="0"/>
              </a:rPr>
              <a:t>Model Score Card</a:t>
            </a:r>
            <a:endParaRPr lang="en-IN" sz="3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21B9378-2D16-706B-FCC9-6D7823ED4099}"/>
              </a:ext>
            </a:extLst>
          </p:cNvPr>
          <p:cNvPicPr>
            <a:picLocks noChangeAspect="1"/>
          </p:cNvPicPr>
          <p:nvPr/>
        </p:nvPicPr>
        <p:blipFill rotWithShape="1">
          <a:blip r:embed="rId2"/>
          <a:srcRect l="8806" t="1118" r="10716" b="3035"/>
          <a:stretch/>
        </p:blipFill>
        <p:spPr>
          <a:xfrm>
            <a:off x="1918405" y="1679599"/>
            <a:ext cx="7818786" cy="4144731"/>
          </a:xfrm>
          <a:prstGeom prst="rect">
            <a:avLst/>
          </a:prstGeom>
          <a:ln w="28575">
            <a:solidFill>
              <a:schemeClr val="tx1"/>
            </a:solidFill>
          </a:ln>
        </p:spPr>
      </p:pic>
      <p:sp>
        <p:nvSpPr>
          <p:cNvPr id="8" name="Rectangle 7">
            <a:extLst>
              <a:ext uri="{FF2B5EF4-FFF2-40B4-BE49-F238E27FC236}">
                <a16:creationId xmlns:a16="http://schemas.microsoft.com/office/drawing/2014/main" id="{BF641763-4955-EFB3-9AD8-DAFC4F29E105}"/>
              </a:ext>
            </a:extLst>
          </p:cNvPr>
          <p:cNvSpPr/>
          <p:nvPr/>
        </p:nvSpPr>
        <p:spPr>
          <a:xfrm>
            <a:off x="2037678" y="2287509"/>
            <a:ext cx="7699513" cy="245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2ABB989-2C7F-B266-09C9-911BB0B6060B}"/>
              </a:ext>
            </a:extLst>
          </p:cNvPr>
          <p:cNvSpPr/>
          <p:nvPr/>
        </p:nvSpPr>
        <p:spPr>
          <a:xfrm>
            <a:off x="2037678" y="2049002"/>
            <a:ext cx="7699513" cy="245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Arrow Connector 12">
            <a:extLst>
              <a:ext uri="{FF2B5EF4-FFF2-40B4-BE49-F238E27FC236}">
                <a16:creationId xmlns:a16="http://schemas.microsoft.com/office/drawing/2014/main" id="{1CCEE282-D3DE-839E-08F7-07582FFAA0D7}"/>
              </a:ext>
            </a:extLst>
          </p:cNvPr>
          <p:cNvCxnSpPr/>
          <p:nvPr/>
        </p:nvCxnSpPr>
        <p:spPr>
          <a:xfrm>
            <a:off x="9740346" y="2149047"/>
            <a:ext cx="437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284F797-D28D-BAB9-00A3-146C73D91F8C}"/>
              </a:ext>
            </a:extLst>
          </p:cNvPr>
          <p:cNvCxnSpPr/>
          <p:nvPr/>
        </p:nvCxnSpPr>
        <p:spPr>
          <a:xfrm>
            <a:off x="9740346" y="2400838"/>
            <a:ext cx="437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A32618-B13D-46F9-352E-74947B9BB95D}"/>
              </a:ext>
            </a:extLst>
          </p:cNvPr>
          <p:cNvSpPr txBox="1"/>
          <p:nvPr/>
        </p:nvSpPr>
        <p:spPr>
          <a:xfrm>
            <a:off x="10177671" y="1979732"/>
            <a:ext cx="1032270" cy="307777"/>
          </a:xfrm>
          <a:prstGeom prst="rect">
            <a:avLst/>
          </a:prstGeom>
          <a:noFill/>
        </p:spPr>
        <p:txBody>
          <a:bodyPr wrap="none" rtlCol="0">
            <a:spAutoFit/>
          </a:bodyPr>
          <a:lstStyle/>
          <a:p>
            <a:r>
              <a:rPr lang="en-US" sz="1400" b="1" dirty="0">
                <a:highlight>
                  <a:srgbClr val="00FF00"/>
                </a:highlight>
                <a:latin typeface="Calibri" panose="020F0502020204030204" pitchFamily="34" charset="0"/>
                <a:cs typeface="Calibri" panose="020F0502020204030204" pitchFamily="34" charset="0"/>
              </a:rPr>
              <a:t>Best Model</a:t>
            </a:r>
            <a:endParaRPr lang="en-IN" sz="1400" b="1" dirty="0">
              <a:highlight>
                <a:srgbClr val="00FF00"/>
              </a:highligh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D910DB7B-C86C-7D6E-E0CC-1442BFF026EF}"/>
              </a:ext>
            </a:extLst>
          </p:cNvPr>
          <p:cNvSpPr txBox="1"/>
          <p:nvPr/>
        </p:nvSpPr>
        <p:spPr>
          <a:xfrm>
            <a:off x="10177671" y="2260680"/>
            <a:ext cx="1059906" cy="307777"/>
          </a:xfrm>
          <a:prstGeom prst="rect">
            <a:avLst/>
          </a:prstGeom>
          <a:noFill/>
        </p:spPr>
        <p:txBody>
          <a:bodyPr wrap="none" rtlCol="0">
            <a:spAutoFit/>
          </a:bodyPr>
          <a:lstStyle/>
          <a:p>
            <a:r>
              <a:rPr lang="en-US" sz="1400" b="1" dirty="0">
                <a:highlight>
                  <a:srgbClr val="FF00FF"/>
                </a:highlight>
                <a:latin typeface="Calibri" panose="020F0502020204030204" pitchFamily="34" charset="0"/>
                <a:cs typeface="Calibri" panose="020F0502020204030204" pitchFamily="34" charset="0"/>
              </a:rPr>
              <a:t>Base Model</a:t>
            </a:r>
            <a:endParaRPr lang="en-IN" sz="1400" b="1" dirty="0">
              <a:highlight>
                <a:srgbClr val="FF00F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57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B3F317-8C8F-E4F1-5748-FC29CE7F73A0}"/>
              </a:ext>
            </a:extLst>
          </p:cNvPr>
          <p:cNvSpPr txBox="1"/>
          <p:nvPr/>
        </p:nvSpPr>
        <p:spPr>
          <a:xfrm>
            <a:off x="1198330" y="2215324"/>
            <a:ext cx="10052765"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can able to predict the materials, so that company will be able to maintain sufficient stock to prevent the material going into backorder.</a:t>
            </a:r>
          </a:p>
          <a:p>
            <a:r>
              <a:rPr lang="en-US" sz="16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prediction is done on quarterly basis, so that company can able to place purchase order for next quarter considering the lead time. </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Therefore, Backorder prediction helps in reduces the waiting time when the order goes into out of stock due to unforeseen circumstances</a:t>
            </a:r>
            <a:endParaRPr lang="en-IN" sz="16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CD322EB-CBFD-0541-88F6-7DE838CF3753}"/>
              </a:ext>
            </a:extLst>
          </p:cNvPr>
          <p:cNvSpPr txBox="1"/>
          <p:nvPr/>
        </p:nvSpPr>
        <p:spPr>
          <a:xfrm>
            <a:off x="3021496" y="685260"/>
            <a:ext cx="5046061" cy="646331"/>
          </a:xfrm>
          <a:prstGeom prst="rect">
            <a:avLst/>
          </a:prstGeom>
          <a:noFill/>
        </p:spPr>
        <p:txBody>
          <a:bodyPr wrap="none" rtlCol="0">
            <a:spAutoFit/>
          </a:bodyPr>
          <a:lstStyle/>
          <a:p>
            <a:pPr marL="285750" indent="-285750">
              <a:buFont typeface="Wingdings" panose="05000000000000000000" pitchFamily="2" charset="2"/>
              <a:buChar char="v"/>
            </a:pPr>
            <a:r>
              <a:rPr lang="en-US" sz="3600" dirty="0">
                <a:latin typeface="Calibri" panose="020F0502020204030204" pitchFamily="34" charset="0"/>
                <a:cs typeface="Calibri" panose="020F0502020204030204" pitchFamily="34" charset="0"/>
              </a:rPr>
              <a:t> Business Interpretation</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99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40F1F1-FE04-EA95-ECB2-654A20457F26}"/>
              </a:ext>
            </a:extLst>
          </p:cNvPr>
          <p:cNvSpPr txBox="1"/>
          <p:nvPr/>
        </p:nvSpPr>
        <p:spPr>
          <a:xfrm>
            <a:off x="1595898" y="1992606"/>
            <a:ext cx="3339671" cy="369332"/>
          </a:xfrm>
          <a:prstGeom prst="rect">
            <a:avLst/>
          </a:prstGeom>
          <a:noFill/>
        </p:spPr>
        <p:txBody>
          <a:bodyPr wrap="square" rtlCol="0">
            <a:spAutoFit/>
          </a:bodyPr>
          <a:lstStyle/>
          <a:p>
            <a:pPr marL="571500" indent="-571500">
              <a:buFont typeface="Wingdings" panose="05000000000000000000" pitchFamily="2" charset="2"/>
              <a:buChar char="v"/>
            </a:pPr>
            <a:r>
              <a:rPr lang="en-US" b="1" dirty="0">
                <a:latin typeface="Calibri" panose="020F0502020204030204" pitchFamily="34" charset="0"/>
                <a:cs typeface="Calibri" panose="020F0502020204030204" pitchFamily="34" charset="0"/>
              </a:rPr>
              <a:t>Challenges</a:t>
            </a:r>
            <a:endParaRPr lang="en-IN" b="1"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14DE236C-11F8-F2BC-A44E-9EB0E2CC239D}"/>
              </a:ext>
            </a:extLst>
          </p:cNvPr>
          <p:cNvGrpSpPr/>
          <p:nvPr/>
        </p:nvGrpSpPr>
        <p:grpSpPr>
          <a:xfrm>
            <a:off x="1595898" y="3004160"/>
            <a:ext cx="10137242" cy="2667704"/>
            <a:chOff x="1927202" y="2979881"/>
            <a:chExt cx="10137242" cy="2667704"/>
          </a:xfrm>
        </p:grpSpPr>
        <p:sp>
          <p:nvSpPr>
            <p:cNvPr id="5" name="TextBox 4">
              <a:extLst>
                <a:ext uri="{FF2B5EF4-FFF2-40B4-BE49-F238E27FC236}">
                  <a16:creationId xmlns:a16="http://schemas.microsoft.com/office/drawing/2014/main" id="{43CA8C31-E97D-1C16-81FA-2C560268D070}"/>
                </a:ext>
              </a:extLst>
            </p:cNvPr>
            <p:cNvSpPr txBox="1"/>
            <p:nvPr/>
          </p:nvSpPr>
          <p:spPr>
            <a:xfrm>
              <a:off x="1927202" y="2979881"/>
              <a:ext cx="10137242" cy="369332"/>
            </a:xfrm>
            <a:prstGeom prst="rect">
              <a:avLst/>
            </a:prstGeom>
            <a:noFill/>
          </p:spPr>
          <p:txBody>
            <a:bodyPr wrap="square" rtlCol="0">
              <a:spAutoFit/>
            </a:bodyPr>
            <a:lstStyle/>
            <a:p>
              <a:pPr marL="571500" indent="-571500" algn="just">
                <a:buFont typeface="Wingdings" panose="05000000000000000000" pitchFamily="2" charset="2"/>
                <a:buChar char="v"/>
              </a:pPr>
              <a:r>
                <a:rPr lang="en-US" b="1" dirty="0">
                  <a:latin typeface="Calibri" panose="020F0502020204030204" pitchFamily="34" charset="0"/>
                  <a:cs typeface="Calibri" panose="020F0502020204030204" pitchFamily="34" charset="0"/>
                </a:rPr>
                <a:t>Limitation</a:t>
              </a:r>
            </a:p>
          </p:txBody>
        </p:sp>
        <p:sp>
          <p:nvSpPr>
            <p:cNvPr id="7" name="TextBox 6">
              <a:extLst>
                <a:ext uri="{FF2B5EF4-FFF2-40B4-BE49-F238E27FC236}">
                  <a16:creationId xmlns:a16="http://schemas.microsoft.com/office/drawing/2014/main" id="{D0F3972B-1341-964B-C63F-2AF4A748ECAD}"/>
                </a:ext>
              </a:extLst>
            </p:cNvPr>
            <p:cNvSpPr txBox="1"/>
            <p:nvPr/>
          </p:nvSpPr>
          <p:spPr>
            <a:xfrm>
              <a:off x="2404280" y="3300992"/>
              <a:ext cx="9549180" cy="1254189"/>
            </a:xfrm>
            <a:prstGeom prst="rect">
              <a:avLst/>
            </a:prstGeom>
            <a:noFill/>
          </p:spPr>
          <p:txBody>
            <a:bodyPr wrap="square" rtlCol="0">
              <a:spAutoFit/>
            </a:bodyPr>
            <a:lstStyle/>
            <a:p>
              <a:pPr marL="342900" marR="199390" lvl="0" indent="-342900" algn="just" defTabSz="4572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Data</a:t>
              </a:r>
              <a:r>
                <a:rPr kumimoji="0" lang="en-US" sz="1600" b="0" i="0" u="none" strike="noStrike" kern="1200" cap="none" spc="-5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is</a:t>
              </a:r>
              <a:r>
                <a:rPr kumimoji="0" lang="en-US" sz="1600" b="0" i="0" u="none" strike="noStrike" kern="1200" cap="none" spc="-45"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available</a:t>
              </a:r>
              <a:r>
                <a:rPr kumimoji="0" lang="en-US" sz="1600" b="0" i="0" u="none" strike="noStrike" kern="1200" cap="none" spc="-35"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for a certain period of time of the company, we are not aware whether holidays, season sales, natural calamities are also captured.</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endParaRPr>
            </a:p>
            <a:p>
              <a:pPr marL="342900" marR="199390" lvl="0" indent="-342900" algn="just" defTabSz="4572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There can be a slight variation in prediction if unforeseen circumstances like COVID is to appear.</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Ø"/>
              </a:pPr>
              <a:endParaRPr lang="en-IN" dirty="0"/>
            </a:p>
          </p:txBody>
        </p:sp>
        <p:sp>
          <p:nvSpPr>
            <p:cNvPr id="8" name="TextBox 7">
              <a:extLst>
                <a:ext uri="{FF2B5EF4-FFF2-40B4-BE49-F238E27FC236}">
                  <a16:creationId xmlns:a16="http://schemas.microsoft.com/office/drawing/2014/main" id="{F4BD806A-D2E4-D9A5-0115-8CCEB293C5A8}"/>
                </a:ext>
              </a:extLst>
            </p:cNvPr>
            <p:cNvSpPr txBox="1"/>
            <p:nvPr/>
          </p:nvSpPr>
          <p:spPr>
            <a:xfrm>
              <a:off x="1927202" y="4294073"/>
              <a:ext cx="10137242" cy="369332"/>
            </a:xfrm>
            <a:prstGeom prst="rect">
              <a:avLst/>
            </a:prstGeom>
            <a:noFill/>
          </p:spPr>
          <p:txBody>
            <a:bodyPr wrap="square" rtlCol="0">
              <a:spAutoFit/>
            </a:bodyPr>
            <a:lstStyle/>
            <a:p>
              <a:pPr marL="571500" indent="-571500" algn="just">
                <a:buFont typeface="Wingdings" panose="05000000000000000000" pitchFamily="2" charset="2"/>
                <a:buChar char="v"/>
              </a:pPr>
              <a:r>
                <a:rPr lang="en-US" b="1" dirty="0">
                  <a:latin typeface="Calibri" panose="020F0502020204030204" pitchFamily="34" charset="0"/>
                  <a:cs typeface="Calibri" panose="020F0502020204030204" pitchFamily="34" charset="0"/>
                </a:rPr>
                <a:t>Scope</a:t>
              </a:r>
            </a:p>
          </p:txBody>
        </p:sp>
        <p:sp>
          <p:nvSpPr>
            <p:cNvPr id="9" name="TextBox 8">
              <a:extLst>
                <a:ext uri="{FF2B5EF4-FFF2-40B4-BE49-F238E27FC236}">
                  <a16:creationId xmlns:a16="http://schemas.microsoft.com/office/drawing/2014/main" id="{77C53E2C-D239-FDF4-2AC4-955F53341F29}"/>
                </a:ext>
              </a:extLst>
            </p:cNvPr>
            <p:cNvSpPr txBox="1"/>
            <p:nvPr/>
          </p:nvSpPr>
          <p:spPr>
            <a:xfrm>
              <a:off x="2404280" y="4663405"/>
              <a:ext cx="9549180" cy="984180"/>
            </a:xfrm>
            <a:prstGeom prst="rect">
              <a:avLst/>
            </a:prstGeom>
            <a:noFill/>
          </p:spPr>
          <p:txBody>
            <a:bodyPr wrap="square" rtlCol="0">
              <a:spAutoFit/>
            </a:bodyPr>
            <a:lstStyle/>
            <a:p>
              <a:pPr marL="342900" marR="199390" lvl="0" indent="-342900" algn="just" defTabSz="4572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lang="en-US" dirty="0"/>
                <a:t> </a:t>
              </a:r>
              <a:r>
                <a:rPr lang="en-US" sz="1600" dirty="0">
                  <a:solidFill>
                    <a:prstClr val="black"/>
                  </a:solidFill>
                  <a:latin typeface="Calibri" panose="020F0502020204030204" pitchFamily="34" charset="0"/>
                  <a:cs typeface="Calibri" panose="020F0502020204030204" pitchFamily="34" charset="0"/>
                </a:rPr>
                <a:t>Handling Class Imbalance with Under Sampling Technique</a:t>
              </a:r>
            </a:p>
            <a:p>
              <a:pPr marL="342900" marR="199390" lvl="0" indent="-342900" algn="just" defTabSz="457200" rtl="0" eaLnBrk="1" fontAlgn="auto" latinLnBrk="0" hangingPunct="1">
                <a:lnSpc>
                  <a:spcPct val="115000"/>
                </a:lnSpc>
                <a:spcBef>
                  <a:spcPts val="0"/>
                </a:spcBef>
                <a:spcAft>
                  <a:spcPts val="0"/>
                </a:spcAft>
                <a:buClrTx/>
                <a:buSzTx/>
                <a:buFont typeface="Wingdings" panose="05000000000000000000" pitchFamily="2" charset="2"/>
                <a:buChar char="Ø"/>
                <a:tabLst/>
                <a:defRPr/>
              </a:pPr>
              <a:r>
                <a:rPr lang="en-US" sz="1600" dirty="0">
                  <a:solidFill>
                    <a:prstClr val="black"/>
                  </a:solidFill>
                  <a:latin typeface="Calibri" panose="020F0502020204030204" pitchFamily="34" charset="0"/>
                  <a:cs typeface="Calibri" panose="020F0502020204030204" pitchFamily="34" charset="0"/>
                </a:rPr>
                <a:t>Thresholding Adjustment</a:t>
              </a:r>
            </a:p>
            <a:p>
              <a:pPr marL="342900" marR="199390" lvl="0" indent="-342900" algn="just" defTabSz="457200" rtl="0" eaLnBrk="1" fontAlgn="auto" latinLnBrk="0" hangingPunct="1">
                <a:lnSpc>
                  <a:spcPct val="115000"/>
                </a:lnSpc>
                <a:spcBef>
                  <a:spcPts val="0"/>
                </a:spcBef>
                <a:spcAft>
                  <a:spcPts val="0"/>
                </a:spcAft>
                <a:buClrTx/>
                <a:buSzTx/>
                <a:buFont typeface="Wingdings" panose="05000000000000000000" pitchFamily="2" charset="2"/>
                <a:buChar char="Ø"/>
                <a:tabLst/>
                <a:defRPr/>
              </a:pPr>
              <a:endParaRPr lang="en-IN" dirty="0"/>
            </a:p>
          </p:txBody>
        </p:sp>
      </p:grpSp>
      <p:sp>
        <p:nvSpPr>
          <p:cNvPr id="6" name="TextBox 5">
            <a:extLst>
              <a:ext uri="{FF2B5EF4-FFF2-40B4-BE49-F238E27FC236}">
                <a16:creationId xmlns:a16="http://schemas.microsoft.com/office/drawing/2014/main" id="{C1B3F317-8C8F-E4F1-5748-FC29CE7F73A0}"/>
              </a:ext>
            </a:extLst>
          </p:cNvPr>
          <p:cNvSpPr txBox="1"/>
          <p:nvPr/>
        </p:nvSpPr>
        <p:spPr>
          <a:xfrm>
            <a:off x="2072976" y="2387603"/>
            <a:ext cx="8324395" cy="584775"/>
          </a:xfrm>
          <a:prstGeom prst="rect">
            <a:avLst/>
          </a:prstGeom>
          <a:noFill/>
        </p:spPr>
        <p:txBody>
          <a:bodyPr wrap="non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Due to large volume of raw data and SMOTE, we had higher computation time which led to us </a:t>
            </a:r>
          </a:p>
          <a:p>
            <a:r>
              <a:rPr lang="en-US" sz="1600" dirty="0">
                <a:latin typeface="Calibri" panose="020F0502020204030204" pitchFamily="34" charset="0"/>
                <a:cs typeface="Calibri" panose="020F0502020204030204" pitchFamily="34" charset="0"/>
              </a:rPr>
              <a:t>trying out limited number of models.</a:t>
            </a:r>
            <a:endParaRPr lang="en-IN" sz="16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CD322EB-CBFD-0541-88F6-7DE838CF3753}"/>
              </a:ext>
            </a:extLst>
          </p:cNvPr>
          <p:cNvSpPr txBox="1"/>
          <p:nvPr/>
        </p:nvSpPr>
        <p:spPr>
          <a:xfrm>
            <a:off x="3021496" y="685260"/>
            <a:ext cx="4463401" cy="646331"/>
          </a:xfrm>
          <a:prstGeom prst="rect">
            <a:avLst/>
          </a:prstGeom>
          <a:noFill/>
        </p:spPr>
        <p:txBody>
          <a:bodyPr wrap="none" rtlCol="0">
            <a:spAutoFit/>
          </a:bodyPr>
          <a:lstStyle/>
          <a:p>
            <a:pPr marL="285750" indent="-285750" algn="just">
              <a:buFont typeface="Wingdings" panose="05000000000000000000" pitchFamily="2" charset="2"/>
              <a:buChar char="v"/>
            </a:pPr>
            <a:r>
              <a:rPr lang="en-US" sz="3600" dirty="0">
                <a:latin typeface="Calibri" panose="020F0502020204030204" pitchFamily="34" charset="0"/>
                <a:cs typeface="Calibri" panose="020F0502020204030204" pitchFamily="34" charset="0"/>
              </a:rPr>
              <a:t>  Challenges &amp; Scope</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113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6D73CA-D81A-C06C-DE9C-5865B15FEE99}"/>
              </a:ext>
            </a:extLst>
          </p:cNvPr>
          <p:cNvSpPr>
            <a:spLocks noGrp="1"/>
          </p:cNvSpPr>
          <p:nvPr>
            <p:ph idx="1"/>
          </p:nvPr>
        </p:nvSpPr>
        <p:spPr>
          <a:xfrm>
            <a:off x="1449525" y="1245705"/>
            <a:ext cx="8915400" cy="3777622"/>
          </a:xfrm>
        </p:spPr>
        <p:txBody>
          <a:bodyPr anchor="ctr">
            <a:normAutofit/>
          </a:bodyPr>
          <a:lstStyle/>
          <a:p>
            <a:pPr marL="114300" indent="0" algn="ctr">
              <a:buNone/>
            </a:pPr>
            <a:r>
              <a:rPr lang="en-US" sz="3600" dirty="0"/>
              <a:t>Thank You</a:t>
            </a:r>
            <a:endParaRPr lang="en-IN" sz="3600" dirty="0"/>
          </a:p>
        </p:txBody>
      </p:sp>
    </p:spTree>
    <p:extLst>
      <p:ext uri="{BB962C8B-B14F-4D97-AF65-F5344CB8AC3E}">
        <p14:creationId xmlns:p14="http://schemas.microsoft.com/office/powerpoint/2010/main" val="24479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25"/>
          <p:cNvGraphicFramePr/>
          <p:nvPr>
            <p:extLst>
              <p:ext uri="{D42A27DB-BD31-4B8C-83A1-F6EECF244321}">
                <p14:modId xmlns:p14="http://schemas.microsoft.com/office/powerpoint/2010/main" val="3611743136"/>
              </p:ext>
            </p:extLst>
          </p:nvPr>
        </p:nvGraphicFramePr>
        <p:xfrm>
          <a:off x="1963741" y="1309401"/>
          <a:ext cx="7064200" cy="5419470"/>
        </p:xfrm>
        <a:graphic>
          <a:graphicData uri="http://schemas.openxmlformats.org/drawingml/2006/table">
            <a:tbl>
              <a:tblPr firstRow="1" firstCol="1" bandRow="1">
                <a:noFill/>
                <a:tableStyleId>{51647D3C-471B-4D61-9B00-5FC8B7F1C418}</a:tableStyleId>
              </a:tblPr>
              <a:tblGrid>
                <a:gridCol w="805963">
                  <a:extLst>
                    <a:ext uri="{9D8B030D-6E8A-4147-A177-3AD203B41FA5}">
                      <a16:colId xmlns:a16="http://schemas.microsoft.com/office/drawing/2014/main" val="20000"/>
                    </a:ext>
                  </a:extLst>
                </a:gridCol>
                <a:gridCol w="2116212">
                  <a:extLst>
                    <a:ext uri="{9D8B030D-6E8A-4147-A177-3AD203B41FA5}">
                      <a16:colId xmlns:a16="http://schemas.microsoft.com/office/drawing/2014/main" val="20001"/>
                    </a:ext>
                  </a:extLst>
                </a:gridCol>
                <a:gridCol w="4142025">
                  <a:extLst>
                    <a:ext uri="{9D8B030D-6E8A-4147-A177-3AD203B41FA5}">
                      <a16:colId xmlns:a16="http://schemas.microsoft.com/office/drawing/2014/main" val="20002"/>
                    </a:ext>
                  </a:extLst>
                </a:gridCol>
              </a:tblGrid>
              <a:tr h="433750">
                <a:tc>
                  <a:txBody>
                    <a:bodyPr/>
                    <a:lstStyle/>
                    <a:p>
                      <a:pPr marL="228600" marR="0" lvl="0" indent="0" algn="ctr" rtl="0">
                        <a:spcBef>
                          <a:spcPts val="0"/>
                        </a:spcBef>
                        <a:spcAft>
                          <a:spcPts val="0"/>
                        </a:spcAft>
                        <a:buNone/>
                      </a:pPr>
                      <a:r>
                        <a:rPr lang="en-IN" sz="1100" u="none" strike="noStrike" cap="none">
                          <a:latin typeface="+mj-lt"/>
                        </a:rPr>
                        <a:t>S.No</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ctr" rtl="0">
                        <a:spcBef>
                          <a:spcPts val="0"/>
                        </a:spcBef>
                        <a:spcAft>
                          <a:spcPts val="0"/>
                        </a:spcAft>
                        <a:buNone/>
                      </a:pPr>
                      <a:r>
                        <a:rPr lang="en-IN" sz="1100" u="none" strike="noStrike" cap="none">
                          <a:latin typeface="+mj-lt"/>
                        </a:rPr>
                        <a:t>Feature Name</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ctr" rtl="0">
                        <a:spcBef>
                          <a:spcPts val="0"/>
                        </a:spcBef>
                        <a:spcAft>
                          <a:spcPts val="0"/>
                        </a:spcAft>
                        <a:buNone/>
                      </a:pPr>
                      <a:r>
                        <a:rPr lang="en-IN" sz="1100" u="none" strike="noStrike" cap="none">
                          <a:latin typeface="+mj-lt"/>
                        </a:rPr>
                        <a:t>Feature Description</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0"/>
                  </a:ext>
                </a:extLst>
              </a:tr>
              <a:tr h="224825">
                <a:tc>
                  <a:txBody>
                    <a:bodyPr/>
                    <a:lstStyle/>
                    <a:p>
                      <a:pPr marL="228600" marR="0" lvl="0" indent="0" algn="just" rtl="0">
                        <a:spcBef>
                          <a:spcPts val="0"/>
                        </a:spcBef>
                        <a:spcAft>
                          <a:spcPts val="0"/>
                        </a:spcAft>
                        <a:buNone/>
                      </a:pPr>
                      <a:r>
                        <a:rPr lang="en-IN" sz="1100" u="none" strike="noStrike" cap="none">
                          <a:latin typeface="+mj-lt"/>
                        </a:rPr>
                        <a:t>1.</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national_inv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Current inventory level for the part</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1"/>
                  </a:ext>
                </a:extLst>
              </a:tr>
              <a:tr h="224825">
                <a:tc>
                  <a:txBody>
                    <a:bodyPr/>
                    <a:lstStyle/>
                    <a:p>
                      <a:pPr marL="228600" marR="0" lvl="0" indent="0" algn="just" rtl="0">
                        <a:spcBef>
                          <a:spcPts val="0"/>
                        </a:spcBef>
                        <a:spcAft>
                          <a:spcPts val="0"/>
                        </a:spcAft>
                        <a:buNone/>
                      </a:pPr>
                      <a:r>
                        <a:rPr lang="en-IN" sz="1100" u="none" strike="noStrike" cap="none">
                          <a:latin typeface="+mj-lt"/>
                        </a:rPr>
                        <a:t>2.</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lead_time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Transit time for product (if available)</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2"/>
                  </a:ext>
                </a:extLst>
              </a:tr>
              <a:tr h="224825">
                <a:tc>
                  <a:txBody>
                    <a:bodyPr/>
                    <a:lstStyle/>
                    <a:p>
                      <a:pPr marL="228600" marR="0" lvl="0" indent="0" algn="just" rtl="0">
                        <a:spcBef>
                          <a:spcPts val="0"/>
                        </a:spcBef>
                        <a:spcAft>
                          <a:spcPts val="0"/>
                        </a:spcAft>
                        <a:buNone/>
                      </a:pPr>
                      <a:r>
                        <a:rPr lang="en-IN" sz="1100" u="none" strike="noStrike" cap="none">
                          <a:latin typeface="+mj-lt"/>
                        </a:rPr>
                        <a:t>3.</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in_transit_qty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Amount of product in transit from source</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3"/>
                  </a:ext>
                </a:extLst>
              </a:tr>
              <a:tr h="224825">
                <a:tc>
                  <a:txBody>
                    <a:bodyPr/>
                    <a:lstStyle/>
                    <a:p>
                      <a:pPr marL="228600" marR="0" lvl="0" indent="0" algn="just" rtl="0">
                        <a:spcBef>
                          <a:spcPts val="0"/>
                        </a:spcBef>
                        <a:spcAft>
                          <a:spcPts val="0"/>
                        </a:spcAft>
                        <a:buNone/>
                      </a:pPr>
                      <a:r>
                        <a:rPr lang="en-IN" sz="1100" u="none" strike="noStrike" cap="none">
                          <a:latin typeface="+mj-lt"/>
                        </a:rPr>
                        <a:t>4.</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forecast_3_month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Forecast sales for the next 3 months</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4"/>
                  </a:ext>
                </a:extLst>
              </a:tr>
              <a:tr h="224825">
                <a:tc>
                  <a:txBody>
                    <a:bodyPr/>
                    <a:lstStyle/>
                    <a:p>
                      <a:pPr marL="228600" marR="0" lvl="0" indent="0" algn="just" rtl="0">
                        <a:spcBef>
                          <a:spcPts val="0"/>
                        </a:spcBef>
                        <a:spcAft>
                          <a:spcPts val="0"/>
                        </a:spcAft>
                        <a:buNone/>
                      </a:pPr>
                      <a:r>
                        <a:rPr lang="en-IN" sz="1100" u="none" strike="noStrike" cap="none">
                          <a:latin typeface="+mj-lt"/>
                        </a:rPr>
                        <a:t>5.</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forecast_6_month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Forecast sales for the next 6 months</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5"/>
                  </a:ext>
                </a:extLst>
              </a:tr>
              <a:tr h="224825">
                <a:tc>
                  <a:txBody>
                    <a:bodyPr/>
                    <a:lstStyle/>
                    <a:p>
                      <a:pPr marL="228600" marR="0" lvl="0" indent="0" algn="just" rtl="0">
                        <a:spcBef>
                          <a:spcPts val="0"/>
                        </a:spcBef>
                        <a:spcAft>
                          <a:spcPts val="0"/>
                        </a:spcAft>
                        <a:buNone/>
                      </a:pPr>
                      <a:r>
                        <a:rPr lang="en-IN" sz="1100" u="none" strike="noStrike" cap="none">
                          <a:latin typeface="+mj-lt"/>
                        </a:rPr>
                        <a:t>6.</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forecast_9_month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Forecast sales for the next 9 months</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6"/>
                  </a:ext>
                </a:extLst>
              </a:tr>
              <a:tr h="224825">
                <a:tc>
                  <a:txBody>
                    <a:bodyPr/>
                    <a:lstStyle/>
                    <a:p>
                      <a:pPr marL="228600" marR="0" lvl="0" indent="0" algn="just" rtl="0">
                        <a:spcBef>
                          <a:spcPts val="0"/>
                        </a:spcBef>
                        <a:spcAft>
                          <a:spcPts val="0"/>
                        </a:spcAft>
                        <a:buNone/>
                      </a:pPr>
                      <a:r>
                        <a:rPr lang="en-IN" sz="1100" u="none" strike="noStrike" cap="none">
                          <a:latin typeface="+mj-lt"/>
                        </a:rPr>
                        <a:t>7.</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sales_1_month </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 quantity for the prior 1-month time period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7"/>
                  </a:ext>
                </a:extLst>
              </a:tr>
              <a:tr h="224825">
                <a:tc>
                  <a:txBody>
                    <a:bodyPr/>
                    <a:lstStyle/>
                    <a:p>
                      <a:pPr marL="228600" marR="0" lvl="0" indent="0" algn="just" rtl="0">
                        <a:spcBef>
                          <a:spcPts val="0"/>
                        </a:spcBef>
                        <a:spcAft>
                          <a:spcPts val="0"/>
                        </a:spcAft>
                        <a:buNone/>
                      </a:pPr>
                      <a:r>
                        <a:rPr lang="en-IN" sz="1100" u="none" strike="noStrike" cap="none">
                          <a:latin typeface="+mj-lt"/>
                        </a:rPr>
                        <a:t>8.</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sales_3_month </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 quantity for the prior 3-month time period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8"/>
                  </a:ext>
                </a:extLst>
              </a:tr>
              <a:tr h="224825">
                <a:tc>
                  <a:txBody>
                    <a:bodyPr/>
                    <a:lstStyle/>
                    <a:p>
                      <a:pPr marL="228600" marR="0" lvl="0" indent="0" algn="just" rtl="0">
                        <a:spcBef>
                          <a:spcPts val="0"/>
                        </a:spcBef>
                        <a:spcAft>
                          <a:spcPts val="0"/>
                        </a:spcAft>
                        <a:buNone/>
                      </a:pPr>
                      <a:r>
                        <a:rPr lang="en-IN" sz="1100" u="none" strike="noStrike" cap="none">
                          <a:latin typeface="+mj-lt"/>
                        </a:rPr>
                        <a:t>9.</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sales_6_month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 quantity for the prior 6-month time period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09"/>
                  </a:ext>
                </a:extLst>
              </a:tr>
              <a:tr h="224825">
                <a:tc>
                  <a:txBody>
                    <a:bodyPr/>
                    <a:lstStyle/>
                    <a:p>
                      <a:pPr marL="228600" marR="0" lvl="0" indent="0" algn="just" rtl="0">
                        <a:spcBef>
                          <a:spcPts val="0"/>
                        </a:spcBef>
                        <a:spcAft>
                          <a:spcPts val="0"/>
                        </a:spcAft>
                        <a:buNone/>
                      </a:pPr>
                      <a:r>
                        <a:rPr lang="en-IN" sz="1100" u="none" strike="noStrike" cap="none">
                          <a:latin typeface="+mj-lt"/>
                        </a:rPr>
                        <a:t>10.</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sales_9_month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Sales quantity for the prior 9-month time period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0"/>
                  </a:ext>
                </a:extLst>
              </a:tr>
              <a:tr h="224825">
                <a:tc>
                  <a:txBody>
                    <a:bodyPr/>
                    <a:lstStyle/>
                    <a:p>
                      <a:pPr marL="228600" marR="0" lvl="0" indent="0" algn="just" rtl="0">
                        <a:spcBef>
                          <a:spcPts val="0"/>
                        </a:spcBef>
                        <a:spcAft>
                          <a:spcPts val="0"/>
                        </a:spcAft>
                        <a:buNone/>
                      </a:pPr>
                      <a:r>
                        <a:rPr lang="en-IN" sz="1100" u="none" strike="noStrike" cap="none">
                          <a:latin typeface="+mj-lt"/>
                        </a:rPr>
                        <a:t>11.</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min_bank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Minimum recommend amount to stock</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1"/>
                  </a:ext>
                </a:extLst>
              </a:tr>
              <a:tr h="224825">
                <a:tc>
                  <a:txBody>
                    <a:bodyPr/>
                    <a:lstStyle/>
                    <a:p>
                      <a:pPr marL="228600" marR="0" lvl="0" indent="0" algn="just" rtl="0">
                        <a:spcBef>
                          <a:spcPts val="0"/>
                        </a:spcBef>
                        <a:spcAft>
                          <a:spcPts val="0"/>
                        </a:spcAft>
                        <a:buNone/>
                      </a:pPr>
                      <a:r>
                        <a:rPr lang="en-IN" sz="1100" u="none" strike="noStrike" cap="none">
                          <a:latin typeface="+mj-lt"/>
                        </a:rPr>
                        <a:t>12.</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potential_issue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Source issue for part identified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2"/>
                  </a:ext>
                </a:extLst>
              </a:tr>
              <a:tr h="224825">
                <a:tc>
                  <a:txBody>
                    <a:bodyPr/>
                    <a:lstStyle/>
                    <a:p>
                      <a:pPr marL="228600" marR="0" lvl="0" indent="0" algn="just" rtl="0">
                        <a:spcBef>
                          <a:spcPts val="0"/>
                        </a:spcBef>
                        <a:spcAft>
                          <a:spcPts val="0"/>
                        </a:spcAft>
                        <a:buNone/>
                      </a:pPr>
                      <a:r>
                        <a:rPr lang="en-IN" sz="1100" u="none" strike="noStrike" cap="none">
                          <a:latin typeface="+mj-lt"/>
                        </a:rPr>
                        <a:t>13.</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pieces_past_due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Parts overdue from source</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3"/>
                  </a:ext>
                </a:extLst>
              </a:tr>
              <a:tr h="224825">
                <a:tc>
                  <a:txBody>
                    <a:bodyPr/>
                    <a:lstStyle/>
                    <a:p>
                      <a:pPr marL="228600" marR="0" lvl="0" indent="0" algn="just" rtl="0">
                        <a:spcBef>
                          <a:spcPts val="0"/>
                        </a:spcBef>
                        <a:spcAft>
                          <a:spcPts val="0"/>
                        </a:spcAft>
                        <a:buNone/>
                      </a:pPr>
                      <a:r>
                        <a:rPr lang="en-IN" sz="1100" u="none" strike="noStrike" cap="none" dirty="0">
                          <a:latin typeface="+mj-lt"/>
                        </a:rPr>
                        <a:t>14.</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perf_6_month_avg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Source performance for prior 6 month period</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4"/>
                  </a:ext>
                </a:extLst>
              </a:tr>
              <a:tr h="264395">
                <a:tc>
                  <a:txBody>
                    <a:bodyPr/>
                    <a:lstStyle/>
                    <a:p>
                      <a:pPr marL="228600" marR="0" lvl="0" indent="0" algn="just" rtl="0">
                        <a:spcBef>
                          <a:spcPts val="0"/>
                        </a:spcBef>
                        <a:spcAft>
                          <a:spcPts val="0"/>
                        </a:spcAft>
                        <a:buNone/>
                      </a:pPr>
                      <a:r>
                        <a:rPr lang="en-IN" sz="1100" u="none" strike="noStrike" cap="none" dirty="0">
                          <a:latin typeface="+mj-lt"/>
                        </a:rPr>
                        <a:t>15.</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perf_12_month_avg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Source performance for prior 12-month period</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5"/>
                  </a:ext>
                </a:extLst>
              </a:tr>
              <a:tr h="224825">
                <a:tc>
                  <a:txBody>
                    <a:bodyPr/>
                    <a:lstStyle/>
                    <a:p>
                      <a:pPr marL="228600" marR="0" lvl="0" indent="0" algn="just" rtl="0">
                        <a:spcBef>
                          <a:spcPts val="0"/>
                        </a:spcBef>
                        <a:spcAft>
                          <a:spcPts val="0"/>
                        </a:spcAft>
                        <a:buNone/>
                      </a:pPr>
                      <a:r>
                        <a:rPr lang="en-IN" sz="1100" u="none" strike="noStrike" cap="none">
                          <a:latin typeface="+mj-lt"/>
                        </a:rPr>
                        <a:t>16.</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local_bo_qty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Amount of stock orders overdue</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6"/>
                  </a:ext>
                </a:extLst>
              </a:tr>
              <a:tr h="224825">
                <a:tc>
                  <a:txBody>
                    <a:bodyPr/>
                    <a:lstStyle/>
                    <a:p>
                      <a:pPr marL="228600" marR="0" lvl="0" indent="0" algn="just" rtl="0">
                        <a:spcBef>
                          <a:spcPts val="0"/>
                        </a:spcBef>
                        <a:spcAft>
                          <a:spcPts val="0"/>
                        </a:spcAft>
                        <a:buNone/>
                      </a:pPr>
                      <a:r>
                        <a:rPr lang="en-IN" sz="1100" u="none" strike="noStrike" cap="none">
                          <a:latin typeface="+mj-lt"/>
                        </a:rPr>
                        <a:t>17.</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deck_risk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Part risk flag</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7"/>
                  </a:ext>
                </a:extLst>
              </a:tr>
              <a:tr h="224825">
                <a:tc>
                  <a:txBody>
                    <a:bodyPr/>
                    <a:lstStyle/>
                    <a:p>
                      <a:pPr marL="228600" marR="0" lvl="0" indent="0" algn="just" rtl="0">
                        <a:spcBef>
                          <a:spcPts val="0"/>
                        </a:spcBef>
                        <a:spcAft>
                          <a:spcPts val="0"/>
                        </a:spcAft>
                        <a:buNone/>
                      </a:pPr>
                      <a:r>
                        <a:rPr lang="en-IN" sz="1100" u="none" strike="noStrike" cap="none">
                          <a:latin typeface="+mj-lt"/>
                        </a:rPr>
                        <a:t>18.</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oe_constraint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Part risk flag</a:t>
                      </a:r>
                      <a:endParaRPr sz="1100" u="none" strike="noStrike" cap="none">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8"/>
                  </a:ext>
                </a:extLst>
              </a:tr>
              <a:tr h="224825">
                <a:tc>
                  <a:txBody>
                    <a:bodyPr/>
                    <a:lstStyle/>
                    <a:p>
                      <a:pPr marL="228600" marR="0" lvl="0" indent="0" algn="just" rtl="0">
                        <a:spcBef>
                          <a:spcPts val="0"/>
                        </a:spcBef>
                        <a:spcAft>
                          <a:spcPts val="0"/>
                        </a:spcAft>
                        <a:buNone/>
                      </a:pPr>
                      <a:r>
                        <a:rPr lang="en-IN" sz="1100" u="none" strike="noStrike" cap="none">
                          <a:latin typeface="+mj-lt"/>
                        </a:rPr>
                        <a:t>19.</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ppap_risk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Part risk flag</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19"/>
                  </a:ext>
                </a:extLst>
              </a:tr>
              <a:tr h="224825">
                <a:tc>
                  <a:txBody>
                    <a:bodyPr/>
                    <a:lstStyle/>
                    <a:p>
                      <a:pPr marL="228600" marR="0" lvl="0" indent="0" algn="just" rtl="0">
                        <a:spcBef>
                          <a:spcPts val="0"/>
                        </a:spcBef>
                        <a:spcAft>
                          <a:spcPts val="0"/>
                        </a:spcAft>
                        <a:buNone/>
                      </a:pPr>
                      <a:r>
                        <a:rPr lang="en-IN" sz="1100" u="none" strike="noStrike" cap="none">
                          <a:latin typeface="+mj-lt"/>
                        </a:rPr>
                        <a:t>20.</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stop_auto_buy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Part risk flag</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20"/>
                  </a:ext>
                </a:extLst>
              </a:tr>
              <a:tr h="224825">
                <a:tc>
                  <a:txBody>
                    <a:bodyPr/>
                    <a:lstStyle/>
                    <a:p>
                      <a:pPr marL="228600" marR="0" lvl="0" indent="0" algn="just" rtl="0">
                        <a:spcBef>
                          <a:spcPts val="0"/>
                        </a:spcBef>
                        <a:spcAft>
                          <a:spcPts val="0"/>
                        </a:spcAft>
                        <a:buNone/>
                      </a:pPr>
                      <a:r>
                        <a:rPr lang="en-IN" sz="1100" u="none" strike="noStrike" cap="none" dirty="0">
                          <a:latin typeface="+mj-lt"/>
                        </a:rPr>
                        <a:t>21.</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a:latin typeface="+mj-lt"/>
                        </a:rPr>
                        <a:t>rev_stop </a:t>
                      </a:r>
                      <a:endParaRPr sz="1100" u="none" strike="noStrike" cap="none">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IN" sz="1100" u="none" strike="noStrike" cap="none" dirty="0">
                          <a:latin typeface="+mj-lt"/>
                        </a:rPr>
                        <a:t>Part risk flag</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10021"/>
                  </a:ext>
                </a:extLst>
              </a:tr>
              <a:tr h="224825">
                <a:tc>
                  <a:txBody>
                    <a:bodyPr/>
                    <a:lstStyle/>
                    <a:p>
                      <a:pPr marL="228600" marR="0" lvl="0" indent="0" algn="just" rtl="0">
                        <a:spcBef>
                          <a:spcPts val="0"/>
                        </a:spcBef>
                        <a:spcAft>
                          <a:spcPts val="0"/>
                        </a:spcAft>
                        <a:buNone/>
                      </a:pPr>
                      <a:r>
                        <a:rPr lang="en-US" sz="1100" u="none" strike="noStrike" cap="none" dirty="0">
                          <a:solidFill>
                            <a:schemeClr val="bg1"/>
                          </a:solidFill>
                          <a:latin typeface="+mj-lt"/>
                          <a:ea typeface="Times New Roman"/>
                          <a:cs typeface="Times New Roman"/>
                          <a:sym typeface="Times New Roman"/>
                        </a:rPr>
                        <a:t>22.</a:t>
                      </a:r>
                      <a:endParaRPr sz="1100" u="none" strike="noStrike" cap="none" dirty="0">
                        <a:solidFill>
                          <a:schemeClr val="bg1"/>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US" sz="1100" u="none" strike="noStrike" cap="none" dirty="0" err="1">
                          <a:solidFill>
                            <a:srgbClr val="353744"/>
                          </a:solidFill>
                          <a:latin typeface="+mj-lt"/>
                          <a:ea typeface="Times New Roman"/>
                          <a:cs typeface="Times New Roman"/>
                          <a:sym typeface="Times New Roman"/>
                        </a:rPr>
                        <a:t>went_on_backorder</a:t>
                      </a:r>
                      <a:endParaRPr sz="1100" u="none" strike="noStrike" cap="none" dirty="0">
                        <a:solidFill>
                          <a:srgbClr val="353744"/>
                        </a:solidFill>
                        <a:latin typeface="+mj-lt"/>
                        <a:ea typeface="Times New Roman"/>
                        <a:cs typeface="Times New Roman"/>
                        <a:sym typeface="Times New Roman"/>
                      </a:endParaRPr>
                    </a:p>
                  </a:txBody>
                  <a:tcPr marL="66150" marR="66150" marT="0" marB="0"/>
                </a:tc>
                <a:tc>
                  <a:txBody>
                    <a:bodyPr/>
                    <a:lstStyle/>
                    <a:p>
                      <a:pPr marL="228600" marR="0" lvl="0" indent="0" algn="just" rtl="0">
                        <a:spcBef>
                          <a:spcPts val="0"/>
                        </a:spcBef>
                        <a:spcAft>
                          <a:spcPts val="0"/>
                        </a:spcAft>
                        <a:buNone/>
                      </a:pPr>
                      <a:r>
                        <a:rPr lang="en-US" sz="1100" u="none" strike="noStrike" cap="none" dirty="0">
                          <a:solidFill>
                            <a:srgbClr val="353744"/>
                          </a:solidFill>
                          <a:latin typeface="+mj-lt"/>
                          <a:ea typeface="Times New Roman"/>
                          <a:cs typeface="Times New Roman"/>
                          <a:sym typeface="Times New Roman"/>
                        </a:rPr>
                        <a:t>Target Variable</a:t>
                      </a:r>
                      <a:endParaRPr sz="1100" u="none" strike="noStrike" cap="none" dirty="0">
                        <a:solidFill>
                          <a:srgbClr val="353744"/>
                        </a:solidFill>
                        <a:latin typeface="+mj-lt"/>
                        <a:ea typeface="Times New Roman"/>
                        <a:cs typeface="Times New Roman"/>
                        <a:sym typeface="Times New Roman"/>
                      </a:endParaRPr>
                    </a:p>
                  </a:txBody>
                  <a:tcPr marL="66150" marR="66150" marT="0" marB="0"/>
                </a:tc>
                <a:extLst>
                  <a:ext uri="{0D108BD9-81ED-4DB2-BD59-A6C34878D82A}">
                    <a16:rowId xmlns:a16="http://schemas.microsoft.com/office/drawing/2014/main" val="2838038622"/>
                  </a:ext>
                </a:extLst>
              </a:tr>
            </a:tbl>
          </a:graphicData>
        </a:graphic>
      </p:graphicFrame>
      <p:sp>
        <p:nvSpPr>
          <p:cNvPr id="208" name="Google Shape;208;p25"/>
          <p:cNvSpPr/>
          <p:nvPr/>
        </p:nvSpPr>
        <p:spPr>
          <a:xfrm>
            <a:off x="1993184" y="467673"/>
            <a:ext cx="7408459" cy="615539"/>
          </a:xfrm>
          <a:prstGeom prst="rect">
            <a:avLst/>
          </a:prstGeom>
          <a:noFill/>
          <a:ln>
            <a:noFill/>
          </a:ln>
        </p:spPr>
        <p:txBody>
          <a:bodyPr spcFirstLastPara="1" wrap="square" lIns="91425" tIns="45700" rIns="91425" bIns="45700" anchor="t" anchorCtr="0">
            <a:noAutofit/>
          </a:bodyPr>
          <a:lstStyle/>
          <a:p>
            <a:pPr marL="685800" marR="0" lvl="0" indent="-685800" algn="ctr" rtl="0">
              <a:spcBef>
                <a:spcPts val="0"/>
              </a:spcBef>
              <a:spcAft>
                <a:spcPts val="0"/>
              </a:spcAft>
              <a:buFont typeface="Wingdings" panose="05000000000000000000" pitchFamily="2" charset="2"/>
              <a:buChar char="v"/>
            </a:pPr>
            <a:r>
              <a:rPr lang="en-IN" sz="3200" b="1" cap="none" dirty="0">
                <a:solidFill>
                  <a:srgbClr val="53575C"/>
                </a:solidFill>
                <a:latin typeface="Calibri" panose="020F0502020204030204" pitchFamily="34" charset="0"/>
                <a:ea typeface="Century Gothic"/>
                <a:cs typeface="Calibri" panose="020F0502020204030204" pitchFamily="34" charset="0"/>
                <a:sym typeface="Century Gothic"/>
              </a:rPr>
              <a:t>Data Description</a:t>
            </a:r>
            <a:endParaRPr sz="32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2489AFE-F0D9-DE7A-7EEF-52C788FCAFA6}"/>
              </a:ext>
            </a:extLst>
          </p:cNvPr>
          <p:cNvSpPr txBox="1"/>
          <p:nvPr/>
        </p:nvSpPr>
        <p:spPr>
          <a:xfrm>
            <a:off x="8873196" y="2374923"/>
            <a:ext cx="3042139" cy="1808187"/>
          </a:xfrm>
          <a:prstGeom prst="rect">
            <a:avLst/>
          </a:prstGeom>
          <a:noFill/>
        </p:spPr>
        <p:txBody>
          <a:bodyPr wrap="square">
            <a:spAutoFit/>
          </a:bodyPr>
          <a:lstStyle/>
          <a:p>
            <a:pPr marL="520700" marR="0" lvl="0" indent="0" algn="l" rtl="0">
              <a:spcBef>
                <a:spcPts val="450"/>
              </a:spcBef>
              <a:spcAft>
                <a:spcPts val="0"/>
              </a:spcAft>
              <a:buNone/>
            </a:pPr>
            <a:r>
              <a:rPr lang="en-IN" sz="1400" b="1" u="sng" dirty="0">
                <a:solidFill>
                  <a:srgbClr val="1F2023"/>
                </a:solidFill>
                <a:latin typeface="Arial"/>
                <a:ea typeface="Arial"/>
                <a:cs typeface="Arial"/>
                <a:sym typeface="Arial"/>
              </a:rPr>
              <a:t>Variable Categorization</a:t>
            </a:r>
          </a:p>
          <a:p>
            <a:pPr marL="806450" marR="0" lvl="0" indent="-285750" algn="l" rtl="0">
              <a:spcBef>
                <a:spcPts val="450"/>
              </a:spcBef>
              <a:spcAft>
                <a:spcPts val="0"/>
              </a:spcAft>
              <a:buFont typeface="Arial" panose="020B0604020202020204" pitchFamily="34" charset="0"/>
              <a:buChar char="•"/>
            </a:pPr>
            <a:r>
              <a:rPr lang="en-IN" sz="1400" b="1" dirty="0">
                <a:solidFill>
                  <a:srgbClr val="1F2023"/>
                </a:solidFill>
                <a:latin typeface="Arial"/>
                <a:ea typeface="Arial"/>
                <a:cs typeface="Arial"/>
                <a:sym typeface="Arial"/>
              </a:rPr>
              <a:t>Independent variables:</a:t>
            </a:r>
            <a:endParaRPr lang="en-IN" sz="1400" b="1" dirty="0">
              <a:solidFill>
                <a:schemeClr val="dk1"/>
              </a:solidFill>
              <a:latin typeface="Arial"/>
              <a:ea typeface="Arial"/>
              <a:cs typeface="Arial"/>
              <a:sym typeface="Arial"/>
            </a:endParaRPr>
          </a:p>
          <a:p>
            <a:pPr marL="977900" marR="0" lvl="0" indent="0" algn="l" rtl="0">
              <a:spcBef>
                <a:spcPts val="695"/>
              </a:spcBef>
              <a:spcAft>
                <a:spcPts val="0"/>
              </a:spcAft>
              <a:buNone/>
            </a:pPr>
            <a:r>
              <a:rPr lang="en-IN" sz="1400" dirty="0">
                <a:solidFill>
                  <a:srgbClr val="1F2023"/>
                </a:solidFill>
                <a:latin typeface="Arial"/>
                <a:ea typeface="Arial"/>
                <a:cs typeface="Arial"/>
                <a:sym typeface="Arial"/>
              </a:rPr>
              <a:t>Numerical column: 15</a:t>
            </a:r>
            <a:endParaRPr lang="en-IN" sz="1400" dirty="0">
              <a:solidFill>
                <a:schemeClr val="dk1"/>
              </a:solidFill>
              <a:latin typeface="Arial"/>
              <a:ea typeface="Arial"/>
              <a:cs typeface="Arial"/>
              <a:sym typeface="Arial"/>
            </a:endParaRPr>
          </a:p>
          <a:p>
            <a:pPr marL="977900" marR="0" lvl="0" indent="0" algn="l" rtl="0">
              <a:spcBef>
                <a:spcPts val="685"/>
              </a:spcBef>
              <a:spcAft>
                <a:spcPts val="0"/>
              </a:spcAft>
              <a:buNone/>
            </a:pPr>
            <a:r>
              <a:rPr lang="en-IN" sz="1400" dirty="0">
                <a:solidFill>
                  <a:srgbClr val="1F2023"/>
                </a:solidFill>
                <a:latin typeface="Arial"/>
                <a:ea typeface="Arial"/>
                <a:cs typeface="Arial"/>
                <a:sym typeface="Arial"/>
              </a:rPr>
              <a:t>Categorical column: 7</a:t>
            </a:r>
            <a:endParaRPr lang="en-IN" sz="1400" dirty="0">
              <a:solidFill>
                <a:schemeClr val="dk1"/>
              </a:solidFill>
              <a:latin typeface="Arial"/>
              <a:ea typeface="Arial"/>
              <a:cs typeface="Arial"/>
              <a:sym typeface="Arial"/>
            </a:endParaRPr>
          </a:p>
          <a:p>
            <a:pPr marL="806450" marR="0" lvl="0" indent="-285750" algn="l" rtl="0">
              <a:spcBef>
                <a:spcPts val="685"/>
              </a:spcBef>
              <a:spcAft>
                <a:spcPts val="0"/>
              </a:spcAft>
              <a:buFont typeface="Arial" panose="020B0604020202020204" pitchFamily="34" charset="0"/>
              <a:buChar char="•"/>
            </a:pPr>
            <a:r>
              <a:rPr lang="en-IN" sz="1400" b="1" dirty="0">
                <a:solidFill>
                  <a:srgbClr val="1F2023"/>
                </a:solidFill>
                <a:latin typeface="Arial"/>
                <a:ea typeface="Arial"/>
                <a:cs typeface="Arial"/>
                <a:sym typeface="Arial"/>
              </a:rPr>
              <a:t>Target variable</a:t>
            </a:r>
            <a:r>
              <a:rPr lang="en-IN" sz="1400" b="0" dirty="0">
                <a:solidFill>
                  <a:srgbClr val="1F2023"/>
                </a:solidFill>
                <a:latin typeface="Arial"/>
                <a:ea typeface="Arial"/>
                <a:cs typeface="Arial"/>
                <a:sym typeface="Arial"/>
              </a:rPr>
              <a:t>:</a:t>
            </a:r>
            <a:endParaRPr lang="en-IN" sz="1400" b="1" dirty="0">
              <a:solidFill>
                <a:schemeClr val="dk1"/>
              </a:solidFill>
              <a:latin typeface="Arial"/>
              <a:ea typeface="Arial"/>
              <a:cs typeface="Arial"/>
              <a:sym typeface="Arial"/>
            </a:endParaRPr>
          </a:p>
          <a:p>
            <a:pPr marL="1016000" marR="0" lvl="0" indent="0" algn="l" rtl="0">
              <a:spcBef>
                <a:spcPts val="695"/>
              </a:spcBef>
              <a:spcAft>
                <a:spcPts val="0"/>
              </a:spcAft>
              <a:buNone/>
            </a:pPr>
            <a:r>
              <a:rPr lang="en-IN" sz="1400" dirty="0">
                <a:solidFill>
                  <a:srgbClr val="1F2023"/>
                </a:solidFill>
                <a:latin typeface="Arial"/>
                <a:ea typeface="Arial"/>
                <a:cs typeface="Arial"/>
                <a:sym typeface="Arial"/>
              </a:rPr>
              <a:t>Categorical - 1</a:t>
            </a:r>
            <a:endParaRPr lang="en-IN" sz="14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9B93-0FBD-E99B-5ED0-CEF6BBFF7C9D}"/>
              </a:ext>
            </a:extLst>
          </p:cNvPr>
          <p:cNvSpPr>
            <a:spLocks noGrp="1"/>
          </p:cNvSpPr>
          <p:nvPr>
            <p:ph type="title"/>
          </p:nvPr>
        </p:nvSpPr>
        <p:spPr>
          <a:xfrm>
            <a:off x="1727158" y="690371"/>
            <a:ext cx="8737684" cy="568586"/>
          </a:xfrm>
        </p:spPr>
        <p:txBody>
          <a:bodyPr>
            <a:normAutofit fontScale="90000"/>
          </a:bodyPr>
          <a:lstStyle/>
          <a:p>
            <a:pPr marL="571500" indent="-571500" algn="ctr">
              <a:buFont typeface="Wingdings" panose="05000000000000000000" pitchFamily="2" charset="2"/>
              <a:buChar char="v"/>
            </a:pPr>
            <a:r>
              <a:rPr lang="en-US" b="1" dirty="0">
                <a:latin typeface="Calibri" panose="020F0502020204030204" pitchFamily="34" charset="0"/>
                <a:cs typeface="Calibri" panose="020F0502020204030204" pitchFamily="34" charset="0"/>
              </a:rPr>
              <a:t>Null Value and its Treatment</a:t>
            </a:r>
            <a:endParaRPr lang="en-IN"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BF06CDD-7018-B305-2C16-FA432910FAEC}"/>
              </a:ext>
            </a:extLst>
          </p:cNvPr>
          <p:cNvPicPr>
            <a:picLocks noChangeAspect="1"/>
          </p:cNvPicPr>
          <p:nvPr/>
        </p:nvPicPr>
        <p:blipFill>
          <a:blip r:embed="rId2"/>
          <a:stretch>
            <a:fillRect/>
          </a:stretch>
        </p:blipFill>
        <p:spPr>
          <a:xfrm>
            <a:off x="6714765" y="1649099"/>
            <a:ext cx="2181529" cy="4048690"/>
          </a:xfrm>
          <a:prstGeom prst="rect">
            <a:avLst/>
          </a:prstGeom>
          <a:ln>
            <a:solidFill>
              <a:schemeClr val="tx1"/>
            </a:solidFill>
          </a:ln>
        </p:spPr>
      </p:pic>
      <p:pic>
        <p:nvPicPr>
          <p:cNvPr id="1026" name="Picture 2">
            <a:extLst>
              <a:ext uri="{FF2B5EF4-FFF2-40B4-BE49-F238E27FC236}">
                <a16:creationId xmlns:a16="http://schemas.microsoft.com/office/drawing/2014/main" id="{179BB4DC-5A87-1F9D-E13D-ECCF264B2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67" y="1649099"/>
            <a:ext cx="4446863" cy="49703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CD10A5-4845-A3FF-1D17-074FBAA35956}"/>
              </a:ext>
            </a:extLst>
          </p:cNvPr>
          <p:cNvSpPr/>
          <p:nvPr/>
        </p:nvSpPr>
        <p:spPr>
          <a:xfrm>
            <a:off x="2358887" y="1649099"/>
            <a:ext cx="344556" cy="47782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183A484-0F08-0BBD-8B95-0A5447F7E9C7}"/>
              </a:ext>
            </a:extLst>
          </p:cNvPr>
          <p:cNvSpPr txBox="1"/>
          <p:nvPr/>
        </p:nvSpPr>
        <p:spPr>
          <a:xfrm>
            <a:off x="9263270" y="1895061"/>
            <a:ext cx="2703443" cy="280076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Majority of Null values are present in Lead time.</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Non Null values like -99 have been replaced with </a:t>
            </a:r>
            <a:r>
              <a:rPr lang="en-US" sz="1600" dirty="0" err="1">
                <a:latin typeface="Calibri" panose="020F0502020204030204" pitchFamily="34" charset="0"/>
                <a:cs typeface="Calibri" panose="020F0502020204030204" pitchFamily="34" charset="0"/>
              </a:rPr>
              <a:t>np.Nan</a:t>
            </a:r>
            <a:r>
              <a:rPr lang="en-US" sz="1600" dirty="0">
                <a:latin typeface="Calibri" panose="020F0502020204030204" pitchFamily="34" charset="0"/>
                <a:cs typeface="Calibri" panose="020F0502020204030204" pitchFamily="34" charset="0"/>
              </a:rPr>
              <a:t> and imputed with median value</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We has one entire row of Null value, which we have removed.</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901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a:stretch/>
        </p:blipFill>
        <p:spPr>
          <a:xfrm>
            <a:off x="1482545" y="1371533"/>
            <a:ext cx="8083486" cy="5338756"/>
          </a:xfrm>
          <a:prstGeom prst="rect">
            <a:avLst/>
          </a:prstGeom>
          <a:noFill/>
          <a:ln w="9525" cap="flat" cmpd="sng">
            <a:solidFill>
              <a:schemeClr val="dk1"/>
            </a:solidFill>
            <a:prstDash val="solid"/>
            <a:round/>
            <a:headEnd type="none" w="sm" len="sm"/>
            <a:tailEnd type="none" w="sm" len="sm"/>
          </a:ln>
        </p:spPr>
      </p:pic>
      <p:sp>
        <p:nvSpPr>
          <p:cNvPr id="220" name="Google Shape;220;p27"/>
          <p:cNvSpPr/>
          <p:nvPr/>
        </p:nvSpPr>
        <p:spPr>
          <a:xfrm>
            <a:off x="2150849" y="659218"/>
            <a:ext cx="7890302" cy="923330"/>
          </a:xfrm>
          <a:prstGeom prst="rect">
            <a:avLst/>
          </a:prstGeom>
          <a:noFill/>
          <a:ln>
            <a:noFill/>
          </a:ln>
        </p:spPr>
        <p:txBody>
          <a:bodyPr spcFirstLastPara="1" wrap="square" lIns="91425" tIns="45700" rIns="91425" bIns="45700" anchor="t" anchorCtr="0">
            <a:noAutofit/>
          </a:bodyPr>
          <a:lstStyle/>
          <a:p>
            <a:pPr marL="571500" marR="0" lvl="0" indent="-571500" algn="ctr" rtl="0">
              <a:spcBef>
                <a:spcPts val="0"/>
              </a:spcBef>
              <a:spcAft>
                <a:spcPts val="0"/>
              </a:spcAft>
              <a:buFont typeface="Wingdings" panose="05000000000000000000" pitchFamily="2" charset="2"/>
              <a:buChar char="v"/>
            </a:pPr>
            <a:r>
              <a:rPr lang="en-IN" sz="3600" b="1" dirty="0">
                <a:solidFill>
                  <a:srgbClr val="1F2023"/>
                </a:solidFill>
                <a:latin typeface="Calibri" panose="020F0502020204030204" pitchFamily="34" charset="0"/>
                <a:ea typeface="Century Gothic"/>
                <a:cs typeface="Calibri" panose="020F0502020204030204" pitchFamily="34" charset="0"/>
                <a:sym typeface="Century Gothic"/>
              </a:rPr>
              <a:t>Distribution of Features</a:t>
            </a:r>
            <a:endParaRPr sz="3600" dirty="0">
              <a:solidFill>
                <a:srgbClr val="1F2023"/>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FF619BE-D73A-1C3C-C18C-0232F0D07310}"/>
              </a:ext>
            </a:extLst>
          </p:cNvPr>
          <p:cNvPicPr>
            <a:picLocks noChangeAspect="1"/>
          </p:cNvPicPr>
          <p:nvPr/>
        </p:nvPicPr>
        <p:blipFill>
          <a:blip r:embed="rId4"/>
          <a:stretch>
            <a:fillRect/>
          </a:stretch>
        </p:blipFill>
        <p:spPr>
          <a:xfrm>
            <a:off x="9701972" y="2993542"/>
            <a:ext cx="2419688" cy="2524477"/>
          </a:xfrm>
          <a:prstGeom prst="rect">
            <a:avLst/>
          </a:prstGeom>
        </p:spPr>
      </p:pic>
      <p:sp>
        <p:nvSpPr>
          <p:cNvPr id="4" name="TextBox 3">
            <a:extLst>
              <a:ext uri="{FF2B5EF4-FFF2-40B4-BE49-F238E27FC236}">
                <a16:creationId xmlns:a16="http://schemas.microsoft.com/office/drawing/2014/main" id="{2CCF5C85-5D67-BE41-B231-7AC1C69AE2B5}"/>
              </a:ext>
            </a:extLst>
          </p:cNvPr>
          <p:cNvSpPr txBox="1"/>
          <p:nvPr/>
        </p:nvSpPr>
        <p:spPr>
          <a:xfrm>
            <a:off x="10357016" y="2685765"/>
            <a:ext cx="1109599" cy="307777"/>
          </a:xfrm>
          <a:prstGeom prst="rect">
            <a:avLst/>
          </a:prstGeom>
          <a:noFill/>
        </p:spPr>
        <p:txBody>
          <a:bodyPr wrap="none" rtlCol="0">
            <a:spAutoFit/>
          </a:bodyPr>
          <a:lstStyle/>
          <a:p>
            <a:r>
              <a:rPr lang="en-US" b="1" dirty="0"/>
              <a:t>Skewness:</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1468141" y="1473741"/>
            <a:ext cx="7915010" cy="4856721"/>
          </a:xfrm>
          <a:prstGeom prst="rect">
            <a:avLst/>
          </a:prstGeom>
          <a:noFill/>
          <a:ln>
            <a:noFill/>
          </a:ln>
        </p:spPr>
      </p:pic>
      <p:pic>
        <p:nvPicPr>
          <p:cNvPr id="4" name="Picture 3">
            <a:extLst>
              <a:ext uri="{FF2B5EF4-FFF2-40B4-BE49-F238E27FC236}">
                <a16:creationId xmlns:a16="http://schemas.microsoft.com/office/drawing/2014/main" id="{7CC7A7AB-4B06-6846-D360-81266ABB49D2}"/>
              </a:ext>
            </a:extLst>
          </p:cNvPr>
          <p:cNvPicPr>
            <a:picLocks noChangeAspect="1"/>
          </p:cNvPicPr>
          <p:nvPr/>
        </p:nvPicPr>
        <p:blipFill>
          <a:blip r:embed="rId4"/>
          <a:stretch>
            <a:fillRect/>
          </a:stretch>
        </p:blipFill>
        <p:spPr>
          <a:xfrm>
            <a:off x="9514015" y="2768459"/>
            <a:ext cx="2419688" cy="2524477"/>
          </a:xfrm>
          <a:prstGeom prst="rect">
            <a:avLst/>
          </a:prstGeom>
        </p:spPr>
      </p:pic>
      <p:sp>
        <p:nvSpPr>
          <p:cNvPr id="5" name="TextBox 4">
            <a:extLst>
              <a:ext uri="{FF2B5EF4-FFF2-40B4-BE49-F238E27FC236}">
                <a16:creationId xmlns:a16="http://schemas.microsoft.com/office/drawing/2014/main" id="{576472FC-B748-606A-FBE7-08778DB7D0FC}"/>
              </a:ext>
            </a:extLst>
          </p:cNvPr>
          <p:cNvSpPr txBox="1"/>
          <p:nvPr/>
        </p:nvSpPr>
        <p:spPr>
          <a:xfrm>
            <a:off x="10169059" y="2460682"/>
            <a:ext cx="1109599" cy="307777"/>
          </a:xfrm>
          <a:prstGeom prst="rect">
            <a:avLst/>
          </a:prstGeom>
          <a:noFill/>
        </p:spPr>
        <p:txBody>
          <a:bodyPr wrap="none" rtlCol="0">
            <a:spAutoFit/>
          </a:bodyPr>
          <a:lstStyle/>
          <a:p>
            <a:r>
              <a:rPr lang="en-US" b="1" dirty="0"/>
              <a:t>Skewness:</a:t>
            </a:r>
            <a:endParaRPr lang="en-IN" b="1" dirty="0"/>
          </a:p>
        </p:txBody>
      </p:sp>
      <p:sp>
        <p:nvSpPr>
          <p:cNvPr id="2" name="TextBox 1">
            <a:extLst>
              <a:ext uri="{FF2B5EF4-FFF2-40B4-BE49-F238E27FC236}">
                <a16:creationId xmlns:a16="http://schemas.microsoft.com/office/drawing/2014/main" id="{12C6B815-FD1D-A1EB-B81F-953B089897A3}"/>
              </a:ext>
            </a:extLst>
          </p:cNvPr>
          <p:cNvSpPr txBox="1"/>
          <p:nvPr/>
        </p:nvSpPr>
        <p:spPr>
          <a:xfrm>
            <a:off x="2067950" y="562708"/>
            <a:ext cx="7738659" cy="1077218"/>
          </a:xfrm>
          <a:prstGeom prst="rect">
            <a:avLst/>
          </a:prstGeom>
          <a:noFill/>
        </p:spPr>
        <p:txBody>
          <a:bodyPr wrap="square" rtlCol="0">
            <a:spAutoFit/>
          </a:bodyPr>
          <a:lstStyle/>
          <a:p>
            <a:pPr marL="285750" indent="-285750" algn="ctr">
              <a:buFont typeface="Wingdings" panose="05000000000000000000" pitchFamily="2" charset="2"/>
              <a:buChar char="v"/>
            </a:pPr>
            <a:r>
              <a:rPr lang="en-IN" sz="3200" b="1" dirty="0">
                <a:latin typeface="Calibri" panose="020F0502020204030204" pitchFamily="34" charset="0"/>
                <a:cs typeface="Calibri" panose="020F0502020204030204" pitchFamily="34" charset="0"/>
              </a:rPr>
              <a:t>Outliers in Original Data</a:t>
            </a:r>
          </a:p>
          <a:p>
            <a:pPr marL="285750" indent="-285750" algn="ctr">
              <a:buFont typeface="Wingdings" panose="05000000000000000000" pitchFamily="2" charset="2"/>
              <a:buChar char="v"/>
            </a:pPr>
            <a:endParaRPr lang="en-IN" sz="3200" b="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5"/>
          <p:cNvPicPr preferRelativeResize="0"/>
          <p:nvPr/>
        </p:nvPicPr>
        <p:blipFill rotWithShape="1">
          <a:blip r:embed="rId3">
            <a:alphaModFix/>
          </a:blip>
          <a:srcRect l="-36136" t="-122660" r="-18423" b="122660"/>
          <a:stretch/>
        </p:blipFill>
        <p:spPr>
          <a:xfrm>
            <a:off x="928025" y="1499500"/>
            <a:ext cx="9544050" cy="1885950"/>
          </a:xfrm>
          <a:prstGeom prst="rect">
            <a:avLst/>
          </a:prstGeom>
          <a:noFill/>
          <a:ln>
            <a:noFill/>
          </a:ln>
        </p:spPr>
      </p:pic>
      <p:pic>
        <p:nvPicPr>
          <p:cNvPr id="5" name="Content Placeholder 3">
            <a:extLst>
              <a:ext uri="{FF2B5EF4-FFF2-40B4-BE49-F238E27FC236}">
                <a16:creationId xmlns:a16="http://schemas.microsoft.com/office/drawing/2014/main" id="{C9E3FF35-1B4E-8315-B31B-F9DB27FB7CA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3928" y="1364051"/>
            <a:ext cx="6096000" cy="4042797"/>
          </a:xfrm>
          <a:prstGeom prst="rect">
            <a:avLst/>
          </a:prstGeom>
          <a:noFill/>
          <a:ln>
            <a:solidFill>
              <a:schemeClr val="tx1"/>
            </a:solidFill>
          </a:ln>
        </p:spPr>
      </p:pic>
      <p:sp>
        <p:nvSpPr>
          <p:cNvPr id="6" name="TextBox 5">
            <a:extLst>
              <a:ext uri="{FF2B5EF4-FFF2-40B4-BE49-F238E27FC236}">
                <a16:creationId xmlns:a16="http://schemas.microsoft.com/office/drawing/2014/main" id="{90E0DC17-F7FD-640A-4F29-F5CE716EC72C}"/>
              </a:ext>
            </a:extLst>
          </p:cNvPr>
          <p:cNvSpPr txBox="1"/>
          <p:nvPr/>
        </p:nvSpPr>
        <p:spPr>
          <a:xfrm>
            <a:off x="7914438" y="1350799"/>
            <a:ext cx="3986014" cy="40626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Subplot (count plot) is drawn for all Category variables (except sku column).</a:t>
            </a:r>
          </a:p>
          <a:p>
            <a:pPr marL="2857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All category variables are having ‘Yes’ and ‘No’ type of classification.</a:t>
            </a:r>
          </a:p>
          <a:p>
            <a:pPr marL="2857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From subplot we can infer that </a:t>
            </a:r>
            <a:r>
              <a:rPr lang="en-US" sz="1600" b="1" dirty="0" err="1">
                <a:latin typeface="Calibri" panose="020F0502020204030204" pitchFamily="34" charset="0"/>
                <a:cs typeface="Calibri" panose="020F0502020204030204" pitchFamily="34" charset="0"/>
              </a:rPr>
              <a:t>deck_risk</a:t>
            </a:r>
            <a:r>
              <a:rPr lang="en-US" sz="1600" b="1" dirty="0">
                <a:latin typeface="Calibri" panose="020F0502020204030204" pitchFamily="34" charset="0"/>
                <a:cs typeface="Calibri" panose="020F0502020204030204" pitchFamily="34" charset="0"/>
              </a:rPr>
              <a:t> (2), </a:t>
            </a:r>
            <a:r>
              <a:rPr lang="en-US" sz="1600" b="1" dirty="0" err="1">
                <a:latin typeface="Calibri" panose="020F0502020204030204" pitchFamily="34" charset="0"/>
                <a:cs typeface="Calibri" panose="020F0502020204030204" pitchFamily="34" charset="0"/>
              </a:rPr>
              <a:t>ppap_risk</a:t>
            </a:r>
            <a:r>
              <a:rPr lang="en-US" sz="1600" b="1" dirty="0">
                <a:latin typeface="Calibri" panose="020F0502020204030204" pitchFamily="34" charset="0"/>
                <a:cs typeface="Calibri" panose="020F0502020204030204" pitchFamily="34" charset="0"/>
              </a:rPr>
              <a:t>(4) and </a:t>
            </a:r>
            <a:r>
              <a:rPr lang="en-US" sz="1600" b="1" dirty="0" err="1">
                <a:latin typeface="Calibri" panose="020F0502020204030204" pitchFamily="34" charset="0"/>
                <a:cs typeface="Calibri" panose="020F0502020204030204" pitchFamily="34" charset="0"/>
              </a:rPr>
              <a:t>stop_auto_buy</a:t>
            </a:r>
            <a:r>
              <a:rPr lang="en-US" sz="1600" b="1" dirty="0">
                <a:latin typeface="Calibri" panose="020F0502020204030204" pitchFamily="34" charset="0"/>
                <a:cs typeface="Calibri" panose="020F0502020204030204" pitchFamily="34" charset="0"/>
              </a:rPr>
              <a:t>(5)</a:t>
            </a:r>
            <a:r>
              <a:rPr lang="en-US" sz="1600" dirty="0">
                <a:latin typeface="Calibri" panose="020F0502020204030204" pitchFamily="34" charset="0"/>
                <a:cs typeface="Calibri" panose="020F0502020204030204" pitchFamily="34" charset="0"/>
              </a:rPr>
              <a:t> are showing considerate amount of distribution for minority class. </a:t>
            </a:r>
          </a:p>
          <a:p>
            <a:pPr marL="285750" indent="-285750" algn="just">
              <a:lnSpc>
                <a:spcPct val="150000"/>
              </a:lnSpc>
              <a:buFont typeface="Wingdings" panose="05000000000000000000" pitchFamily="2" charset="2"/>
              <a:buChar char="Ø"/>
            </a:pPr>
            <a:r>
              <a:rPr lang="en-US" sz="1600" dirty="0">
                <a:latin typeface="Calibri" panose="020F0502020204030204" pitchFamily="34" charset="0"/>
                <a:cs typeface="Calibri" panose="020F0502020204030204" pitchFamily="34" charset="0"/>
              </a:rPr>
              <a:t>To be noted that, in feature </a:t>
            </a:r>
            <a:r>
              <a:rPr lang="en-US" sz="1600" b="1" dirty="0" err="1">
                <a:latin typeface="Calibri" panose="020F0502020204030204" pitchFamily="34" charset="0"/>
                <a:cs typeface="Calibri" panose="020F0502020204030204" pitchFamily="34" charset="0"/>
              </a:rPr>
              <a:t>stop_auto_buy</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majority class is ‘Yes’. </a:t>
            </a:r>
            <a:endParaRPr lang="en-US" sz="1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A5BBEA74-8989-60F7-F5A1-BECE2DBAE06A}"/>
              </a:ext>
            </a:extLst>
          </p:cNvPr>
          <p:cNvSpPr>
            <a:spLocks noGrp="1"/>
          </p:cNvSpPr>
          <p:nvPr>
            <p:ph type="title"/>
          </p:nvPr>
        </p:nvSpPr>
        <p:spPr>
          <a:xfrm>
            <a:off x="1660700" y="450265"/>
            <a:ext cx="9603275" cy="1049235"/>
          </a:xfrm>
        </p:spPr>
        <p:txBody>
          <a:bodyPr anchor="ctr">
            <a:normAutofit/>
          </a:bodyPr>
          <a:lstStyle/>
          <a:p>
            <a:pPr marL="457200" indent="-457200" algn="ctr">
              <a:buFont typeface="Wingdings" panose="05000000000000000000" pitchFamily="2" charset="2"/>
              <a:buChar char="v"/>
            </a:pPr>
            <a:r>
              <a:rPr lang="en-US" dirty="0">
                <a:latin typeface="Calibri" panose="020F0502020204030204" pitchFamily="34" charset="0"/>
                <a:cs typeface="Calibri" panose="020F0502020204030204" pitchFamily="34" charset="0"/>
              </a:rPr>
              <a:t>Visualization - Categorical Variables</a:t>
            </a:r>
            <a:endParaRPr lang="en-IN"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B20614D-F63E-9C23-6B82-0C7DD239EDC6}"/>
              </a:ext>
            </a:extLst>
          </p:cNvPr>
          <p:cNvPicPr>
            <a:picLocks noChangeAspect="1"/>
          </p:cNvPicPr>
          <p:nvPr/>
        </p:nvPicPr>
        <p:blipFill>
          <a:blip r:embed="rId5"/>
          <a:stretch>
            <a:fillRect/>
          </a:stretch>
        </p:blipFill>
        <p:spPr>
          <a:xfrm>
            <a:off x="1931196" y="5974313"/>
            <a:ext cx="2314898" cy="571580"/>
          </a:xfrm>
          <a:prstGeom prst="rect">
            <a:avLst/>
          </a:prstGeom>
        </p:spPr>
      </p:pic>
      <p:pic>
        <p:nvPicPr>
          <p:cNvPr id="8" name="Picture 7">
            <a:extLst>
              <a:ext uri="{FF2B5EF4-FFF2-40B4-BE49-F238E27FC236}">
                <a16:creationId xmlns:a16="http://schemas.microsoft.com/office/drawing/2014/main" id="{6E44E39A-1E06-17BE-CB4D-AFAA80B818FA}"/>
              </a:ext>
            </a:extLst>
          </p:cNvPr>
          <p:cNvPicPr>
            <a:picLocks noChangeAspect="1"/>
          </p:cNvPicPr>
          <p:nvPr/>
        </p:nvPicPr>
        <p:blipFill>
          <a:blip r:embed="rId6"/>
          <a:stretch>
            <a:fillRect/>
          </a:stretch>
        </p:blipFill>
        <p:spPr>
          <a:xfrm>
            <a:off x="4691928" y="5974313"/>
            <a:ext cx="2381582" cy="571580"/>
          </a:xfrm>
          <a:prstGeom prst="rect">
            <a:avLst/>
          </a:prstGeom>
        </p:spPr>
      </p:pic>
      <p:pic>
        <p:nvPicPr>
          <p:cNvPr id="10" name="Picture 9">
            <a:extLst>
              <a:ext uri="{FF2B5EF4-FFF2-40B4-BE49-F238E27FC236}">
                <a16:creationId xmlns:a16="http://schemas.microsoft.com/office/drawing/2014/main" id="{B03DA3CD-437A-42B7-4834-493CD2AA1E04}"/>
              </a:ext>
            </a:extLst>
          </p:cNvPr>
          <p:cNvPicPr>
            <a:picLocks noChangeAspect="1"/>
          </p:cNvPicPr>
          <p:nvPr/>
        </p:nvPicPr>
        <p:blipFill>
          <a:blip r:embed="rId7"/>
          <a:stretch>
            <a:fillRect/>
          </a:stretch>
        </p:blipFill>
        <p:spPr>
          <a:xfrm>
            <a:off x="7564853" y="5974313"/>
            <a:ext cx="2695951" cy="571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8541-CCAD-E17F-3521-9D793B3EE767}"/>
              </a:ext>
            </a:extLst>
          </p:cNvPr>
          <p:cNvSpPr>
            <a:spLocks noGrp="1"/>
          </p:cNvSpPr>
          <p:nvPr>
            <p:ph type="title"/>
          </p:nvPr>
        </p:nvSpPr>
        <p:spPr>
          <a:xfrm>
            <a:off x="1392158" y="611906"/>
            <a:ext cx="10234547" cy="752352"/>
          </a:xfrm>
        </p:spPr>
        <p:txBody>
          <a:bodyPr>
            <a:normAutofit/>
          </a:bodyPr>
          <a:lstStyle/>
          <a:p>
            <a:pPr marL="457200" indent="-457200" algn="ctr">
              <a:buFont typeface="Wingdings" panose="05000000000000000000" pitchFamily="2" charset="2"/>
              <a:buChar char="v"/>
            </a:pPr>
            <a:r>
              <a:rPr lang="en-US" dirty="0"/>
              <a:t>In-transit Vs Forecast sales</a:t>
            </a:r>
            <a:endParaRPr lang="en-IN" dirty="0"/>
          </a:p>
        </p:txBody>
      </p:sp>
      <p:pic>
        <p:nvPicPr>
          <p:cNvPr id="1026" name="Picture 2">
            <a:extLst>
              <a:ext uri="{FF2B5EF4-FFF2-40B4-BE49-F238E27FC236}">
                <a16:creationId xmlns:a16="http://schemas.microsoft.com/office/drawing/2014/main" id="{B0D66153-6343-D27B-E467-B131F29101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145" y="1486189"/>
            <a:ext cx="3687746" cy="25451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F2F6F3-2E5A-439D-6A4F-98E40B4D4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891" y="1527634"/>
            <a:ext cx="3687747" cy="25451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D35330B-6B31-0B59-7BAB-12B67C6512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959" y="1527634"/>
            <a:ext cx="3687747" cy="2545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ADE0A5-8341-AF92-BCF5-172926A6CD6D}"/>
              </a:ext>
            </a:extLst>
          </p:cNvPr>
          <p:cNvSpPr txBox="1"/>
          <p:nvPr/>
        </p:nvSpPr>
        <p:spPr>
          <a:xfrm>
            <a:off x="1722782" y="4275247"/>
            <a:ext cx="9903923"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Above scatterplots shows relationship between </a:t>
            </a:r>
            <a:r>
              <a:rPr lang="en-US" sz="1600" dirty="0" err="1">
                <a:latin typeface="Calibri" panose="020F0502020204030204" pitchFamily="34" charset="0"/>
                <a:cs typeface="Calibri" panose="020F0502020204030204" pitchFamily="34" charset="0"/>
              </a:rPr>
              <a:t>intransit_quantity</a:t>
            </a:r>
            <a:r>
              <a:rPr lang="en-US" sz="1600" dirty="0">
                <a:latin typeface="Calibri" panose="020F0502020204030204" pitchFamily="34" charset="0"/>
                <a:cs typeface="Calibri" panose="020F0502020204030204" pitchFamily="34" charset="0"/>
              </a:rPr>
              <a:t> and forecast sales for 3,6,9 months respectively.</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Based on heatmap, forecast_6_month shown correlation on higher side with </a:t>
            </a:r>
            <a:r>
              <a:rPr lang="en-US" sz="1600" dirty="0" err="1">
                <a:latin typeface="Calibri" panose="020F0502020204030204" pitchFamily="34" charset="0"/>
                <a:cs typeface="Calibri" panose="020F0502020204030204" pitchFamily="34" charset="0"/>
              </a:rPr>
              <a:t>in_transit_qty</a:t>
            </a:r>
            <a:r>
              <a:rPr lang="en-US" sz="16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During model-building, we may drop 2 out of 3 columns, as they would be redundant feature affecting model prediction.</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260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3575-5AAF-ACAB-F988-5773D6BA6285}"/>
              </a:ext>
            </a:extLst>
          </p:cNvPr>
          <p:cNvSpPr>
            <a:spLocks noGrp="1"/>
          </p:cNvSpPr>
          <p:nvPr>
            <p:ph type="title"/>
          </p:nvPr>
        </p:nvSpPr>
        <p:spPr>
          <a:xfrm>
            <a:off x="3561721" y="497113"/>
            <a:ext cx="4018523" cy="855346"/>
          </a:xfrm>
        </p:spPr>
        <p:txBody>
          <a:bodyPr anchor="ctr">
            <a:normAutofit/>
          </a:bodyPr>
          <a:lstStyle/>
          <a:p>
            <a:pPr marL="457200" indent="-457200" algn="ctr">
              <a:buFont typeface="Wingdings" panose="05000000000000000000" pitchFamily="2" charset="2"/>
              <a:buChar char="v"/>
            </a:pPr>
            <a:r>
              <a:rPr lang="en-US" dirty="0">
                <a:latin typeface="Calibri" panose="020F0502020204030204" pitchFamily="34" charset="0"/>
                <a:cs typeface="Calibri" panose="020F0502020204030204" pitchFamily="34" charset="0"/>
              </a:rPr>
              <a:t>Sales Vs Forecast</a:t>
            </a:r>
            <a:endParaRPr lang="en-IN"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B60E41A1-B29C-9DC8-AED3-4209A69D2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72" y="1450277"/>
            <a:ext cx="36861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EBC283F-0C90-C032-A1C9-E06291803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174" y="1450277"/>
            <a:ext cx="368617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27909F-CA3C-386F-2B40-EF71A3818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2777" y="1450277"/>
            <a:ext cx="3686175" cy="2609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DC37B8-2AF5-5C20-1167-A15C3296C617}"/>
              </a:ext>
            </a:extLst>
          </p:cNvPr>
          <p:cNvSpPr txBox="1"/>
          <p:nvPr/>
        </p:nvSpPr>
        <p:spPr>
          <a:xfrm>
            <a:off x="1696278" y="4480661"/>
            <a:ext cx="9620292"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Above scatterplots are plotted against Sales an Forecast of corresponding months (3,6,9).</a:t>
            </a:r>
          </a:p>
          <a:p>
            <a:pPr marL="285750" indent="-285750">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cs typeface="Calibri" panose="020F0502020204030204" pitchFamily="34" charset="0"/>
              </a:rPr>
              <a:t>Forecasted sale of quantity based on previous sales is predicted correctly based on the plot, as they follow positive (linear relationship).</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9901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574</TotalTime>
  <Words>1324</Words>
  <Application>Microsoft Office PowerPoint</Application>
  <PresentationFormat>Widescreen</PresentationFormat>
  <Paragraphs>187</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Wingdings 3</vt:lpstr>
      <vt:lpstr>Century Gothic</vt:lpstr>
      <vt:lpstr>Wingdings</vt:lpstr>
      <vt:lpstr>Arial</vt:lpstr>
      <vt:lpstr>Wisp</vt:lpstr>
      <vt:lpstr>PowerPoint Presentation</vt:lpstr>
      <vt:lpstr>PowerPoint Presentation</vt:lpstr>
      <vt:lpstr>PowerPoint Presentation</vt:lpstr>
      <vt:lpstr>Null Value and its Treatment</vt:lpstr>
      <vt:lpstr>PowerPoint Presentation</vt:lpstr>
      <vt:lpstr>PowerPoint Presentation</vt:lpstr>
      <vt:lpstr>Visualization - Categorical Variables</vt:lpstr>
      <vt:lpstr>In-transit Vs Forecast sales</vt:lpstr>
      <vt:lpstr>Sales Vs Forecast</vt:lpstr>
      <vt:lpstr>Lead Time, National_Inv, Min_bank Vs Target</vt:lpstr>
      <vt:lpstr>Sales vs Target variable</vt:lpstr>
      <vt:lpstr>Source Performances Vs Backorder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RLN</dc:creator>
  <cp:lastModifiedBy>Lakshmi Narayanan Ramesh</cp:lastModifiedBy>
  <cp:revision>25</cp:revision>
  <dcterms:modified xsi:type="dcterms:W3CDTF">2022-07-30T10:21:31Z</dcterms:modified>
</cp:coreProperties>
</file>