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5" r:id="rId8"/>
    <p:sldId id="264"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803"/>
    <a:srgbClr val="93F7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34EA4-31EE-45B7-AB3C-F2AD9CE40EC4}" v="9" dt="2023-04-06T14:17:25.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99" autoAdjust="0"/>
    <p:restoredTop sz="94660"/>
  </p:normalViewPr>
  <p:slideViewPr>
    <p:cSldViewPr snapToGrid="0">
      <p:cViewPr>
        <p:scale>
          <a:sx n="75" d="100"/>
          <a:sy n="75" d="100"/>
        </p:scale>
        <p:origin x="6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Viswanathan" userId="9c31d1426117653e" providerId="LiveId" clId="{E9A34EA4-31EE-45B7-AB3C-F2AD9CE40EC4}"/>
    <pc:docChg chg="undo redo custSel addSld modSld">
      <pc:chgData name="Swetha Viswanathan" userId="9c31d1426117653e" providerId="LiveId" clId="{E9A34EA4-31EE-45B7-AB3C-F2AD9CE40EC4}" dt="2023-04-06T14:13:24.218" v="160" actId="20577"/>
      <pc:docMkLst>
        <pc:docMk/>
      </pc:docMkLst>
      <pc:sldChg chg="addSp delSp modSp mod">
        <pc:chgData name="Swetha Viswanathan" userId="9c31d1426117653e" providerId="LiveId" clId="{E9A34EA4-31EE-45B7-AB3C-F2AD9CE40EC4}" dt="2023-04-06T13:41:30.714" v="157" actId="1076"/>
        <pc:sldMkLst>
          <pc:docMk/>
          <pc:sldMk cId="2734656892" sldId="256"/>
        </pc:sldMkLst>
        <pc:spChg chg="del mod">
          <ac:chgData name="Swetha Viswanathan" userId="9c31d1426117653e" providerId="LiveId" clId="{E9A34EA4-31EE-45B7-AB3C-F2AD9CE40EC4}" dt="2023-04-06T13:40:40.213" v="146" actId="21"/>
          <ac:spMkLst>
            <pc:docMk/>
            <pc:sldMk cId="2734656892" sldId="256"/>
            <ac:spMk id="2" creationId="{E9BBA665-CA99-8ADD-5361-F71196286139}"/>
          </ac:spMkLst>
        </pc:spChg>
        <pc:spChg chg="mod">
          <ac:chgData name="Swetha Viswanathan" userId="9c31d1426117653e" providerId="LiveId" clId="{E9A34EA4-31EE-45B7-AB3C-F2AD9CE40EC4}" dt="2023-04-06T13:41:30.714" v="157" actId="1076"/>
          <ac:spMkLst>
            <pc:docMk/>
            <pc:sldMk cId="2734656892" sldId="256"/>
            <ac:spMk id="3" creationId="{90DE7E36-812F-F315-28F4-8F07538A3688}"/>
          </ac:spMkLst>
        </pc:spChg>
        <pc:spChg chg="add mod">
          <ac:chgData name="Swetha Viswanathan" userId="9c31d1426117653e" providerId="LiveId" clId="{E9A34EA4-31EE-45B7-AB3C-F2AD9CE40EC4}" dt="2023-04-06T13:40:57.448" v="149" actId="20577"/>
          <ac:spMkLst>
            <pc:docMk/>
            <pc:sldMk cId="2734656892" sldId="256"/>
            <ac:spMk id="5" creationId="{AC4B005F-5596-8778-6A70-D8FA06D5B1C0}"/>
          </ac:spMkLst>
        </pc:spChg>
        <pc:spChg chg="add mod">
          <ac:chgData name="Swetha Viswanathan" userId="9c31d1426117653e" providerId="LiveId" clId="{E9A34EA4-31EE-45B7-AB3C-F2AD9CE40EC4}" dt="2023-04-06T13:41:26.719" v="156" actId="1076"/>
          <ac:spMkLst>
            <pc:docMk/>
            <pc:sldMk cId="2734656892" sldId="256"/>
            <ac:spMk id="6" creationId="{814D4942-A5E1-69EB-C985-64D654389E3F}"/>
          </ac:spMkLst>
        </pc:spChg>
      </pc:sldChg>
      <pc:sldChg chg="modSp mod">
        <pc:chgData name="Swetha Viswanathan" userId="9c31d1426117653e" providerId="LiveId" clId="{E9A34EA4-31EE-45B7-AB3C-F2AD9CE40EC4}" dt="2023-04-06T13:36:26.125" v="122" actId="20577"/>
        <pc:sldMkLst>
          <pc:docMk/>
          <pc:sldMk cId="93980980" sldId="257"/>
        </pc:sldMkLst>
        <pc:spChg chg="mod">
          <ac:chgData name="Swetha Viswanathan" userId="9c31d1426117653e" providerId="LiveId" clId="{E9A34EA4-31EE-45B7-AB3C-F2AD9CE40EC4}" dt="2023-04-06T13:36:26.125" v="122" actId="20577"/>
          <ac:spMkLst>
            <pc:docMk/>
            <pc:sldMk cId="93980980" sldId="257"/>
            <ac:spMk id="2" creationId="{2B401919-6573-26DF-1AD2-B091E9B461D5}"/>
          </ac:spMkLst>
        </pc:spChg>
      </pc:sldChg>
      <pc:sldChg chg="modSp mod">
        <pc:chgData name="Swetha Viswanathan" userId="9c31d1426117653e" providerId="LiveId" clId="{E9A34EA4-31EE-45B7-AB3C-F2AD9CE40EC4}" dt="2023-04-06T14:13:24.218" v="160" actId="20577"/>
        <pc:sldMkLst>
          <pc:docMk/>
          <pc:sldMk cId="1442393849" sldId="258"/>
        </pc:sldMkLst>
        <pc:spChg chg="mod">
          <ac:chgData name="Swetha Viswanathan" userId="9c31d1426117653e" providerId="LiveId" clId="{E9A34EA4-31EE-45B7-AB3C-F2AD9CE40EC4}" dt="2023-04-06T14:13:24.218" v="160" actId="20577"/>
          <ac:spMkLst>
            <pc:docMk/>
            <pc:sldMk cId="1442393849" sldId="258"/>
            <ac:spMk id="2" creationId="{994D002F-9E6B-0BDA-866E-08C3F6181A17}"/>
          </ac:spMkLst>
        </pc:spChg>
        <pc:spChg chg="mod">
          <ac:chgData name="Swetha Viswanathan" userId="9c31d1426117653e" providerId="LiveId" clId="{E9A34EA4-31EE-45B7-AB3C-F2AD9CE40EC4}" dt="2023-04-06T13:28:44.591" v="75"/>
          <ac:spMkLst>
            <pc:docMk/>
            <pc:sldMk cId="1442393849" sldId="258"/>
            <ac:spMk id="3" creationId="{399D7E17-B8A6-6AE9-92FF-D3213806A83F}"/>
          </ac:spMkLst>
        </pc:spChg>
      </pc:sldChg>
      <pc:sldChg chg="modSp mod">
        <pc:chgData name="Swetha Viswanathan" userId="9c31d1426117653e" providerId="LiveId" clId="{E9A34EA4-31EE-45B7-AB3C-F2AD9CE40EC4}" dt="2023-04-06T13:29:07.510" v="76" actId="313"/>
        <pc:sldMkLst>
          <pc:docMk/>
          <pc:sldMk cId="51638712" sldId="259"/>
        </pc:sldMkLst>
        <pc:graphicFrameChg chg="modGraphic">
          <ac:chgData name="Swetha Viswanathan" userId="9c31d1426117653e" providerId="LiveId" clId="{E9A34EA4-31EE-45B7-AB3C-F2AD9CE40EC4}" dt="2023-04-06T13:29:07.510" v="76" actId="313"/>
          <ac:graphicFrameMkLst>
            <pc:docMk/>
            <pc:sldMk cId="51638712" sldId="259"/>
            <ac:graphicFrameMk id="4" creationId="{90B5DA6D-4A9D-2498-71A0-2709E6D480E9}"/>
          </ac:graphicFrameMkLst>
        </pc:graphicFrameChg>
      </pc:sldChg>
      <pc:sldChg chg="addSp delSp modSp mod">
        <pc:chgData name="Swetha Viswanathan" userId="9c31d1426117653e" providerId="LiveId" clId="{E9A34EA4-31EE-45B7-AB3C-F2AD9CE40EC4}" dt="2023-04-06T13:37:14.972" v="123" actId="2711"/>
        <pc:sldMkLst>
          <pc:docMk/>
          <pc:sldMk cId="2548985130" sldId="260"/>
        </pc:sldMkLst>
        <pc:spChg chg="del">
          <ac:chgData name="Swetha Viswanathan" userId="9c31d1426117653e" providerId="LiveId" clId="{E9A34EA4-31EE-45B7-AB3C-F2AD9CE40EC4}" dt="2023-04-06T07:07:12.896" v="2" actId="478"/>
          <ac:spMkLst>
            <pc:docMk/>
            <pc:sldMk cId="2548985130" sldId="260"/>
            <ac:spMk id="2" creationId="{4218175F-5DEB-85EB-5BBA-A4F4113E99C6}"/>
          </ac:spMkLst>
        </pc:spChg>
        <pc:spChg chg="del">
          <ac:chgData name="Swetha Viswanathan" userId="9c31d1426117653e" providerId="LiveId" clId="{E9A34EA4-31EE-45B7-AB3C-F2AD9CE40EC4}" dt="2023-04-06T07:07:09.688" v="1" actId="478"/>
          <ac:spMkLst>
            <pc:docMk/>
            <pc:sldMk cId="2548985130" sldId="260"/>
            <ac:spMk id="3" creationId="{E9D8B9DA-7EBF-2223-AADA-F8B110795536}"/>
          </ac:spMkLst>
        </pc:spChg>
        <pc:spChg chg="add mod">
          <ac:chgData name="Swetha Viswanathan" userId="9c31d1426117653e" providerId="LiveId" clId="{E9A34EA4-31EE-45B7-AB3C-F2AD9CE40EC4}" dt="2023-04-06T07:06:55.663" v="0"/>
          <ac:spMkLst>
            <pc:docMk/>
            <pc:sldMk cId="2548985130" sldId="260"/>
            <ac:spMk id="4" creationId="{AA766EC0-6715-B1C1-42C4-4B90FFBBCCD1}"/>
          </ac:spMkLst>
        </pc:spChg>
        <pc:spChg chg="add mod">
          <ac:chgData name="Swetha Viswanathan" userId="9c31d1426117653e" providerId="LiveId" clId="{E9A34EA4-31EE-45B7-AB3C-F2AD9CE40EC4}" dt="2023-04-06T13:37:14.972" v="123" actId="2711"/>
          <ac:spMkLst>
            <pc:docMk/>
            <pc:sldMk cId="2548985130" sldId="260"/>
            <ac:spMk id="5" creationId="{3CFE1E34-1EBB-B49D-CF77-CA6938E00F66}"/>
          </ac:spMkLst>
        </pc:spChg>
      </pc:sldChg>
      <pc:sldChg chg="addSp delSp modSp mod">
        <pc:chgData name="Swetha Viswanathan" userId="9c31d1426117653e" providerId="LiveId" clId="{E9A34EA4-31EE-45B7-AB3C-F2AD9CE40EC4}" dt="2023-04-06T13:37:47.308" v="124" actId="255"/>
        <pc:sldMkLst>
          <pc:docMk/>
          <pc:sldMk cId="2477962807" sldId="261"/>
        </pc:sldMkLst>
        <pc:spChg chg="mod">
          <ac:chgData name="Swetha Viswanathan" userId="9c31d1426117653e" providerId="LiveId" clId="{E9A34EA4-31EE-45B7-AB3C-F2AD9CE40EC4}" dt="2023-04-06T13:37:47.308" v="124" actId="255"/>
          <ac:spMkLst>
            <pc:docMk/>
            <pc:sldMk cId="2477962807" sldId="261"/>
            <ac:spMk id="2" creationId="{1B66BB18-9E35-2B59-8740-FAA3538ED695}"/>
          </ac:spMkLst>
        </pc:spChg>
        <pc:spChg chg="del mod">
          <ac:chgData name="Swetha Viswanathan" userId="9c31d1426117653e" providerId="LiveId" clId="{E9A34EA4-31EE-45B7-AB3C-F2AD9CE40EC4}" dt="2023-04-06T13:24:25.146" v="66" actId="931"/>
          <ac:spMkLst>
            <pc:docMk/>
            <pc:sldMk cId="2477962807" sldId="261"/>
            <ac:spMk id="3" creationId="{9E5CD86C-84BC-B980-37F7-0FFCC7DEBEB2}"/>
          </ac:spMkLst>
        </pc:spChg>
        <pc:picChg chg="add mod">
          <ac:chgData name="Swetha Viswanathan" userId="9c31d1426117653e" providerId="LiveId" clId="{E9A34EA4-31EE-45B7-AB3C-F2AD9CE40EC4}" dt="2023-04-06T13:24:47.659" v="72" actId="14100"/>
          <ac:picMkLst>
            <pc:docMk/>
            <pc:sldMk cId="2477962807" sldId="261"/>
            <ac:picMk id="5" creationId="{206C5607-28C4-09B3-0805-A6F7F4EC18AC}"/>
          </ac:picMkLst>
        </pc:picChg>
      </pc:sldChg>
      <pc:sldChg chg="addSp delSp modSp new mod">
        <pc:chgData name="Swetha Viswanathan" userId="9c31d1426117653e" providerId="LiveId" clId="{E9A34EA4-31EE-45B7-AB3C-F2AD9CE40EC4}" dt="2023-04-06T13:34:11.773" v="118" actId="14100"/>
        <pc:sldMkLst>
          <pc:docMk/>
          <pc:sldMk cId="908609804" sldId="262"/>
        </pc:sldMkLst>
        <pc:spChg chg="mod">
          <ac:chgData name="Swetha Viswanathan" userId="9c31d1426117653e" providerId="LiveId" clId="{E9A34EA4-31EE-45B7-AB3C-F2AD9CE40EC4}" dt="2023-04-06T13:33:56.955" v="114" actId="1076"/>
          <ac:spMkLst>
            <pc:docMk/>
            <pc:sldMk cId="908609804" sldId="262"/>
            <ac:spMk id="2" creationId="{614B30FC-4392-80F3-A6AF-750E3170B096}"/>
          </ac:spMkLst>
        </pc:spChg>
        <pc:spChg chg="del mod">
          <ac:chgData name="Swetha Viswanathan" userId="9c31d1426117653e" providerId="LiveId" clId="{E9A34EA4-31EE-45B7-AB3C-F2AD9CE40EC4}" dt="2023-04-06T13:33:39.478" v="112" actId="931"/>
          <ac:spMkLst>
            <pc:docMk/>
            <pc:sldMk cId="908609804" sldId="262"/>
            <ac:spMk id="3" creationId="{E288EDE2-7266-2068-6F3B-0B5A224E0865}"/>
          </ac:spMkLst>
        </pc:spChg>
        <pc:picChg chg="add mod">
          <ac:chgData name="Swetha Viswanathan" userId="9c31d1426117653e" providerId="LiveId" clId="{E9A34EA4-31EE-45B7-AB3C-F2AD9CE40EC4}" dt="2023-04-06T13:34:11.773" v="118" actId="14100"/>
          <ac:picMkLst>
            <pc:docMk/>
            <pc:sldMk cId="908609804" sldId="262"/>
            <ac:picMk id="5" creationId="{2875DB6E-0741-D087-7B79-F3A85700BD2D}"/>
          </ac:picMkLst>
        </pc:picChg>
      </pc:sldChg>
      <pc:sldChg chg="new">
        <pc:chgData name="Swetha Viswanathan" userId="9c31d1426117653e" providerId="LiveId" clId="{E9A34EA4-31EE-45B7-AB3C-F2AD9CE40EC4}" dt="2023-04-06T13:34:19.620" v="119" actId="680"/>
        <pc:sldMkLst>
          <pc:docMk/>
          <pc:sldMk cId="2541151245" sldId="263"/>
        </pc:sldMkLst>
      </pc:sldChg>
      <pc:sldChg chg="new">
        <pc:chgData name="Swetha Viswanathan" userId="9c31d1426117653e" providerId="LiveId" clId="{E9A34EA4-31EE-45B7-AB3C-F2AD9CE40EC4}" dt="2023-04-06T13:49:19.733" v="158" actId="680"/>
        <pc:sldMkLst>
          <pc:docMk/>
          <pc:sldMk cId="3882352909" sldId="264"/>
        </pc:sldMkLst>
      </pc:sldChg>
      <pc:sldChg chg="new">
        <pc:chgData name="Swetha Viswanathan" userId="9c31d1426117653e" providerId="LiveId" clId="{E9A34EA4-31EE-45B7-AB3C-F2AD9CE40EC4}" dt="2023-04-06T13:49:20.599" v="159" actId="680"/>
        <pc:sldMkLst>
          <pc:docMk/>
          <pc:sldMk cId="2932367585"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651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982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74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50906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32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69753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0086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7391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345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4632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8FC0-A7D3-4D8C-9565-BB70E82777D9}"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148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8FC0-A7D3-4D8C-9565-BB70E82777D9}"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1907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8FC0-A7D3-4D8C-9565-BB70E82777D9}"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9878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8FC0-A7D3-4D8C-9565-BB70E82777D9}"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411054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58646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7716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7D8FC0-A7D3-4D8C-9565-BB70E82777D9}" type="datetimeFigureOut">
              <a:rPr lang="en-IN" smtClean="0"/>
              <a:t>07-04-2023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31CD10-AB2E-42B4-9054-1324CC94B42D}" type="slidenum">
              <a:rPr lang="en-IN" smtClean="0"/>
              <a:t>‹#›</a:t>
            </a:fld>
            <a:endParaRPr lang="en-IN"/>
          </a:p>
        </p:txBody>
      </p:sp>
    </p:spTree>
    <p:extLst>
      <p:ext uri="{BB962C8B-B14F-4D97-AF65-F5344CB8AC3E}">
        <p14:creationId xmlns:p14="http://schemas.microsoft.com/office/powerpoint/2010/main" val="11186578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E7E36-812F-F315-28F4-8F07538A3688}"/>
              </a:ext>
            </a:extLst>
          </p:cNvPr>
          <p:cNvSpPr>
            <a:spLocks noGrp="1"/>
          </p:cNvSpPr>
          <p:nvPr>
            <p:ph type="subTitle" idx="1"/>
          </p:nvPr>
        </p:nvSpPr>
        <p:spPr>
          <a:xfrm>
            <a:off x="872742" y="2833896"/>
            <a:ext cx="8886922" cy="2325932"/>
          </a:xfrm>
        </p:spPr>
        <p:txBody>
          <a:bodyPr>
            <a:normAutofit/>
          </a:bodyPr>
          <a:lstStyle/>
          <a:p>
            <a:r>
              <a:rPr lang="en-US" sz="65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INTERIM PRESENTATION</a:t>
            </a:r>
            <a:endParaRPr lang="en-IN" sz="5400" dirty="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itle 4">
            <a:extLst>
              <a:ext uri="{FF2B5EF4-FFF2-40B4-BE49-F238E27FC236}">
                <a16:creationId xmlns:a16="http://schemas.microsoft.com/office/drawing/2014/main" id="{AC4B005F-5596-8778-6A70-D8FA06D5B1C0}"/>
              </a:ext>
            </a:extLst>
          </p:cNvPr>
          <p:cNvSpPr>
            <a:spLocks noGrp="1"/>
          </p:cNvSpPr>
          <p:nvPr>
            <p:ph type="ctrTitle"/>
          </p:nvPr>
        </p:nvSpPr>
        <p:spPr>
          <a:xfrm>
            <a:off x="1264471" y="361130"/>
            <a:ext cx="7766936" cy="1646302"/>
          </a:xfrm>
        </p:spPr>
        <p:txBody>
          <a:bodyPr/>
          <a:lstStyle/>
          <a:p>
            <a:pPr algn="l"/>
            <a:r>
              <a:rPr lang="en-IN" dirty="0"/>
              <a:t>	</a:t>
            </a:r>
          </a:p>
        </p:txBody>
      </p:sp>
      <p:sp>
        <p:nvSpPr>
          <p:cNvPr id="6" name="Title 1">
            <a:extLst>
              <a:ext uri="{FF2B5EF4-FFF2-40B4-BE49-F238E27FC236}">
                <a16:creationId xmlns:a16="http://schemas.microsoft.com/office/drawing/2014/main" id="{814D4942-A5E1-69EB-C985-64D654389E3F}"/>
              </a:ext>
            </a:extLst>
          </p:cNvPr>
          <p:cNvSpPr txBox="1">
            <a:spLocks/>
          </p:cNvSpPr>
          <p:nvPr/>
        </p:nvSpPr>
        <p:spPr>
          <a:xfrm>
            <a:off x="872742" y="279921"/>
            <a:ext cx="8696130"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b="1" dirty="0">
                <a:ln w="13462">
                  <a:solidFill>
                    <a:schemeClr val="bg1"/>
                  </a:solidFill>
                  <a:prstDash val="solid"/>
                </a:ln>
                <a:solidFill>
                  <a:schemeClr val="accent2">
                    <a:lumMod val="50000"/>
                  </a:schemeClr>
                </a:solidFill>
                <a:effectLst>
                  <a:outerShdw blurRad="38100" dist="38100" dir="2700000" algn="tl">
                    <a:srgbClr val="000000">
                      <a:alpha val="43137"/>
                    </a:srgbClr>
                  </a:outerShdw>
                </a:effectLst>
              </a:rPr>
              <a:t>PGP-DSE-JUL-2022</a:t>
            </a:r>
            <a:endParaRPr lang="en-IN" sz="60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6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EC12EE-E122-FC0D-6266-CF4484792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18160"/>
            <a:ext cx="9006193" cy="5669280"/>
          </a:xfrm>
        </p:spPr>
      </p:pic>
    </p:spTree>
    <p:extLst>
      <p:ext uri="{BB962C8B-B14F-4D97-AF65-F5344CB8AC3E}">
        <p14:creationId xmlns:p14="http://schemas.microsoft.com/office/powerpoint/2010/main" val="167017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39DC91-75E2-FEEC-A644-6DC9B46C8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39" y="528320"/>
            <a:ext cx="9034801" cy="5689599"/>
          </a:xfrm>
        </p:spPr>
      </p:pic>
    </p:spTree>
    <p:extLst>
      <p:ext uri="{BB962C8B-B14F-4D97-AF65-F5344CB8AC3E}">
        <p14:creationId xmlns:p14="http://schemas.microsoft.com/office/powerpoint/2010/main" val="169620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C9CC11-2B11-B15A-27D7-9D3F9A8DD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60" y="711200"/>
            <a:ext cx="9113520" cy="5250907"/>
          </a:xfrm>
        </p:spPr>
      </p:pic>
    </p:spTree>
    <p:extLst>
      <p:ext uri="{BB962C8B-B14F-4D97-AF65-F5344CB8AC3E}">
        <p14:creationId xmlns:p14="http://schemas.microsoft.com/office/powerpoint/2010/main" val="154285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A042305-19BF-762E-D52D-0607EB8E85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598" y="518160"/>
            <a:ext cx="8892030" cy="5750560"/>
          </a:xfrm>
        </p:spPr>
      </p:pic>
    </p:spTree>
    <p:extLst>
      <p:ext uri="{BB962C8B-B14F-4D97-AF65-F5344CB8AC3E}">
        <p14:creationId xmlns:p14="http://schemas.microsoft.com/office/powerpoint/2010/main" val="123724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6605A7-9EE1-A036-859E-59BCF4548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478" y="579120"/>
            <a:ext cx="8242322" cy="6189348"/>
          </a:xfrm>
        </p:spPr>
      </p:pic>
    </p:spTree>
    <p:extLst>
      <p:ext uri="{BB962C8B-B14F-4D97-AF65-F5344CB8AC3E}">
        <p14:creationId xmlns:p14="http://schemas.microsoft.com/office/powerpoint/2010/main" val="178957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EB9A6F-B08F-0250-88CF-AD9B20C8E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99" y="487680"/>
            <a:ext cx="9065282" cy="5655945"/>
          </a:xfrm>
        </p:spPr>
      </p:pic>
    </p:spTree>
    <p:extLst>
      <p:ext uri="{BB962C8B-B14F-4D97-AF65-F5344CB8AC3E}">
        <p14:creationId xmlns:p14="http://schemas.microsoft.com/office/powerpoint/2010/main" val="162985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A839C1-813F-52BE-B6E3-9B7668C9D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 y="477520"/>
            <a:ext cx="8479971" cy="5913120"/>
          </a:xfrm>
        </p:spPr>
      </p:pic>
    </p:spTree>
    <p:extLst>
      <p:ext uri="{BB962C8B-B14F-4D97-AF65-F5344CB8AC3E}">
        <p14:creationId xmlns:p14="http://schemas.microsoft.com/office/powerpoint/2010/main" val="110819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AD37ED-6A07-B3BF-2808-E159F8CC5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240" y="497840"/>
            <a:ext cx="8473440" cy="6068749"/>
          </a:xfrm>
        </p:spPr>
      </p:pic>
    </p:spTree>
    <p:extLst>
      <p:ext uri="{BB962C8B-B14F-4D97-AF65-F5344CB8AC3E}">
        <p14:creationId xmlns:p14="http://schemas.microsoft.com/office/powerpoint/2010/main" val="88232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919-6573-26DF-1AD2-B091E9B461D5}"/>
              </a:ext>
            </a:extLst>
          </p:cNvPr>
          <p:cNvSpPr>
            <a:spLocks noGrp="1"/>
          </p:cNvSpPr>
          <p:nvPr>
            <p:ph type="title"/>
          </p:nvPr>
        </p:nvSpPr>
        <p:spPr/>
        <p:txBody>
          <a:bodyPr/>
          <a:lstStyle/>
          <a:p>
            <a:r>
              <a:rPr lang="en-IN" dirty="0"/>
              <a:t>						</a:t>
            </a:r>
            <a:r>
              <a:rPr lang="en-IN" sz="5400"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0A822289-7AB5-9AA9-E5E9-29CABAFAB087}"/>
              </a:ext>
            </a:extLst>
          </p:cNvPr>
          <p:cNvSpPr>
            <a:spLocks noGrp="1"/>
          </p:cNvSpPr>
          <p:nvPr>
            <p:ph idx="1"/>
          </p:nvPr>
        </p:nvSpPr>
        <p:spPr>
          <a:xfrm>
            <a:off x="1324946" y="1707502"/>
            <a:ext cx="8098345" cy="4651101"/>
          </a:xfrm>
        </p:spPr>
        <p:txBody>
          <a:bodyPr anchor="ctr">
            <a:normAutofit fontScale="77500" lnSpcReduction="20000"/>
          </a:bodyPr>
          <a:lstStyle/>
          <a:p>
            <a:pPr>
              <a:buFont typeface="Wingdings" panose="05000000000000000000" pitchFamily="2" charset="2"/>
              <a:buChar char="Ø"/>
            </a:pPr>
            <a:r>
              <a:rPr lang="en-US" sz="1800" b="1" u="none" strike="noStrike" baseline="0" dirty="0">
                <a:solidFill>
                  <a:srgbClr val="021803"/>
                </a:solidFill>
                <a:latin typeface="Proxima Nova"/>
              </a:rPr>
              <a:t>Batch details 	                   DSE – JUL 2022 (ONL) </a:t>
            </a:r>
          </a:p>
          <a:p>
            <a:pPr marL="0" indent="0">
              <a:buNone/>
            </a:pPr>
            <a:r>
              <a:rPr lang="en-US" sz="1800" b="1" u="none" strike="noStrike" baseline="0" dirty="0">
                <a:solidFill>
                  <a:srgbClr val="021803"/>
                </a:solidFill>
                <a:latin typeface="Proxima Nova"/>
              </a:rPr>
              <a:t>	</a:t>
            </a:r>
          </a:p>
          <a:p>
            <a:pPr>
              <a:buFont typeface="Wingdings" panose="05000000000000000000" pitchFamily="2" charset="2"/>
              <a:buChar char="Ø"/>
            </a:pPr>
            <a:r>
              <a:rPr lang="en-IN" sz="1800" b="1" u="none" strike="noStrike" baseline="0" dirty="0">
                <a:solidFill>
                  <a:srgbClr val="021803"/>
                </a:solidFill>
                <a:latin typeface="Proxima Nova"/>
              </a:rPr>
              <a:t>Team members 	         	</a:t>
            </a:r>
            <a:r>
              <a:rPr lang="en-IN" sz="1800" b="1" dirty="0">
                <a:solidFill>
                  <a:srgbClr val="021803"/>
                </a:solidFill>
                <a:latin typeface="Proxima Nova"/>
              </a:rPr>
              <a:t>Nandakumar A K , Swetha R Ve , Narashimmhan R S , </a:t>
            </a:r>
          </a:p>
          <a:p>
            <a:pPr marL="0" indent="0">
              <a:buNone/>
            </a:pPr>
            <a:r>
              <a:rPr lang="en-IN" sz="1800" b="1" dirty="0">
                <a:solidFill>
                  <a:srgbClr val="021803"/>
                </a:solidFill>
                <a:latin typeface="Proxima Nova"/>
              </a:rPr>
              <a:t>						Jeeva Anand B , Muthurampandian R</a:t>
            </a:r>
            <a:endParaRPr lang="en-IN" sz="1800" b="1" u="none" strike="noStrike" baseline="0" dirty="0">
              <a:solidFill>
                <a:srgbClr val="021803"/>
              </a:solidFill>
              <a:latin typeface="Proxima Nova"/>
            </a:endParaRP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Domain of Project 	   	Sales Analytics</a:t>
            </a: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Proposed Project title 	</a:t>
            </a:r>
            <a:r>
              <a:rPr lang="en-IN" sz="1800" b="1" dirty="0">
                <a:solidFill>
                  <a:srgbClr val="021803"/>
                </a:solidFill>
                <a:effectLst/>
                <a:latin typeface="Proxima Nova"/>
              </a:rPr>
              <a:t>Unlocking Sales Potential in Lowa Liquor through </a:t>
            </a:r>
            <a:endParaRPr lang="en-IN" b="1" dirty="0">
              <a:solidFill>
                <a:srgbClr val="021803"/>
              </a:solidFill>
              <a:latin typeface="Proxima Nova"/>
            </a:endParaRPr>
          </a:p>
          <a:p>
            <a:pPr marL="0" indent="0">
              <a:buNone/>
            </a:pPr>
            <a:r>
              <a:rPr lang="en-IN" sz="1800" b="1" dirty="0">
                <a:solidFill>
                  <a:srgbClr val="021803"/>
                </a:solidFill>
                <a:effectLst/>
                <a:latin typeface="Proxima Nova"/>
              </a:rPr>
              <a:t>						Data Analytics</a:t>
            </a:r>
            <a:endParaRPr lang="en-US" sz="1800" b="1" u="none" strike="noStrike" baseline="0" dirty="0">
              <a:solidFill>
                <a:srgbClr val="021803"/>
              </a:solidFill>
              <a:latin typeface="Proxima Nova"/>
            </a:endParaRP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Team 04</a:t>
            </a:r>
          </a:p>
          <a:p>
            <a:pPr>
              <a:buFont typeface="Wingdings" panose="05000000000000000000" pitchFamily="2" charset="2"/>
              <a:buChar char="Ø"/>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Leader 			Swetha R Ve</a:t>
            </a: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Mentor Name 	                  Pratik Sonar</a:t>
            </a:r>
            <a:endParaRPr lang="en-IN" sz="1800" b="1" dirty="0">
              <a:solidFill>
                <a:srgbClr val="021803"/>
              </a:solidFill>
              <a:latin typeface="Proxima Nova"/>
            </a:endParaRPr>
          </a:p>
          <a:p>
            <a:endParaRPr lang="en-IN" dirty="0">
              <a:latin typeface="Proxima Nova"/>
            </a:endParaRPr>
          </a:p>
        </p:txBody>
      </p:sp>
    </p:spTree>
    <p:extLst>
      <p:ext uri="{BB962C8B-B14F-4D97-AF65-F5344CB8AC3E}">
        <p14:creationId xmlns:p14="http://schemas.microsoft.com/office/powerpoint/2010/main" val="939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002F-9E6B-0BDA-866E-08C3F6181A17}"/>
              </a:ext>
            </a:extLst>
          </p:cNvPr>
          <p:cNvSpPr>
            <a:spLocks noGrp="1"/>
          </p:cNvSpPr>
          <p:nvPr>
            <p:ph type="title"/>
          </p:nvPr>
        </p:nvSpPr>
        <p:spPr/>
        <p:txBody>
          <a:bodyPr/>
          <a:lstStyle/>
          <a:p>
            <a:r>
              <a:rPr lang="en-US" dirty="0"/>
              <a:t>		</a:t>
            </a:r>
            <a:r>
              <a:rPr lang="en-US" sz="5400" dirty="0">
                <a:effectLst>
                  <a:outerShdw blurRad="38100" dist="38100" dir="2700000" algn="tl">
                    <a:srgbClr val="000000">
                      <a:alpha val="43137"/>
                    </a:srgbClr>
                  </a:outerShdw>
                </a:effectLst>
              </a:rPr>
              <a:t>PROBLEM STATEMENT</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9D7E17-B8A6-6AE9-92FF-D3213806A83F}"/>
              </a:ext>
            </a:extLst>
          </p:cNvPr>
          <p:cNvSpPr>
            <a:spLocks noGrp="1"/>
          </p:cNvSpPr>
          <p:nvPr>
            <p:ph idx="1"/>
          </p:nvPr>
        </p:nvSpPr>
        <p:spPr/>
        <p:txBody>
          <a:bodyPr/>
          <a:lstStyle/>
          <a:p>
            <a:pPr marL="0" indent="0">
              <a:lnSpc>
                <a:spcPct val="130000"/>
              </a:lnSpc>
              <a:spcBef>
                <a:spcPts val="1000"/>
              </a:spcBef>
              <a:buNone/>
            </a:pPr>
            <a:r>
              <a:rPr lang="en-IN" sz="1800" dirty="0">
                <a:solidFill>
                  <a:srgbClr val="353744"/>
                </a:solidFill>
                <a:effectLst/>
                <a:latin typeface="Proxima Nova"/>
                <a:ea typeface="Proxima Nova"/>
                <a:cs typeface="Proxima Nova"/>
              </a:rPr>
              <a:t>		</a:t>
            </a:r>
            <a:r>
              <a:rPr lang="en-IN" sz="1800" dirty="0" err="1">
                <a:solidFill>
                  <a:srgbClr val="353744"/>
                </a:solidFill>
                <a:effectLst/>
                <a:latin typeface="Proxima Nova"/>
                <a:ea typeface="Proxima Nova"/>
                <a:cs typeface="Proxima Nova"/>
              </a:rPr>
              <a:t>Lowa</a:t>
            </a:r>
            <a:r>
              <a:rPr lang="en-IN" sz="1800" dirty="0">
                <a:solidFill>
                  <a:srgbClr val="353744"/>
                </a:solidFill>
                <a:effectLst/>
                <a:latin typeface="Proxima Nova"/>
                <a:ea typeface="Proxima Nova"/>
                <a:cs typeface="Proxima Nova"/>
              </a:rPr>
              <a:t> Liquor is a retail store that specializes in selling various types of alcoholic beverages. The store has been facing a decline in sales over the past year, and the management team is concerned about the reasons behind this decline. The store wants to identify the factors that are contributing to the decline in sales and find ways to improve the sales performance.</a:t>
            </a:r>
          </a:p>
          <a:p>
            <a:pPr marL="0" indent="0">
              <a:lnSpc>
                <a:spcPct val="130000"/>
              </a:lnSpc>
              <a:spcBef>
                <a:spcPts val="1000"/>
              </a:spcBef>
              <a:buNone/>
            </a:pPr>
            <a:r>
              <a:rPr lang="en-IN" dirty="0">
                <a:solidFill>
                  <a:srgbClr val="353744"/>
                </a:solidFill>
                <a:latin typeface="Proxima Nova"/>
                <a:ea typeface="Proxima Nova"/>
                <a:cs typeface="Proxima Nova"/>
              </a:rPr>
              <a:t>		</a:t>
            </a:r>
            <a:r>
              <a:rPr lang="en-US" sz="1800" dirty="0">
                <a:effectLst/>
                <a:latin typeface="Proxima Nova"/>
                <a:ea typeface="Times New Roman" panose="02020603050405020304" pitchFamily="18" charset="0"/>
                <a:cs typeface="Times New Roman" panose="02020603050405020304" pitchFamily="18" charset="0"/>
              </a:rPr>
              <a:t>The purpose of the business is to identify the factors that are causing the decline in sales and develop strategies to increase sales revenue. The business wants to analyze sales data and customer behavior to identify patterns and trends that can help them make informed decisions about how to improve their business operations.</a:t>
            </a:r>
            <a:endParaRPr lang="en-IN" sz="1800" dirty="0">
              <a:solidFill>
                <a:srgbClr val="353744"/>
              </a:solidFill>
              <a:effectLst/>
              <a:latin typeface="Proxima Nova"/>
              <a:ea typeface="Proxima Nova"/>
              <a:cs typeface="Proxima Nova"/>
            </a:endParaRPr>
          </a:p>
        </p:txBody>
      </p:sp>
    </p:spTree>
    <p:extLst>
      <p:ext uri="{BB962C8B-B14F-4D97-AF65-F5344CB8AC3E}">
        <p14:creationId xmlns:p14="http://schemas.microsoft.com/office/powerpoint/2010/main" val="144239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BF71-6369-D5A5-1B6C-A8DCE355BD45}"/>
              </a:ext>
            </a:extLst>
          </p:cNvPr>
          <p:cNvSpPr>
            <a:spLocks noGrp="1"/>
          </p:cNvSpPr>
          <p:nvPr>
            <p:ph type="title"/>
          </p:nvPr>
        </p:nvSpPr>
        <p:spPr>
          <a:xfrm>
            <a:off x="548919" y="367004"/>
            <a:ext cx="8596668" cy="1320800"/>
          </a:xfrm>
        </p:spPr>
        <p:txBody>
          <a:bodyPr>
            <a:normAutofit/>
          </a:bodyPr>
          <a:lstStyle/>
          <a:p>
            <a:r>
              <a:rPr lang="en-IN" dirty="0"/>
              <a:t>		</a:t>
            </a:r>
            <a:r>
              <a:rPr lang="en-IN" dirty="0">
                <a:effectLst>
                  <a:outerShdw blurRad="38100" dist="38100" dir="2700000" algn="tl">
                    <a:srgbClr val="000000">
                      <a:alpha val="43137"/>
                    </a:srgbClr>
                  </a:outerShdw>
                </a:effectLst>
              </a:rPr>
              <a:t>	</a:t>
            </a:r>
            <a:r>
              <a:rPr lang="en-IN" sz="5400" dirty="0">
                <a:effectLst>
                  <a:outerShdw blurRad="38100" dist="38100" dir="2700000" algn="tl">
                    <a:srgbClr val="000000">
                      <a:alpha val="43137"/>
                    </a:srgbClr>
                  </a:outerShdw>
                </a:effectLst>
              </a:rPr>
              <a:t>DATA DESCRIPTION</a:t>
            </a:r>
            <a:r>
              <a:rPr lang="en-IN" dirty="0"/>
              <a:t>		</a:t>
            </a:r>
          </a:p>
        </p:txBody>
      </p:sp>
      <p:graphicFrame>
        <p:nvGraphicFramePr>
          <p:cNvPr id="4" name="Content Placeholder 3">
            <a:extLst>
              <a:ext uri="{FF2B5EF4-FFF2-40B4-BE49-F238E27FC236}">
                <a16:creationId xmlns:a16="http://schemas.microsoft.com/office/drawing/2014/main" id="{90B5DA6D-4A9D-2498-71A0-2709E6D480E9}"/>
              </a:ext>
            </a:extLst>
          </p:cNvPr>
          <p:cNvGraphicFramePr>
            <a:graphicFrameLocks noGrp="1"/>
          </p:cNvGraphicFramePr>
          <p:nvPr>
            <p:ph idx="1"/>
            <p:extLst>
              <p:ext uri="{D42A27DB-BD31-4B8C-83A1-F6EECF244321}">
                <p14:modId xmlns:p14="http://schemas.microsoft.com/office/powerpoint/2010/main" val="2468408553"/>
              </p:ext>
            </p:extLst>
          </p:nvPr>
        </p:nvGraphicFramePr>
        <p:xfrm>
          <a:off x="905070" y="1408922"/>
          <a:ext cx="7884367" cy="5150504"/>
        </p:xfrm>
        <a:graphic>
          <a:graphicData uri="http://schemas.openxmlformats.org/drawingml/2006/table">
            <a:tbl>
              <a:tblPr firstRow="1" firstCol="1" bandRow="1">
                <a:tableStyleId>{5C22544A-7EE6-4342-B048-85BDC9FD1C3A}</a:tableStyleId>
              </a:tblPr>
              <a:tblGrid>
                <a:gridCol w="2625874">
                  <a:extLst>
                    <a:ext uri="{9D8B030D-6E8A-4147-A177-3AD203B41FA5}">
                      <a16:colId xmlns:a16="http://schemas.microsoft.com/office/drawing/2014/main" val="2796724789"/>
                    </a:ext>
                  </a:extLst>
                </a:gridCol>
                <a:gridCol w="5258493">
                  <a:extLst>
                    <a:ext uri="{9D8B030D-6E8A-4147-A177-3AD203B41FA5}">
                      <a16:colId xmlns:a16="http://schemas.microsoft.com/office/drawing/2014/main" val="2502958401"/>
                    </a:ext>
                  </a:extLst>
                </a:gridCol>
              </a:tblGrid>
              <a:tr h="455528">
                <a:tc>
                  <a:txBody>
                    <a:bodyPr/>
                    <a:lstStyle/>
                    <a:p>
                      <a:pPr>
                        <a:lnSpc>
                          <a:spcPct val="130000"/>
                        </a:lnSpc>
                        <a:spcBef>
                          <a:spcPts val="1000"/>
                        </a:spcBef>
                      </a:pPr>
                      <a:r>
                        <a:rPr lang="en-IN" sz="1200" baseline="0" dirty="0">
                          <a:solidFill>
                            <a:schemeClr val="tx1"/>
                          </a:solidFill>
                          <a:effectLst/>
                          <a:latin typeface="Proxima Nova"/>
                        </a:rPr>
                        <a:t>invoice_and_item_number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baseline="0" dirty="0">
                          <a:solidFill>
                            <a:schemeClr val="tx1"/>
                          </a:solidFill>
                          <a:effectLst/>
                          <a:latin typeface="Proxima Nova"/>
                        </a:rPr>
                        <a:t>Invoice number for the purchased product </a:t>
                      </a:r>
                      <a:endParaRPr lang="en-IN" sz="1200" baseline="0" dirty="0">
                        <a:solidFill>
                          <a:schemeClr val="tx1"/>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0634983"/>
                  </a:ext>
                </a:extLst>
              </a:tr>
              <a:tr h="213408">
                <a:tc>
                  <a:txBody>
                    <a:bodyPr/>
                    <a:lstStyle/>
                    <a:p>
                      <a:pPr>
                        <a:lnSpc>
                          <a:spcPct val="130000"/>
                        </a:lnSpc>
                        <a:spcBef>
                          <a:spcPts val="1000"/>
                        </a:spcBef>
                      </a:pPr>
                      <a:r>
                        <a:rPr lang="en-IN" sz="1200" baseline="0" dirty="0">
                          <a:solidFill>
                            <a:schemeClr val="tx1"/>
                          </a:solidFill>
                          <a:effectLst/>
                          <a:latin typeface="Proxima Nova"/>
                        </a:rPr>
                        <a:t>date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Date of the product purchase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390317975"/>
                  </a:ext>
                </a:extLst>
              </a:tr>
              <a:tr h="213408">
                <a:tc>
                  <a:txBody>
                    <a:bodyPr/>
                    <a:lstStyle/>
                    <a:p>
                      <a:pPr>
                        <a:lnSpc>
                          <a:spcPct val="130000"/>
                        </a:lnSpc>
                        <a:spcBef>
                          <a:spcPts val="1000"/>
                        </a:spcBef>
                      </a:pPr>
                      <a:r>
                        <a:rPr lang="en-IN" sz="1200" baseline="0">
                          <a:solidFill>
                            <a:schemeClr val="tx1"/>
                          </a:solidFill>
                          <a:effectLst/>
                          <a:latin typeface="Proxima Nova"/>
                        </a:rPr>
                        <a:t>store_number</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number</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4080553101"/>
                  </a:ext>
                </a:extLst>
              </a:tr>
              <a:tr h="213408">
                <a:tc>
                  <a:txBody>
                    <a:bodyPr/>
                    <a:lstStyle/>
                    <a:p>
                      <a:pPr>
                        <a:lnSpc>
                          <a:spcPct val="130000"/>
                        </a:lnSpc>
                        <a:spcBef>
                          <a:spcPts val="1000"/>
                        </a:spcBef>
                      </a:pPr>
                      <a:r>
                        <a:rPr lang="en-IN" sz="1200" baseline="0" dirty="0">
                          <a:solidFill>
                            <a:schemeClr val="tx1"/>
                          </a:solidFill>
                          <a:effectLst/>
                          <a:latin typeface="Proxima Nova"/>
                        </a:rPr>
                        <a:t>store_name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name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81969115"/>
                  </a:ext>
                </a:extLst>
              </a:tr>
              <a:tr h="213408">
                <a:tc>
                  <a:txBody>
                    <a:bodyPr/>
                    <a:lstStyle/>
                    <a:p>
                      <a:pPr>
                        <a:lnSpc>
                          <a:spcPct val="130000"/>
                        </a:lnSpc>
                        <a:spcBef>
                          <a:spcPts val="1000"/>
                        </a:spcBef>
                      </a:pPr>
                      <a:r>
                        <a:rPr lang="en-IN" sz="1200" baseline="0" dirty="0">
                          <a:solidFill>
                            <a:schemeClr val="tx1"/>
                          </a:solidFill>
                          <a:effectLst/>
                          <a:latin typeface="Proxima Nova"/>
                        </a:rPr>
                        <a:t>address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address</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294661424"/>
                  </a:ext>
                </a:extLst>
              </a:tr>
              <a:tr h="213408">
                <a:tc>
                  <a:txBody>
                    <a:bodyPr/>
                    <a:lstStyle/>
                    <a:p>
                      <a:pPr>
                        <a:lnSpc>
                          <a:spcPct val="130000"/>
                        </a:lnSpc>
                        <a:spcBef>
                          <a:spcPts val="1000"/>
                        </a:spcBef>
                      </a:pPr>
                      <a:r>
                        <a:rPr lang="en-IN" sz="1200" baseline="0" dirty="0">
                          <a:solidFill>
                            <a:schemeClr val="tx1"/>
                          </a:solidFill>
                          <a:effectLst/>
                          <a:latin typeface="Proxima Nova"/>
                        </a:rPr>
                        <a:t>city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city</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907062030"/>
                  </a:ext>
                </a:extLst>
              </a:tr>
              <a:tr h="213408">
                <a:tc>
                  <a:txBody>
                    <a:bodyPr/>
                    <a:lstStyle/>
                    <a:p>
                      <a:pPr>
                        <a:lnSpc>
                          <a:spcPct val="130000"/>
                        </a:lnSpc>
                        <a:spcBef>
                          <a:spcPts val="1000"/>
                        </a:spcBef>
                      </a:pPr>
                      <a:r>
                        <a:rPr lang="en-IN" sz="1200" baseline="0" dirty="0">
                          <a:solidFill>
                            <a:schemeClr val="tx1"/>
                          </a:solidFill>
                          <a:effectLst/>
                          <a:latin typeface="Proxima Nova"/>
                        </a:rPr>
                        <a:t>zip_code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zip code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191435536"/>
                  </a:ext>
                </a:extLst>
              </a:tr>
              <a:tr h="213408">
                <a:tc>
                  <a:txBody>
                    <a:bodyPr/>
                    <a:lstStyle/>
                    <a:p>
                      <a:pPr>
                        <a:lnSpc>
                          <a:spcPct val="130000"/>
                        </a:lnSpc>
                        <a:spcBef>
                          <a:spcPts val="1000"/>
                        </a:spcBef>
                      </a:pPr>
                      <a:r>
                        <a:rPr lang="en-IN" sz="1200" baseline="0">
                          <a:solidFill>
                            <a:schemeClr val="tx1"/>
                          </a:solidFill>
                          <a:effectLst/>
                          <a:latin typeface="Proxima Nova"/>
                        </a:rPr>
                        <a:t>store_location</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store location</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408333192"/>
                  </a:ext>
                </a:extLst>
              </a:tr>
              <a:tr h="213408">
                <a:tc>
                  <a:txBody>
                    <a:bodyPr/>
                    <a:lstStyle/>
                    <a:p>
                      <a:pPr>
                        <a:lnSpc>
                          <a:spcPct val="130000"/>
                        </a:lnSpc>
                        <a:spcBef>
                          <a:spcPts val="1000"/>
                        </a:spcBef>
                      </a:pPr>
                      <a:r>
                        <a:rPr lang="en-IN" sz="1200" baseline="0" dirty="0">
                          <a:solidFill>
                            <a:schemeClr val="tx1"/>
                          </a:solidFill>
                          <a:effectLst/>
                          <a:latin typeface="Proxima Nova"/>
                        </a:rPr>
                        <a:t>county_number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 number</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008181238"/>
                  </a:ext>
                </a:extLst>
              </a:tr>
              <a:tr h="213408">
                <a:tc>
                  <a:txBody>
                    <a:bodyPr/>
                    <a:lstStyle/>
                    <a:p>
                      <a:pPr>
                        <a:lnSpc>
                          <a:spcPct val="130000"/>
                        </a:lnSpc>
                        <a:spcBef>
                          <a:spcPts val="1000"/>
                        </a:spcBef>
                      </a:pPr>
                      <a:r>
                        <a:rPr lang="en-IN" sz="1200" baseline="0" dirty="0">
                          <a:solidFill>
                            <a:schemeClr val="tx1"/>
                          </a:solidFill>
                          <a:effectLst/>
                          <a:latin typeface="Proxima Nova"/>
                        </a:rPr>
                        <a:t>County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815992453"/>
                  </a:ext>
                </a:extLst>
              </a:tr>
              <a:tr h="213408">
                <a:tc>
                  <a:txBody>
                    <a:bodyPr/>
                    <a:lstStyle/>
                    <a:p>
                      <a:pPr>
                        <a:lnSpc>
                          <a:spcPct val="130000"/>
                        </a:lnSpc>
                        <a:spcBef>
                          <a:spcPts val="1000"/>
                        </a:spcBef>
                      </a:pPr>
                      <a:r>
                        <a:rPr lang="en-IN" sz="1200" baseline="0" dirty="0">
                          <a:solidFill>
                            <a:schemeClr val="tx1"/>
                          </a:solidFill>
                          <a:effectLst/>
                          <a:latin typeface="Proxima Nova"/>
                        </a:rPr>
                        <a:t>Category</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number of Product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90750735"/>
                  </a:ext>
                </a:extLst>
              </a:tr>
              <a:tr h="213408">
                <a:tc>
                  <a:txBody>
                    <a:bodyPr/>
                    <a:lstStyle/>
                    <a:p>
                      <a:pPr>
                        <a:lnSpc>
                          <a:spcPct val="130000"/>
                        </a:lnSpc>
                        <a:spcBef>
                          <a:spcPts val="1000"/>
                        </a:spcBef>
                      </a:pPr>
                      <a:r>
                        <a:rPr lang="en-IN" sz="1200" baseline="0" dirty="0">
                          <a:solidFill>
                            <a:schemeClr val="tx1"/>
                          </a:solidFill>
                          <a:effectLst/>
                          <a:latin typeface="Proxima Nova"/>
                        </a:rPr>
                        <a:t>category_name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name of Product sold</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40657162"/>
                  </a:ext>
                </a:extLst>
              </a:tr>
              <a:tr h="213408">
                <a:tc>
                  <a:txBody>
                    <a:bodyPr/>
                    <a:lstStyle/>
                    <a:p>
                      <a:pPr>
                        <a:lnSpc>
                          <a:spcPct val="130000"/>
                        </a:lnSpc>
                        <a:spcBef>
                          <a:spcPts val="1000"/>
                        </a:spcBef>
                      </a:pPr>
                      <a:r>
                        <a:rPr lang="en-IN" sz="1200" baseline="0">
                          <a:solidFill>
                            <a:schemeClr val="tx1"/>
                          </a:solidFill>
                          <a:effectLst/>
                          <a:latin typeface="Proxima Nova"/>
                        </a:rPr>
                        <a:t>vendor_number</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number for the product distributed to the stores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04372785"/>
                  </a:ext>
                </a:extLst>
              </a:tr>
              <a:tr h="213408">
                <a:tc>
                  <a:txBody>
                    <a:bodyPr/>
                    <a:lstStyle/>
                    <a:p>
                      <a:pPr>
                        <a:lnSpc>
                          <a:spcPct val="130000"/>
                        </a:lnSpc>
                        <a:spcBef>
                          <a:spcPts val="1000"/>
                        </a:spcBef>
                      </a:pPr>
                      <a:r>
                        <a:rPr lang="en-IN" sz="1200" baseline="0" dirty="0">
                          <a:solidFill>
                            <a:schemeClr val="tx1"/>
                          </a:solidFill>
                          <a:effectLst/>
                          <a:latin typeface="Proxima Nova"/>
                        </a:rPr>
                        <a:t>vendor_name</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name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49317468"/>
                  </a:ext>
                </a:extLst>
              </a:tr>
              <a:tr h="213408">
                <a:tc>
                  <a:txBody>
                    <a:bodyPr/>
                    <a:lstStyle/>
                    <a:p>
                      <a:pPr>
                        <a:lnSpc>
                          <a:spcPct val="130000"/>
                        </a:lnSpc>
                        <a:spcBef>
                          <a:spcPts val="1000"/>
                        </a:spcBef>
                      </a:pPr>
                      <a:r>
                        <a:rPr lang="en-IN" sz="1200" baseline="0" dirty="0" err="1">
                          <a:solidFill>
                            <a:schemeClr val="tx1"/>
                          </a:solidFill>
                          <a:effectLst/>
                          <a:latin typeface="Proxima Nova"/>
                        </a:rPr>
                        <a:t>item_number</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item number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54519980"/>
                  </a:ext>
                </a:extLst>
              </a:tr>
              <a:tr h="213408">
                <a:tc>
                  <a:txBody>
                    <a:bodyPr/>
                    <a:lstStyle/>
                    <a:p>
                      <a:pPr>
                        <a:lnSpc>
                          <a:spcPct val="130000"/>
                        </a:lnSpc>
                        <a:spcBef>
                          <a:spcPts val="1000"/>
                        </a:spcBef>
                      </a:pPr>
                      <a:r>
                        <a:rPr lang="en-IN" sz="1200" baseline="0" dirty="0" err="1">
                          <a:solidFill>
                            <a:schemeClr val="tx1"/>
                          </a:solidFill>
                          <a:effectLst/>
                          <a:latin typeface="Proxima Nova"/>
                        </a:rPr>
                        <a:t>item_description</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Description of the item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357089"/>
                  </a:ext>
                </a:extLst>
              </a:tr>
              <a:tr h="213408">
                <a:tc>
                  <a:txBody>
                    <a:bodyPr/>
                    <a:lstStyle/>
                    <a:p>
                      <a:pPr>
                        <a:lnSpc>
                          <a:spcPct val="130000"/>
                        </a:lnSpc>
                        <a:spcBef>
                          <a:spcPts val="1000"/>
                        </a:spcBef>
                      </a:pPr>
                      <a:r>
                        <a:rPr lang="en-IN" sz="1200" baseline="0" dirty="0">
                          <a:solidFill>
                            <a:schemeClr val="tx1"/>
                          </a:solidFill>
                          <a:effectLst/>
                          <a:latin typeface="Proxima Nova"/>
                        </a:rPr>
                        <a:t>Pack</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of bottles in a pack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89551390"/>
                  </a:ext>
                </a:extLst>
              </a:tr>
              <a:tr h="213408">
                <a:tc>
                  <a:txBody>
                    <a:bodyPr/>
                    <a:lstStyle/>
                    <a:p>
                      <a:pPr>
                        <a:lnSpc>
                          <a:spcPct val="130000"/>
                        </a:lnSpc>
                        <a:spcBef>
                          <a:spcPts val="1000"/>
                        </a:spcBef>
                      </a:pPr>
                      <a:r>
                        <a:rPr lang="en-IN" sz="1200" baseline="0">
                          <a:solidFill>
                            <a:schemeClr val="tx1"/>
                          </a:solidFill>
                          <a:effectLst/>
                          <a:latin typeface="Proxima Nova"/>
                        </a:rPr>
                        <a:t>bottle_volume_ml</a:t>
                      </a:r>
                      <a:endParaRPr lang="en-IN" sz="1200" baseline="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Quantity per bottle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49002204"/>
                  </a:ext>
                </a:extLst>
              </a:tr>
              <a:tr h="213408">
                <a:tc>
                  <a:txBody>
                    <a:bodyPr/>
                    <a:lstStyle/>
                    <a:p>
                      <a:pPr>
                        <a:lnSpc>
                          <a:spcPct val="130000"/>
                        </a:lnSpc>
                        <a:spcBef>
                          <a:spcPts val="1000"/>
                        </a:spcBef>
                      </a:pPr>
                      <a:r>
                        <a:rPr lang="en-IN" sz="1200" baseline="0" dirty="0" err="1">
                          <a:solidFill>
                            <a:schemeClr val="tx1"/>
                          </a:solidFill>
                          <a:effectLst/>
                          <a:latin typeface="Proxima Nova"/>
                        </a:rPr>
                        <a:t>state_bottle_cost</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state wise (whole sale)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909157830"/>
                  </a:ext>
                </a:extLst>
              </a:tr>
              <a:tr h="213408">
                <a:tc>
                  <a:txBody>
                    <a:bodyPr/>
                    <a:lstStyle/>
                    <a:p>
                      <a:pPr>
                        <a:lnSpc>
                          <a:spcPct val="130000"/>
                        </a:lnSpc>
                        <a:spcBef>
                          <a:spcPts val="1000"/>
                        </a:spcBef>
                      </a:pPr>
                      <a:r>
                        <a:rPr lang="en-IN" sz="1200" baseline="0" dirty="0" err="1">
                          <a:solidFill>
                            <a:schemeClr val="tx1"/>
                          </a:solidFill>
                          <a:effectLst/>
                          <a:latin typeface="Proxima Nova"/>
                        </a:rPr>
                        <a:t>state_bottle_retail</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retail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798452196"/>
                  </a:ext>
                </a:extLst>
              </a:tr>
              <a:tr h="213408">
                <a:tc>
                  <a:txBody>
                    <a:bodyPr/>
                    <a:lstStyle/>
                    <a:p>
                      <a:pPr>
                        <a:lnSpc>
                          <a:spcPct val="130000"/>
                        </a:lnSpc>
                        <a:spcBef>
                          <a:spcPts val="1000"/>
                        </a:spcBef>
                      </a:pPr>
                      <a:r>
                        <a:rPr lang="en-IN" sz="1200" baseline="0" dirty="0" err="1">
                          <a:solidFill>
                            <a:schemeClr val="tx1"/>
                          </a:solidFill>
                          <a:effectLst/>
                          <a:latin typeface="Proxima Nova"/>
                        </a:rPr>
                        <a:t>bottles_sold</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bottle bought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937367917"/>
                  </a:ext>
                </a:extLst>
              </a:tr>
              <a:tr h="213408">
                <a:tc>
                  <a:txBody>
                    <a:bodyPr/>
                    <a:lstStyle/>
                    <a:p>
                      <a:pPr>
                        <a:lnSpc>
                          <a:spcPct val="130000"/>
                        </a:lnSpc>
                        <a:spcBef>
                          <a:spcPts val="1000"/>
                        </a:spcBef>
                      </a:pPr>
                      <a:r>
                        <a:rPr lang="en-IN" sz="1200" baseline="0" dirty="0" err="1">
                          <a:solidFill>
                            <a:schemeClr val="tx1"/>
                          </a:solidFill>
                          <a:effectLst/>
                          <a:latin typeface="Proxima Nova"/>
                        </a:rPr>
                        <a:t>sale_dollars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Price in dollar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333900112"/>
                  </a:ext>
                </a:extLst>
              </a:tr>
              <a:tr h="213408">
                <a:tc>
                  <a:txBody>
                    <a:bodyPr/>
                    <a:lstStyle/>
                    <a:p>
                      <a:pPr>
                        <a:lnSpc>
                          <a:spcPct val="130000"/>
                        </a:lnSpc>
                        <a:spcBef>
                          <a:spcPts val="1000"/>
                        </a:spcBef>
                      </a:pPr>
                      <a:r>
                        <a:rPr lang="en-IN" sz="1200" baseline="0" dirty="0" err="1">
                          <a:solidFill>
                            <a:schemeClr val="tx1"/>
                          </a:solidFill>
                          <a:effectLst/>
                          <a:latin typeface="Proxima Nova"/>
                        </a:rPr>
                        <a:t>volume_sold_liters</a:t>
                      </a:r>
                      <a:endParaRPr lang="en-IN" sz="1200" baseline="0" dirty="0">
                        <a:solidFill>
                          <a:schemeClr val="tx1"/>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Quantity sold in litres </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9586441"/>
                  </a:ext>
                </a:extLst>
              </a:tr>
            </a:tbl>
          </a:graphicData>
        </a:graphic>
      </p:graphicFrame>
    </p:spTree>
    <p:extLst>
      <p:ext uri="{BB962C8B-B14F-4D97-AF65-F5344CB8AC3E}">
        <p14:creationId xmlns:p14="http://schemas.microsoft.com/office/powerpoint/2010/main" val="516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66EC0-6715-B1C1-42C4-4B90FFBBCCD1}"/>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VARIABLE CATEGORIZATION</a:t>
            </a:r>
            <a:endParaRPr lang="en-IN" sz="5400"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3CFE1E34-1EBB-B49D-CF77-CA6938E00F66}"/>
              </a:ext>
            </a:extLst>
          </p:cNvPr>
          <p:cNvSpPr txBox="1">
            <a:spLocks/>
          </p:cNvSpPr>
          <p:nvPr/>
        </p:nvSpPr>
        <p:spPr>
          <a:xfrm>
            <a:off x="2319522" y="2199969"/>
            <a:ext cx="6068699" cy="2813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20700">
              <a:spcBef>
                <a:spcPts val="450"/>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Independent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variables:</a:t>
            </a:r>
            <a:endParaRPr lang="en-IN" b="1" dirty="0">
              <a:latin typeface="Proxima Nova"/>
              <a:ea typeface="Times New Roman" panose="02020603050405020304" pitchFamily="18" charset="0"/>
            </a:endParaRPr>
          </a:p>
          <a:p>
            <a:pPr marL="9779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Numerical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  14</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a:t>
            </a:r>
            <a:r>
              <a:rPr lang="en-US" spc="-5" dirty="0">
                <a:solidFill>
                  <a:srgbClr val="1F2023"/>
                </a:solidFill>
                <a:latin typeface="Proxima Nova"/>
                <a:ea typeface="Times New Roman" panose="02020603050405020304" pitchFamily="18" charset="0"/>
              </a:rPr>
              <a:t>  10</a:t>
            </a:r>
            <a:endParaRPr lang="en-US" dirty="0">
              <a:solidFill>
                <a:srgbClr val="1F2023"/>
              </a:solidFill>
              <a:latin typeface="Proxima Nova"/>
              <a:ea typeface="Times New Roman" panose="02020603050405020304" pitchFamily="18" charset="0"/>
            </a:endParaRPr>
          </a:p>
          <a:p>
            <a:pPr marL="977900">
              <a:spcBef>
                <a:spcPts val="685"/>
              </a:spcBef>
              <a:buFont typeface="Wingdings" panose="05000000000000000000" pitchFamily="2" charset="2"/>
              <a:buChar char="ü"/>
            </a:pPr>
            <a:endParaRPr lang="en-IN" dirty="0">
              <a:latin typeface="Proxima Nova"/>
              <a:ea typeface="Times New Roman" panose="02020603050405020304" pitchFamily="18" charset="0"/>
            </a:endParaRPr>
          </a:p>
          <a:p>
            <a:pPr marL="520700">
              <a:spcBef>
                <a:spcPts val="685"/>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Target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 </a:t>
            </a:r>
            <a:r>
              <a:rPr lang="en-US" dirty="0">
                <a:solidFill>
                  <a:srgbClr val="1F2023"/>
                </a:solidFill>
                <a:latin typeface="Proxima Nova"/>
                <a:ea typeface="Times New Roman" panose="02020603050405020304" pitchFamily="18" charset="0"/>
              </a:rPr>
              <a:t>:</a:t>
            </a:r>
            <a:endParaRPr lang="en-IN" b="1" dirty="0">
              <a:latin typeface="Proxima Nova"/>
              <a:ea typeface="Times New Roman" panose="02020603050405020304" pitchFamily="18" charset="0"/>
            </a:endParaRPr>
          </a:p>
          <a:p>
            <a:pPr marL="10160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5" dirty="0">
                <a:solidFill>
                  <a:srgbClr val="1F2023"/>
                </a:solidFill>
                <a:latin typeface="Proxima Nova"/>
                <a:ea typeface="Times New Roman" panose="02020603050405020304" pitchFamily="18" charset="0"/>
              </a:rPr>
              <a:t>       :  01</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Total</a:t>
            </a:r>
            <a:r>
              <a:rPr lang="en-US" spc="-5"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columns   : 24</a:t>
            </a:r>
            <a:endParaRPr lang="en-IN" dirty="0">
              <a:latin typeface="Proxima Nova"/>
              <a:ea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489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BB18-9E35-2B59-8740-FAA3538ED695}"/>
              </a:ext>
            </a:extLst>
          </p:cNvPr>
          <p:cNvSpPr>
            <a:spLocks noGrp="1"/>
          </p:cNvSpPr>
          <p:nvPr>
            <p:ph type="title"/>
          </p:nvPr>
        </p:nvSpPr>
        <p:spPr>
          <a:xfrm>
            <a:off x="646890" y="311020"/>
            <a:ext cx="8596668" cy="1320800"/>
          </a:xfrm>
        </p:spPr>
        <p:txBody>
          <a:bodyPr>
            <a:normAutofit fontScale="90000"/>
          </a:bodyPr>
          <a:lstStyle/>
          <a:p>
            <a:r>
              <a:rPr lang="en-IN" sz="6000" dirty="0">
                <a:effectLst>
                  <a:outerShdw blurRad="38100" dist="38100" dir="2700000" algn="tl">
                    <a:srgbClr val="000000">
                      <a:alpha val="43137"/>
                    </a:srgbClr>
                  </a:outerShdw>
                </a:effectLst>
              </a:rPr>
              <a:t>DISTRIBUTION</a:t>
            </a:r>
            <a:r>
              <a:rPr lang="en-IN" sz="5400" dirty="0">
                <a:effectLst>
                  <a:outerShdw blurRad="38100" dist="38100" dir="2700000" algn="tl">
                    <a:srgbClr val="000000">
                      <a:alpha val="43137"/>
                    </a:srgbClr>
                  </a:outerShdw>
                </a:effectLst>
              </a:rPr>
              <a:t> OF VARIABLES</a:t>
            </a:r>
          </a:p>
        </p:txBody>
      </p:sp>
      <p:pic>
        <p:nvPicPr>
          <p:cNvPr id="5" name="Content Placeholder 4">
            <a:extLst>
              <a:ext uri="{FF2B5EF4-FFF2-40B4-BE49-F238E27FC236}">
                <a16:creationId xmlns:a16="http://schemas.microsoft.com/office/drawing/2014/main" id="{206C5607-28C4-09B3-0805-A6F7F4EC1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527" y="1448637"/>
            <a:ext cx="6643395" cy="5281997"/>
          </a:xfrm>
        </p:spPr>
      </p:pic>
    </p:spTree>
    <p:extLst>
      <p:ext uri="{BB962C8B-B14F-4D97-AF65-F5344CB8AC3E}">
        <p14:creationId xmlns:p14="http://schemas.microsoft.com/office/powerpoint/2010/main" val="247796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BC3-40E9-5385-9044-D2BEBF27725E}"/>
              </a:ext>
            </a:extLst>
          </p:cNvPr>
          <p:cNvSpPr>
            <a:spLocks noGrp="1"/>
          </p:cNvSpPr>
          <p:nvPr>
            <p:ph type="title"/>
          </p:nvPr>
        </p:nvSpPr>
        <p:spPr>
          <a:xfrm>
            <a:off x="697654" y="172720"/>
            <a:ext cx="8192346" cy="568960"/>
          </a:xfrm>
        </p:spPr>
        <p:txBody>
          <a:bodyPr>
            <a:noAutofit/>
          </a:bodyPr>
          <a:lstStyle/>
          <a:p>
            <a:r>
              <a:rPr lang="en-IN" sz="5400" dirty="0">
                <a:effectLst>
                  <a:outerShdw blurRad="38100" dist="38100" dir="2700000" algn="tl">
                    <a:srgbClr val="000000">
                      <a:alpha val="43137"/>
                    </a:srgbClr>
                  </a:outerShdw>
                </a:effectLst>
              </a:rPr>
              <a:t>				DATA ANALYSIS</a:t>
            </a:r>
          </a:p>
        </p:txBody>
      </p:sp>
      <p:pic>
        <p:nvPicPr>
          <p:cNvPr id="5" name="Content Placeholder 4">
            <a:extLst>
              <a:ext uri="{FF2B5EF4-FFF2-40B4-BE49-F238E27FC236}">
                <a16:creationId xmlns:a16="http://schemas.microsoft.com/office/drawing/2014/main" id="{27540F05-4D2D-A1F2-CA8F-EC21884BD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120" y="1211248"/>
            <a:ext cx="8382000" cy="5621354"/>
          </a:xfrm>
        </p:spPr>
      </p:pic>
    </p:spTree>
    <p:extLst>
      <p:ext uri="{BB962C8B-B14F-4D97-AF65-F5344CB8AC3E}">
        <p14:creationId xmlns:p14="http://schemas.microsoft.com/office/powerpoint/2010/main" val="293236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576093-EFC9-E00E-F93A-56A72BD7A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320" y="44235"/>
            <a:ext cx="8227567" cy="6606970"/>
          </a:xfrm>
        </p:spPr>
      </p:pic>
    </p:spTree>
    <p:extLst>
      <p:ext uri="{BB962C8B-B14F-4D97-AF65-F5344CB8AC3E}">
        <p14:creationId xmlns:p14="http://schemas.microsoft.com/office/powerpoint/2010/main" val="388235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F9AAA3-FB75-8288-56F4-804DD9AFF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98" y="619760"/>
            <a:ext cx="8833944" cy="5669280"/>
          </a:xfrm>
        </p:spPr>
      </p:pic>
    </p:spTree>
    <p:extLst>
      <p:ext uri="{BB962C8B-B14F-4D97-AF65-F5344CB8AC3E}">
        <p14:creationId xmlns:p14="http://schemas.microsoft.com/office/powerpoint/2010/main" val="973554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1308</TotalTime>
  <Words>450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Proxima Nova</vt:lpstr>
      <vt:lpstr>Trebuchet MS</vt:lpstr>
      <vt:lpstr>Wingdings</vt:lpstr>
      <vt:lpstr>Wingdings 3</vt:lpstr>
      <vt:lpstr>Facet</vt:lpstr>
      <vt:lpstr> </vt:lpstr>
      <vt:lpstr>      ABSTRACT</vt:lpstr>
      <vt:lpstr>  PROBLEM STATEMENT</vt:lpstr>
      <vt:lpstr>   DATA DESCRIPTION  </vt:lpstr>
      <vt:lpstr>PowerPoint Presentation</vt:lpstr>
      <vt:lpstr>DISTRIBUTION OF VARIABLES</vt:lpstr>
      <vt:lpstr>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PGP-DSE-JUL-2022</dc:title>
  <dc:creator>Swetha Viswanathan</dc:creator>
  <cp:lastModifiedBy>Swetha Viswanathan</cp:lastModifiedBy>
  <cp:revision>5</cp:revision>
  <dcterms:created xsi:type="dcterms:W3CDTF">2023-04-05T13:14:40Z</dcterms:created>
  <dcterms:modified xsi:type="dcterms:W3CDTF">2023-04-07T19:52:37Z</dcterms:modified>
</cp:coreProperties>
</file>