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2" r:id="rId4"/>
    <p:sldId id="261"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11/12/2021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11/12/2021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F842-399F-4023-BB73-2A5F18E686B6}"/>
              </a:ext>
            </a:extLst>
          </p:cNvPr>
          <p:cNvSpPr>
            <a:spLocks noGrp="1"/>
          </p:cNvSpPr>
          <p:nvPr>
            <p:ph type="ctrTitle"/>
          </p:nvPr>
        </p:nvSpPr>
        <p:spPr>
          <a:xfrm>
            <a:off x="1524000" y="1191827"/>
            <a:ext cx="9144000" cy="2387600"/>
          </a:xfrm>
        </p:spPr>
        <p:txBody>
          <a:bodyPr>
            <a:normAutofit/>
          </a:bodyPr>
          <a:lstStyle/>
          <a:p>
            <a:r>
              <a:rPr lang="en-US" sz="7200" dirty="0"/>
              <a:t>Red black tree</a:t>
            </a:r>
            <a:endParaRPr lang="en-IN" sz="7200" dirty="0"/>
          </a:p>
        </p:txBody>
      </p:sp>
      <p:sp>
        <p:nvSpPr>
          <p:cNvPr id="3" name="Subtitle 2">
            <a:extLst>
              <a:ext uri="{FF2B5EF4-FFF2-40B4-BE49-F238E27FC236}">
                <a16:creationId xmlns:a16="http://schemas.microsoft.com/office/drawing/2014/main" id="{3A62E29D-F752-4151-A870-262B1E6212C0}"/>
              </a:ext>
            </a:extLst>
          </p:cNvPr>
          <p:cNvSpPr>
            <a:spLocks noGrp="1"/>
          </p:cNvSpPr>
          <p:nvPr>
            <p:ph type="subTitle" idx="1"/>
          </p:nvPr>
        </p:nvSpPr>
        <p:spPr>
          <a:xfrm>
            <a:off x="1524000" y="4010411"/>
            <a:ext cx="9144000" cy="1655762"/>
          </a:xfrm>
        </p:spPr>
        <p:txBody>
          <a:bodyPr>
            <a:normAutofit/>
          </a:bodyPr>
          <a:lstStyle/>
          <a:p>
            <a:r>
              <a:rPr lang="en-US" sz="1800" dirty="0"/>
              <a:t>20PW03 – Akshaya J</a:t>
            </a:r>
          </a:p>
          <a:p>
            <a:r>
              <a:rPr lang="en-US" sz="1800" dirty="0"/>
              <a:t>20PW20 – Mathiyazhagan S</a:t>
            </a:r>
          </a:p>
          <a:p>
            <a:r>
              <a:rPr lang="en-US" sz="1800" dirty="0"/>
              <a:t>20PW36 – Swetha S</a:t>
            </a:r>
            <a:endParaRPr lang="en-IN" sz="1800" dirty="0"/>
          </a:p>
        </p:txBody>
      </p:sp>
    </p:spTree>
    <p:extLst>
      <p:ext uri="{BB962C8B-B14F-4D97-AF65-F5344CB8AC3E}">
        <p14:creationId xmlns:p14="http://schemas.microsoft.com/office/powerpoint/2010/main" val="98630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168B-2C04-4A2C-8018-1BA36B406851}"/>
              </a:ext>
            </a:extLst>
          </p:cNvPr>
          <p:cNvSpPr>
            <a:spLocks noGrp="1"/>
          </p:cNvSpPr>
          <p:nvPr>
            <p:ph type="title"/>
          </p:nvPr>
        </p:nvSpPr>
        <p:spPr>
          <a:xfrm>
            <a:off x="838200" y="524923"/>
            <a:ext cx="10515600" cy="922137"/>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8BEAFAD5-53C5-49F9-8F5B-2EBD0A53C014}"/>
              </a:ext>
            </a:extLst>
          </p:cNvPr>
          <p:cNvSpPr>
            <a:spLocks noGrp="1"/>
          </p:cNvSpPr>
          <p:nvPr>
            <p:ph idx="1"/>
          </p:nvPr>
        </p:nvSpPr>
        <p:spPr>
          <a:xfrm>
            <a:off x="838200" y="1584663"/>
            <a:ext cx="10515600" cy="5353236"/>
          </a:xfrm>
        </p:spPr>
        <p:txBody>
          <a:bodyPr>
            <a:normAutofit fontScale="40000" lnSpcReduction="20000"/>
          </a:bodyPr>
          <a:lstStyle/>
          <a:p>
            <a:pPr marL="0" indent="0" algn="just">
              <a:lnSpc>
                <a:spcPct val="150000"/>
              </a:lnSpc>
              <a:buNone/>
            </a:pPr>
            <a:r>
              <a:rPr lang="en-US" sz="4500" b="0" i="0" dirty="0">
                <a:effectLst/>
              </a:rPr>
              <a:t>Red-black trees are an evolution of binary search trees that aim to keep the tree balanced without affecting the complexity of the primitive operations. This is done by coloring each node in the tree with either red or black and preserving a set of properties that guarantee that the deepest path in the tree is not longer than twice the shortest one.</a:t>
            </a:r>
          </a:p>
          <a:p>
            <a:pPr marL="0" indent="0" algn="just">
              <a:lnSpc>
                <a:spcPct val="120000"/>
              </a:lnSpc>
              <a:buNone/>
            </a:pPr>
            <a:r>
              <a:rPr lang="en-US" sz="4500" b="0" i="0" dirty="0">
                <a:effectLst/>
              </a:rPr>
              <a:t>A red-black tree is a binary search tree with the following properties:</a:t>
            </a:r>
          </a:p>
          <a:p>
            <a:pPr marL="0" indent="0" algn="just">
              <a:lnSpc>
                <a:spcPct val="120000"/>
              </a:lnSpc>
              <a:buNone/>
            </a:pPr>
            <a:r>
              <a:rPr lang="en-US" sz="4500" b="0" i="0" dirty="0">
                <a:effectLst/>
              </a:rPr>
              <a:t>1. The root is always black.</a:t>
            </a:r>
          </a:p>
          <a:p>
            <a:pPr marL="0" indent="0" algn="just">
              <a:lnSpc>
                <a:spcPct val="120000"/>
              </a:lnSpc>
              <a:buNone/>
            </a:pPr>
            <a:r>
              <a:rPr lang="en-US" sz="4500" b="0" i="0" dirty="0">
                <a:effectLst/>
              </a:rPr>
              <a:t>2. A nil is recognized to be black. This factor that every non-NIL node has two children.</a:t>
            </a:r>
          </a:p>
          <a:p>
            <a:pPr marL="0" indent="0" algn="just">
              <a:lnSpc>
                <a:spcPct val="120000"/>
              </a:lnSpc>
              <a:buNone/>
            </a:pPr>
            <a:r>
              <a:rPr lang="en-US" sz="4500" dirty="0"/>
              <a:t>3. </a:t>
            </a:r>
            <a:r>
              <a:rPr lang="en-US" sz="4500" i="0" dirty="0">
                <a:effectLst/>
              </a:rPr>
              <a:t>Black Children Rule: </a:t>
            </a:r>
            <a:r>
              <a:rPr lang="en-US" sz="4500" b="0" i="0" dirty="0">
                <a:effectLst/>
              </a:rPr>
              <a:t>The children of any red node are black.</a:t>
            </a:r>
          </a:p>
          <a:p>
            <a:pPr marL="0" indent="0" algn="just">
              <a:lnSpc>
                <a:spcPct val="120000"/>
              </a:lnSpc>
              <a:buNone/>
            </a:pPr>
            <a:r>
              <a:rPr lang="en-US" sz="4500" dirty="0"/>
              <a:t>4. </a:t>
            </a:r>
            <a:r>
              <a:rPr lang="en-US" sz="4500" i="0" dirty="0">
                <a:effectLst/>
              </a:rPr>
              <a:t>Black Height Rule:  </a:t>
            </a:r>
            <a:r>
              <a:rPr lang="en-US" sz="4500" b="0" i="0" dirty="0">
                <a:effectLst/>
              </a:rPr>
              <a:t>For particular node v, there exists an integer </a:t>
            </a:r>
            <a:r>
              <a:rPr lang="en-US" sz="4500" b="0" i="0" dirty="0" err="1">
                <a:effectLst/>
              </a:rPr>
              <a:t>bh</a:t>
            </a:r>
            <a:r>
              <a:rPr lang="en-US" sz="4500" b="0" i="0" dirty="0">
                <a:effectLst/>
              </a:rPr>
              <a:t> (v) such that specific downward path from v to a nil has correctly </a:t>
            </a:r>
            <a:r>
              <a:rPr lang="en-US" sz="4500" b="0" i="0" dirty="0" err="1">
                <a:effectLst/>
              </a:rPr>
              <a:t>bh</a:t>
            </a:r>
            <a:r>
              <a:rPr lang="en-US" sz="4500" b="0" i="0" dirty="0">
                <a:effectLst/>
              </a:rPr>
              <a:t> (v) black real (i.e. non-nil) nodes. Call this portion the black height of  v. We determine the black height of an RB tree to be the black height of its root.</a:t>
            </a:r>
          </a:p>
          <a:p>
            <a:endParaRPr lang="en-IN" dirty="0"/>
          </a:p>
        </p:txBody>
      </p:sp>
    </p:spTree>
    <p:extLst>
      <p:ext uri="{BB962C8B-B14F-4D97-AF65-F5344CB8AC3E}">
        <p14:creationId xmlns:p14="http://schemas.microsoft.com/office/powerpoint/2010/main" val="160505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CB13-1C88-4DE6-B049-686C1FFDE255}"/>
              </a:ext>
            </a:extLst>
          </p:cNvPr>
          <p:cNvSpPr>
            <a:spLocks noGrp="1"/>
          </p:cNvSpPr>
          <p:nvPr>
            <p:ph type="title"/>
          </p:nvPr>
        </p:nvSpPr>
        <p:spPr>
          <a:xfrm>
            <a:off x="838200" y="400636"/>
            <a:ext cx="10515600" cy="1325563"/>
          </a:xfrm>
        </p:spPr>
        <p:txBody>
          <a:bodyPr/>
          <a:lstStyle/>
          <a:p>
            <a:r>
              <a:rPr lang="en-US" dirty="0"/>
              <a:t>ROTATION</a:t>
            </a:r>
            <a:endParaRPr lang="en-IN" dirty="0"/>
          </a:p>
        </p:txBody>
      </p:sp>
      <p:sp>
        <p:nvSpPr>
          <p:cNvPr id="3" name="Content Placeholder 2">
            <a:extLst>
              <a:ext uri="{FF2B5EF4-FFF2-40B4-BE49-F238E27FC236}">
                <a16:creationId xmlns:a16="http://schemas.microsoft.com/office/drawing/2014/main" id="{9B633561-A0E8-4088-9C53-D407AE8C2FAC}"/>
              </a:ext>
            </a:extLst>
          </p:cNvPr>
          <p:cNvSpPr>
            <a:spLocks noGrp="1"/>
          </p:cNvSpPr>
          <p:nvPr>
            <p:ph idx="1"/>
          </p:nvPr>
        </p:nvSpPr>
        <p:spPr>
          <a:xfrm>
            <a:off x="962487" y="1690054"/>
            <a:ext cx="10515600" cy="4767310"/>
          </a:xfrm>
        </p:spPr>
        <p:txBody>
          <a:bodyPr>
            <a:normAutofit/>
          </a:bodyPr>
          <a:lstStyle/>
          <a:p>
            <a:pPr marL="0" indent="0">
              <a:buNone/>
            </a:pPr>
            <a:r>
              <a:rPr lang="en-US" sz="2000" b="0" i="0" dirty="0">
                <a:solidFill>
                  <a:srgbClr val="2A2A2A"/>
                </a:solidFill>
                <a:effectLst/>
              </a:rPr>
              <a:t>To ensure that its color scheme and properties don’t get thrown off, red-black trees employ a key operation known as rotation.</a:t>
            </a:r>
          </a:p>
          <a:p>
            <a:pPr algn="l" fontAlgn="base"/>
            <a:r>
              <a:rPr lang="en-US" sz="2000" b="0" i="0" dirty="0">
                <a:solidFill>
                  <a:srgbClr val="2A2A2A"/>
                </a:solidFill>
                <a:effectLst/>
              </a:rPr>
              <a:t>There are two types of rotations: left rotation and right rotation. Left rotation swaps the parent node with its right child, while right rotation swaps the parent node with its left child. Here are the steps involved in for left rotation (for right rotations just change “left” to “right” below):</a:t>
            </a:r>
          </a:p>
          <a:p>
            <a:pPr algn="l" fontAlgn="base">
              <a:buFont typeface="Arial" panose="020B0604020202020204" pitchFamily="34" charset="0"/>
              <a:buChar char="•"/>
            </a:pPr>
            <a:r>
              <a:rPr lang="en-US" sz="2000" b="0" i="0" dirty="0">
                <a:solidFill>
                  <a:srgbClr val="2A2A2A"/>
                </a:solidFill>
                <a:effectLst/>
              </a:rPr>
              <a:t>Assume node x is the parent and node y is a non-leaf right child.</a:t>
            </a:r>
          </a:p>
          <a:p>
            <a:pPr algn="l" fontAlgn="base">
              <a:buFont typeface="Arial" panose="020B0604020202020204" pitchFamily="34" charset="0"/>
              <a:buChar char="•"/>
            </a:pPr>
            <a:r>
              <a:rPr lang="en-US" sz="2000" b="0" i="0" dirty="0">
                <a:solidFill>
                  <a:srgbClr val="2A2A2A"/>
                </a:solidFill>
                <a:effectLst/>
              </a:rPr>
              <a:t>Let y be the parent and x be its left child.</a:t>
            </a:r>
          </a:p>
          <a:p>
            <a:pPr algn="l" fontAlgn="base">
              <a:buFont typeface="Arial" panose="020B0604020202020204" pitchFamily="34" charset="0"/>
              <a:buChar char="•"/>
            </a:pPr>
            <a:r>
              <a:rPr lang="en-US" sz="2000" b="0" i="0" dirty="0">
                <a:solidFill>
                  <a:srgbClr val="2A2A2A"/>
                </a:solidFill>
                <a:effectLst/>
              </a:rPr>
              <a:t>Let y’s left child be x’s right child.</a:t>
            </a:r>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393082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CB13-1C88-4DE6-B049-686C1FFDE255}"/>
              </a:ext>
            </a:extLst>
          </p:cNvPr>
          <p:cNvSpPr>
            <a:spLocks noGrp="1"/>
          </p:cNvSpPr>
          <p:nvPr>
            <p:ph type="title"/>
          </p:nvPr>
        </p:nvSpPr>
        <p:spPr/>
        <p:txBody>
          <a:bodyPr/>
          <a:lstStyle/>
          <a:p>
            <a:r>
              <a:rPr lang="en-US" dirty="0"/>
              <a:t>RED BLACK TREE INSERTION</a:t>
            </a:r>
            <a:endParaRPr lang="en-IN" dirty="0"/>
          </a:p>
        </p:txBody>
      </p:sp>
      <p:sp>
        <p:nvSpPr>
          <p:cNvPr id="3" name="Content Placeholder 2">
            <a:extLst>
              <a:ext uri="{FF2B5EF4-FFF2-40B4-BE49-F238E27FC236}">
                <a16:creationId xmlns:a16="http://schemas.microsoft.com/office/drawing/2014/main" id="{9B633561-A0E8-4088-9C53-D407AE8C2FAC}"/>
              </a:ext>
            </a:extLst>
          </p:cNvPr>
          <p:cNvSpPr>
            <a:spLocks noGrp="1"/>
          </p:cNvSpPr>
          <p:nvPr>
            <p:ph idx="1"/>
          </p:nvPr>
        </p:nvSpPr>
        <p:spPr/>
        <p:txBody>
          <a:bodyPr>
            <a:normAutofit/>
          </a:bodyPr>
          <a:lstStyle/>
          <a:p>
            <a:pPr marL="0" indent="0">
              <a:buNone/>
            </a:pPr>
            <a:r>
              <a:rPr lang="en-IN" sz="2400" dirty="0"/>
              <a:t>CASE 1: If tree is empty, create new node as root node with colour black.</a:t>
            </a:r>
          </a:p>
          <a:p>
            <a:pPr marL="0" indent="0">
              <a:buNone/>
            </a:pPr>
            <a:r>
              <a:rPr lang="en-IN" sz="2400" dirty="0"/>
              <a:t>CASE 2: If tree is not empty, create new node as leaf node with colour red.</a:t>
            </a:r>
          </a:p>
          <a:p>
            <a:pPr marL="0" indent="0">
              <a:buNone/>
            </a:pPr>
            <a:r>
              <a:rPr lang="en-IN" sz="2400" dirty="0"/>
              <a:t>CASE 3: If parent of new node is black, then exit.</a:t>
            </a:r>
          </a:p>
          <a:p>
            <a:pPr marL="0" indent="0">
              <a:buNone/>
            </a:pPr>
            <a:r>
              <a:rPr lang="en-IN" sz="2400" dirty="0"/>
              <a:t>CASE 4: If parent of new node is red, then check the colour of parent’s sibling of new node.</a:t>
            </a:r>
          </a:p>
          <a:p>
            <a:pPr marL="0" indent="0">
              <a:buNone/>
            </a:pPr>
            <a:r>
              <a:rPr lang="en-IN" sz="2400" dirty="0"/>
              <a:t>	</a:t>
            </a:r>
            <a:r>
              <a:rPr lang="en-IN" sz="2000" dirty="0"/>
              <a:t>4.1 If colour is black or null then do suitable rotation and recolour.</a:t>
            </a:r>
          </a:p>
          <a:p>
            <a:pPr marL="0" indent="0">
              <a:buNone/>
            </a:pPr>
            <a:r>
              <a:rPr lang="en-IN" sz="2000" dirty="0"/>
              <a:t>	4.2 If colour is red then recolour and also check if parent’s parent of new node 	      is not root node, then recolour it and recheck.</a:t>
            </a:r>
          </a:p>
        </p:txBody>
      </p:sp>
    </p:spTree>
    <p:extLst>
      <p:ext uri="{BB962C8B-B14F-4D97-AF65-F5344CB8AC3E}">
        <p14:creationId xmlns:p14="http://schemas.microsoft.com/office/powerpoint/2010/main" val="374535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204-6223-4FAC-AA30-252A310D6E51}"/>
              </a:ext>
            </a:extLst>
          </p:cNvPr>
          <p:cNvSpPr>
            <a:spLocks noGrp="1"/>
          </p:cNvSpPr>
          <p:nvPr>
            <p:ph type="title"/>
          </p:nvPr>
        </p:nvSpPr>
        <p:spPr>
          <a:xfrm>
            <a:off x="838200" y="258593"/>
            <a:ext cx="10515600" cy="1325563"/>
          </a:xfrm>
        </p:spPr>
        <p:txBody>
          <a:bodyPr/>
          <a:lstStyle/>
          <a:p>
            <a:r>
              <a:rPr lang="en-US" dirty="0"/>
              <a:t>RED BLACK TREE DELETION</a:t>
            </a:r>
            <a:endParaRPr lang="en-IN" dirty="0"/>
          </a:p>
        </p:txBody>
      </p:sp>
      <p:sp>
        <p:nvSpPr>
          <p:cNvPr id="3" name="Content Placeholder 2">
            <a:extLst>
              <a:ext uri="{FF2B5EF4-FFF2-40B4-BE49-F238E27FC236}">
                <a16:creationId xmlns:a16="http://schemas.microsoft.com/office/drawing/2014/main" id="{F595ACDA-548F-4422-B5BC-9E2A969FD5A2}"/>
              </a:ext>
            </a:extLst>
          </p:cNvPr>
          <p:cNvSpPr>
            <a:spLocks noGrp="1"/>
          </p:cNvSpPr>
          <p:nvPr>
            <p:ph idx="1"/>
          </p:nvPr>
        </p:nvSpPr>
        <p:spPr>
          <a:xfrm>
            <a:off x="838200" y="1584155"/>
            <a:ext cx="10515600" cy="6032885"/>
          </a:xfrm>
        </p:spPr>
        <p:txBody>
          <a:bodyPr>
            <a:normAutofit/>
          </a:bodyPr>
          <a:lstStyle/>
          <a:p>
            <a:pPr marL="0" indent="0">
              <a:lnSpc>
                <a:spcPct val="100000"/>
              </a:lnSpc>
              <a:buNone/>
            </a:pPr>
            <a:r>
              <a:rPr lang="en-US" dirty="0"/>
              <a:t>STEP 1: Perform BST deletion.</a:t>
            </a:r>
            <a:endParaRPr lang="en-US" sz="2400" dirty="0"/>
          </a:p>
          <a:p>
            <a:pPr marL="0" indent="0">
              <a:lnSpc>
                <a:spcPct val="100000"/>
              </a:lnSpc>
              <a:buNone/>
            </a:pPr>
            <a:r>
              <a:rPr lang="en-US" dirty="0"/>
              <a:t>STEP 2: Perform cases.</a:t>
            </a:r>
          </a:p>
          <a:p>
            <a:pPr marL="0" indent="0">
              <a:lnSpc>
                <a:spcPct val="100000"/>
              </a:lnSpc>
              <a:buNone/>
            </a:pPr>
            <a:endParaRPr lang="en-US" sz="700" dirty="0"/>
          </a:p>
          <a:p>
            <a:pPr marL="0" indent="0">
              <a:lnSpc>
                <a:spcPct val="100000"/>
              </a:lnSpc>
              <a:buNone/>
            </a:pPr>
            <a:r>
              <a:rPr lang="en-US" sz="2400" dirty="0"/>
              <a:t>CASE 1: If node to be deleted is red, just delete it.</a:t>
            </a:r>
          </a:p>
          <a:p>
            <a:pPr marL="0" indent="0">
              <a:lnSpc>
                <a:spcPct val="100000"/>
              </a:lnSpc>
              <a:buNone/>
            </a:pPr>
            <a:r>
              <a:rPr lang="en-US" sz="2400" dirty="0"/>
              <a:t>CASE 2: If root is Double Black, just remove DB.</a:t>
            </a:r>
          </a:p>
          <a:p>
            <a:pPr marL="0" indent="0">
              <a:lnSpc>
                <a:spcPct val="100000"/>
              </a:lnSpc>
              <a:buNone/>
            </a:pPr>
            <a:r>
              <a:rPr lang="en-US" sz="2400" dirty="0"/>
              <a:t>CASE 3: If DB’s sibling is black, and bot its children are black</a:t>
            </a:r>
          </a:p>
          <a:p>
            <a:pPr marL="0" indent="0">
              <a:lnSpc>
                <a:spcPct val="100000"/>
              </a:lnSpc>
              <a:buNone/>
            </a:pPr>
            <a:r>
              <a:rPr lang="en-US" sz="2400" dirty="0"/>
              <a:t>	</a:t>
            </a:r>
            <a:r>
              <a:rPr lang="en-US" sz="2000" dirty="0"/>
              <a:t>3.1. Remove DB.</a:t>
            </a:r>
          </a:p>
          <a:p>
            <a:pPr marL="0" indent="0">
              <a:lnSpc>
                <a:spcPct val="100000"/>
              </a:lnSpc>
              <a:buNone/>
            </a:pPr>
            <a:r>
              <a:rPr lang="en-US" sz="2000" dirty="0"/>
              <a:t>	3.2. Add black to its parent.</a:t>
            </a:r>
          </a:p>
          <a:p>
            <a:pPr marL="0" indent="0">
              <a:lnSpc>
                <a:spcPct val="100000"/>
              </a:lnSpc>
              <a:buNone/>
            </a:pPr>
            <a:r>
              <a:rPr lang="en-US" sz="2000" dirty="0"/>
              <a:t>		</a:t>
            </a:r>
            <a:r>
              <a:rPr lang="en-US" sz="1800" dirty="0"/>
              <a:t>3.2.1. If parent is red, it becomes black</a:t>
            </a:r>
          </a:p>
          <a:p>
            <a:pPr marL="0" indent="0">
              <a:lnSpc>
                <a:spcPct val="100000"/>
              </a:lnSpc>
              <a:buNone/>
            </a:pPr>
            <a:r>
              <a:rPr lang="en-US" sz="1800" dirty="0"/>
              <a:t>		3.2.2. If parent is black, it becomes DB</a:t>
            </a:r>
          </a:p>
          <a:p>
            <a:pPr marL="0" indent="0">
              <a:lnSpc>
                <a:spcPct val="100000"/>
              </a:lnSpc>
              <a:buNone/>
            </a:pPr>
            <a:r>
              <a:rPr lang="en-US" dirty="0"/>
              <a:t>		</a:t>
            </a:r>
          </a:p>
          <a:p>
            <a:pPr marL="0" indent="0">
              <a:buNone/>
            </a:pPr>
            <a:r>
              <a:rPr lang="en-US" dirty="0"/>
              <a:t>	</a:t>
            </a:r>
            <a:endParaRPr lang="en-IN" dirty="0"/>
          </a:p>
        </p:txBody>
      </p:sp>
    </p:spTree>
    <p:extLst>
      <p:ext uri="{BB962C8B-B14F-4D97-AF65-F5344CB8AC3E}">
        <p14:creationId xmlns:p14="http://schemas.microsoft.com/office/powerpoint/2010/main" val="25511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C6A9-D61F-42B0-9BF4-036969D84AD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74106B2-DAE5-4E11-BE3F-EB1BD2A44D1F}"/>
              </a:ext>
            </a:extLst>
          </p:cNvPr>
          <p:cNvSpPr>
            <a:spLocks noGrp="1"/>
          </p:cNvSpPr>
          <p:nvPr>
            <p:ph idx="1"/>
          </p:nvPr>
        </p:nvSpPr>
        <p:spPr>
          <a:xfrm>
            <a:off x="838200" y="692458"/>
            <a:ext cx="10515600" cy="7280468"/>
          </a:xfrm>
        </p:spPr>
        <p:txBody>
          <a:bodyPr>
            <a:normAutofit/>
          </a:bodyPr>
          <a:lstStyle/>
          <a:p>
            <a:pPr marL="0" indent="0">
              <a:buNone/>
            </a:pPr>
            <a:r>
              <a:rPr lang="en-US" sz="2400" dirty="0"/>
              <a:t>	</a:t>
            </a:r>
            <a:r>
              <a:rPr lang="en-US" sz="2000" dirty="0"/>
              <a:t>3.3. Make sibling red.</a:t>
            </a:r>
          </a:p>
          <a:p>
            <a:pPr marL="0" indent="0">
              <a:buNone/>
            </a:pPr>
            <a:r>
              <a:rPr lang="en-US" sz="2000" dirty="0"/>
              <a:t>	3.4. If DB still exists, apple other cases.</a:t>
            </a:r>
          </a:p>
          <a:p>
            <a:pPr marL="0" indent="0">
              <a:buNone/>
            </a:pPr>
            <a:endParaRPr lang="en-US" sz="2000" dirty="0"/>
          </a:p>
          <a:p>
            <a:pPr marL="0" indent="0">
              <a:buNone/>
            </a:pPr>
            <a:r>
              <a:rPr lang="en-US" sz="2400" dirty="0"/>
              <a:t>CASE 4: If DB’s sibling is red</a:t>
            </a:r>
          </a:p>
          <a:p>
            <a:pPr marL="0" indent="0">
              <a:buNone/>
            </a:pPr>
            <a:r>
              <a:rPr lang="en-US" sz="2400" dirty="0"/>
              <a:t>	</a:t>
            </a:r>
            <a:r>
              <a:rPr lang="en-US" sz="2000" dirty="0"/>
              <a:t>4.1. Swap colors of parent and its Sibling</a:t>
            </a:r>
          </a:p>
          <a:p>
            <a:pPr marL="0" indent="0">
              <a:buNone/>
            </a:pPr>
            <a:r>
              <a:rPr lang="en-US" sz="2000" dirty="0"/>
              <a:t>	4.2. Rotate Parent in DB direction</a:t>
            </a:r>
          </a:p>
          <a:p>
            <a:pPr marL="0" indent="0">
              <a:buNone/>
            </a:pPr>
            <a:r>
              <a:rPr lang="en-US" sz="2000" dirty="0"/>
              <a:t>	4.3. Reapply cases</a:t>
            </a:r>
          </a:p>
          <a:p>
            <a:pPr marL="0" indent="0">
              <a:buNone/>
            </a:pPr>
            <a:endParaRPr lang="en-US" sz="2000" dirty="0"/>
          </a:p>
          <a:p>
            <a:pPr marL="0" indent="0">
              <a:buNone/>
            </a:pPr>
            <a:r>
              <a:rPr lang="en-US" sz="2400" dirty="0"/>
              <a:t>CASE 5: If DB’s sibling is black, sibling’s child who is far from DB is black, but near child to DB is red.</a:t>
            </a:r>
          </a:p>
          <a:p>
            <a:pPr marL="0" indent="0">
              <a:buNone/>
            </a:pPr>
            <a:r>
              <a:rPr lang="en-US" sz="2400" dirty="0"/>
              <a:t>	</a:t>
            </a:r>
            <a:r>
              <a:rPr lang="en-US" sz="2000" dirty="0"/>
              <a:t>5.1. Swap color of DB’s sibling and sibling’s child who is near to DB.</a:t>
            </a:r>
          </a:p>
          <a:p>
            <a:pPr marL="0" indent="0">
              <a:buNone/>
            </a:pPr>
            <a:r>
              <a:rPr lang="en-US" sz="2000" dirty="0"/>
              <a:t>	5.2. Rotate sibling in opposite direction to DB.</a:t>
            </a:r>
          </a:p>
          <a:p>
            <a:pPr marL="0" indent="0">
              <a:buNone/>
            </a:pPr>
            <a:r>
              <a:rPr lang="en-US" sz="2000" dirty="0"/>
              <a:t>	5.3. Apply case 6.</a:t>
            </a:r>
            <a:endParaRPr lang="en-US" sz="2400" dirty="0"/>
          </a:p>
          <a:p>
            <a:pPr marL="0" indent="0">
              <a:buNone/>
            </a:pPr>
            <a:r>
              <a:rPr lang="en-US" sz="2400" dirty="0"/>
              <a:t>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400482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C6A9-D61F-42B0-9BF4-036969D84AD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74106B2-DAE5-4E11-BE3F-EB1BD2A44D1F}"/>
              </a:ext>
            </a:extLst>
          </p:cNvPr>
          <p:cNvSpPr>
            <a:spLocks noGrp="1"/>
          </p:cNvSpPr>
          <p:nvPr>
            <p:ph idx="1"/>
          </p:nvPr>
        </p:nvSpPr>
        <p:spPr>
          <a:xfrm>
            <a:off x="838200" y="692458"/>
            <a:ext cx="10515600" cy="4569353"/>
          </a:xfrm>
        </p:spPr>
        <p:txBody>
          <a:bodyPr>
            <a:normAutofit/>
          </a:bodyPr>
          <a:lstStyle/>
          <a:p>
            <a:pPr marL="0" indent="0">
              <a:buNone/>
            </a:pPr>
            <a:endParaRPr lang="en-US" sz="2000" dirty="0"/>
          </a:p>
          <a:p>
            <a:pPr marL="0" indent="0">
              <a:buNone/>
            </a:pPr>
            <a:r>
              <a:rPr lang="en-US" sz="2400" dirty="0"/>
              <a:t>CASE 6: If DB’s sibling is black, and far child is red</a:t>
            </a:r>
          </a:p>
          <a:p>
            <a:pPr marL="0" indent="0">
              <a:buNone/>
            </a:pPr>
            <a:r>
              <a:rPr lang="en-US" sz="2400" dirty="0"/>
              <a:t>	</a:t>
            </a:r>
            <a:r>
              <a:rPr lang="en-US" sz="2000" dirty="0"/>
              <a:t>6.1. Swap colors of parent and its Sibling</a:t>
            </a:r>
          </a:p>
          <a:p>
            <a:pPr marL="0" indent="0">
              <a:buNone/>
            </a:pPr>
            <a:r>
              <a:rPr lang="en-US" sz="2000" dirty="0"/>
              <a:t>	6.2. Rotate Parent in DB direction</a:t>
            </a:r>
          </a:p>
          <a:p>
            <a:pPr marL="0" indent="0">
              <a:buNone/>
            </a:pPr>
            <a:r>
              <a:rPr lang="en-US" sz="2000" dirty="0"/>
              <a:t>	6.3. Remove DB.</a:t>
            </a:r>
            <a:r>
              <a:rPr lang="en-US" sz="2400" dirty="0"/>
              <a:t>	</a:t>
            </a:r>
          </a:p>
          <a:p>
            <a:pPr marL="0" indent="0">
              <a:buNone/>
            </a:pPr>
            <a:r>
              <a:rPr lang="en-US" sz="2400" dirty="0"/>
              <a:t>	</a:t>
            </a:r>
            <a:r>
              <a:rPr lang="en-US" sz="2000" dirty="0"/>
              <a:t>6.4. Change color of red child to black.</a:t>
            </a:r>
            <a:endParaRPr lang="en-US" dirty="0"/>
          </a:p>
          <a:p>
            <a:pPr marL="0" indent="0">
              <a:buNone/>
            </a:pPr>
            <a:endParaRPr lang="en-IN" dirty="0"/>
          </a:p>
        </p:txBody>
      </p:sp>
    </p:spTree>
    <p:extLst>
      <p:ext uri="{BB962C8B-B14F-4D97-AF65-F5344CB8AC3E}">
        <p14:creationId xmlns:p14="http://schemas.microsoft.com/office/powerpoint/2010/main" val="329251795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Gradient</Template>
  <TotalTime>118</TotalTime>
  <Words>719</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Univers</vt:lpstr>
      <vt:lpstr>GradientVTI</vt:lpstr>
      <vt:lpstr>Red black tree</vt:lpstr>
      <vt:lpstr>INTRODUCTION</vt:lpstr>
      <vt:lpstr>ROTATION</vt:lpstr>
      <vt:lpstr>RED BLACK TREE INSERTION</vt:lpstr>
      <vt:lpstr>RED BLACK TREE DELETION</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dc:title>
  <dc:creator>Swetha S</dc:creator>
  <cp:lastModifiedBy>Swetha S</cp:lastModifiedBy>
  <cp:revision>5</cp:revision>
  <dcterms:created xsi:type="dcterms:W3CDTF">2021-11-11T10:00:05Z</dcterms:created>
  <dcterms:modified xsi:type="dcterms:W3CDTF">2021-11-12T12:47:26Z</dcterms:modified>
</cp:coreProperties>
</file>