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10287000" cx="18288000"/>
  <p:notesSz cx="6858000" cy="9144000"/>
  <p:embeddedFontLst>
    <p:embeddedFont>
      <p:font typeface="Montserrat"/>
      <p:bold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c4402257c1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c4402257c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c4402257c1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c4402257c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youtube.com/watch?v=bbcSVu-kr2o" TargetMode="External"/><Relationship Id="rId4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 rot="-1065328">
            <a:off x="11120480" y="1055557"/>
            <a:ext cx="10443683" cy="8487866"/>
          </a:xfrm>
          <a:custGeom>
            <a:rect b="b" l="l" r="r" t="t"/>
            <a:pathLst>
              <a:path extrusionOk="0" h="8487866" w="10443683">
                <a:moveTo>
                  <a:pt x="0" y="0"/>
                </a:moveTo>
                <a:lnTo>
                  <a:pt x="10443683" y="0"/>
                </a:lnTo>
                <a:lnTo>
                  <a:pt x="10443683" y="8487866"/>
                </a:lnTo>
                <a:lnTo>
                  <a:pt x="0" y="84878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0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3"/>
          <p:cNvSpPr/>
          <p:nvPr/>
        </p:nvSpPr>
        <p:spPr>
          <a:xfrm>
            <a:off x="4318441" y="9258300"/>
            <a:ext cx="9727319" cy="3106962"/>
          </a:xfrm>
          <a:custGeom>
            <a:rect b="b" l="l" r="r" t="t"/>
            <a:pathLst>
              <a:path extrusionOk="0" h="3106962" w="9727319">
                <a:moveTo>
                  <a:pt x="0" y="0"/>
                </a:moveTo>
                <a:lnTo>
                  <a:pt x="9727318" y="0"/>
                </a:lnTo>
                <a:lnTo>
                  <a:pt x="9727318" y="3106962"/>
                </a:lnTo>
                <a:lnTo>
                  <a:pt x="0" y="3106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3"/>
          <p:cNvSpPr/>
          <p:nvPr/>
        </p:nvSpPr>
        <p:spPr>
          <a:xfrm>
            <a:off x="-10336" y="0"/>
            <a:ext cx="6779419" cy="1304188"/>
          </a:xfrm>
          <a:custGeom>
            <a:rect b="b" l="l" r="r" t="t"/>
            <a:pathLst>
              <a:path extrusionOk="0" h="1304188" w="6779419">
                <a:moveTo>
                  <a:pt x="0" y="0"/>
                </a:moveTo>
                <a:lnTo>
                  <a:pt x="6779420" y="0"/>
                </a:lnTo>
                <a:lnTo>
                  <a:pt x="6779420" y="1304188"/>
                </a:lnTo>
                <a:lnTo>
                  <a:pt x="0" y="13041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7562" l="0" r="0" t="-21883"/>
            </a:stretch>
          </a:blipFill>
          <a:ln>
            <a:noFill/>
          </a:ln>
        </p:spPr>
      </p:sp>
      <p:sp>
        <p:nvSpPr>
          <p:cNvPr id="87" name="Google Shape;87;p13"/>
          <p:cNvSpPr/>
          <p:nvPr/>
        </p:nvSpPr>
        <p:spPr>
          <a:xfrm>
            <a:off x="0" y="9222951"/>
            <a:ext cx="3483925" cy="1064049"/>
          </a:xfrm>
          <a:custGeom>
            <a:rect b="b" l="l" r="r" t="t"/>
            <a:pathLst>
              <a:path extrusionOk="0" h="1064049" w="3483925">
                <a:moveTo>
                  <a:pt x="0" y="0"/>
                </a:moveTo>
                <a:lnTo>
                  <a:pt x="3483925" y="0"/>
                </a:lnTo>
                <a:lnTo>
                  <a:pt x="3483925" y="1064049"/>
                </a:lnTo>
                <a:lnTo>
                  <a:pt x="0" y="10640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3"/>
          <p:cNvSpPr/>
          <p:nvPr/>
        </p:nvSpPr>
        <p:spPr>
          <a:xfrm>
            <a:off x="16342321" y="0"/>
            <a:ext cx="1901015" cy="1364202"/>
          </a:xfrm>
          <a:custGeom>
            <a:rect b="b" l="l" r="r" t="t"/>
            <a:pathLst>
              <a:path extrusionOk="0" h="1364202" w="1901015">
                <a:moveTo>
                  <a:pt x="0" y="0"/>
                </a:moveTo>
                <a:lnTo>
                  <a:pt x="1901015" y="0"/>
                </a:lnTo>
                <a:lnTo>
                  <a:pt x="1901015" y="1364202"/>
                </a:lnTo>
                <a:lnTo>
                  <a:pt x="0" y="13642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28623" l="0" r="0" t="-7008"/>
            </a:stretch>
          </a:blipFill>
          <a:ln>
            <a:noFill/>
          </a:ln>
        </p:spPr>
      </p:sp>
      <p:sp>
        <p:nvSpPr>
          <p:cNvPr id="89" name="Google Shape;89;p13"/>
          <p:cNvSpPr txBox="1"/>
          <p:nvPr/>
        </p:nvSpPr>
        <p:spPr>
          <a:xfrm>
            <a:off x="503998" y="1773305"/>
            <a:ext cx="5750752" cy="10610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TANCAM’S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503998" y="2995363"/>
            <a:ext cx="10783127" cy="1550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B4D4"/>
                </a:solidFill>
                <a:latin typeface="Montserrat"/>
                <a:ea typeface="Montserrat"/>
                <a:cs typeface="Montserrat"/>
                <a:sym typeface="Montserrat"/>
              </a:rPr>
              <a:t>HACKATHON FOR WOMEN </a:t>
            </a:r>
            <a:endParaRPr/>
          </a:p>
          <a:p>
            <a:pPr indent="0" lvl="0" mar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2BB4D4"/>
                </a:solidFill>
                <a:latin typeface="Montserrat"/>
                <a:ea typeface="Montserrat"/>
                <a:cs typeface="Montserrat"/>
                <a:sym typeface="Montserrat"/>
              </a:rPr>
              <a:t>IN ENGINEERING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380475" y="4976600"/>
            <a:ext cx="1236300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2BB4D4"/>
                </a:solidFill>
                <a:latin typeface="Montserrat"/>
                <a:ea typeface="Montserrat"/>
                <a:cs typeface="Montserrat"/>
                <a:sym typeface="Montserrat"/>
              </a:rPr>
              <a:t>THEME:</a:t>
            </a:r>
            <a:r>
              <a:rPr b="1" lang="en-US" sz="32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en-US" sz="40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URBAN MOBILITY SOLUTION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504000" y="5795725"/>
            <a:ext cx="119955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2BB4D4"/>
                </a:solidFill>
                <a:latin typeface="Montserrat"/>
                <a:ea typeface="Montserrat"/>
                <a:cs typeface="Montserrat"/>
                <a:sym typeface="Montserrat"/>
              </a:rPr>
              <a:t>TITLE:</a:t>
            </a:r>
            <a:r>
              <a:rPr b="1" i="0" lang="en-US" sz="3399" u="none" cap="none" strike="noStrike">
                <a:solidFill>
                  <a:srgbClr val="2BB4D4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4199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SMA</a:t>
            </a:r>
            <a:r>
              <a:rPr b="1" lang="en-US" sz="41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RT PARKING SOLUTION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504001" y="6691600"/>
            <a:ext cx="15119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2BB4D4"/>
                </a:solidFill>
                <a:latin typeface="Montserrat"/>
                <a:ea typeface="Montserrat"/>
                <a:cs typeface="Montserrat"/>
                <a:sym typeface="Montserrat"/>
              </a:rPr>
              <a:t>VENUE: </a:t>
            </a:r>
            <a:r>
              <a:rPr b="1" lang="en-US" sz="4199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MAHENDRA ENGINEERING COLLEGE</a:t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503998" y="7551516"/>
            <a:ext cx="10783200" cy="6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2BB4D4"/>
                </a:solidFill>
                <a:latin typeface="Montserrat"/>
                <a:ea typeface="Montserrat"/>
                <a:cs typeface="Montserrat"/>
                <a:sym typeface="Montserrat"/>
              </a:rPr>
              <a:t>TEAM LEADER NAME: </a:t>
            </a:r>
            <a:r>
              <a:rPr b="1" i="0" lang="en-US" sz="3899" u="none" cap="none" strike="noStrike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rPr>
              <a:t>DHANUSHREE S</a:t>
            </a:r>
            <a:endParaRPr sz="13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4"/>
          <p:cNvGrpSpPr/>
          <p:nvPr/>
        </p:nvGrpSpPr>
        <p:grpSpPr>
          <a:xfrm>
            <a:off x="1026963" y="4255901"/>
            <a:ext cx="15071825" cy="6031056"/>
            <a:chOff x="0" y="-38100"/>
            <a:chExt cx="3969508" cy="1442940"/>
          </a:xfrm>
        </p:grpSpPr>
        <p:sp>
          <p:nvSpPr>
            <p:cNvPr id="100" name="Google Shape;100;p14"/>
            <p:cNvSpPr/>
            <p:nvPr/>
          </p:nvSpPr>
          <p:spPr>
            <a:xfrm>
              <a:off x="0" y="0"/>
              <a:ext cx="3969508" cy="1404840"/>
            </a:xfrm>
            <a:custGeom>
              <a:rect b="b" l="l" r="r" t="t"/>
              <a:pathLst>
                <a:path extrusionOk="0" h="1404840" w="3969508">
                  <a:moveTo>
                    <a:pt x="12842" y="0"/>
                  </a:moveTo>
                  <a:lnTo>
                    <a:pt x="3956666" y="0"/>
                  </a:lnTo>
                  <a:cubicBezTo>
                    <a:pt x="3960072" y="0"/>
                    <a:pt x="3963338" y="1353"/>
                    <a:pt x="3965746" y="3761"/>
                  </a:cubicBezTo>
                  <a:cubicBezTo>
                    <a:pt x="3968155" y="6170"/>
                    <a:pt x="3969508" y="9436"/>
                    <a:pt x="3969508" y="12842"/>
                  </a:cubicBezTo>
                  <a:lnTo>
                    <a:pt x="3969508" y="1391998"/>
                  </a:lnTo>
                  <a:cubicBezTo>
                    <a:pt x="3969508" y="1399090"/>
                    <a:pt x="3963758" y="1404840"/>
                    <a:pt x="3956666" y="1404840"/>
                  </a:cubicBezTo>
                  <a:lnTo>
                    <a:pt x="12842" y="1404840"/>
                  </a:lnTo>
                  <a:cubicBezTo>
                    <a:pt x="5749" y="1404840"/>
                    <a:pt x="0" y="1399090"/>
                    <a:pt x="0" y="1391998"/>
                  </a:cubicBezTo>
                  <a:lnTo>
                    <a:pt x="0" y="12842"/>
                  </a:lnTo>
                  <a:cubicBezTo>
                    <a:pt x="0" y="5749"/>
                    <a:pt x="5749" y="0"/>
                    <a:pt x="12842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4"/>
            <p:cNvSpPr txBox="1"/>
            <p:nvPr/>
          </p:nvSpPr>
          <p:spPr>
            <a:xfrm>
              <a:off x="0" y="-38100"/>
              <a:ext cx="3969508" cy="14429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4"/>
          <p:cNvSpPr txBox="1"/>
          <p:nvPr/>
        </p:nvSpPr>
        <p:spPr>
          <a:xfrm>
            <a:off x="-2085600" y="1362388"/>
            <a:ext cx="12218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 </a:t>
            </a:r>
            <a:r>
              <a:rPr b="1" lang="en-US" sz="3999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-831294" y="3640300"/>
            <a:ext cx="1080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OBJECTIVES OF THE WORK: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0" y="9661866"/>
            <a:ext cx="2046822" cy="625134"/>
          </a:xfrm>
          <a:custGeom>
            <a:rect b="b" l="l" r="r" t="t"/>
            <a:pathLst>
              <a:path extrusionOk="0" h="625134" w="2046822">
                <a:moveTo>
                  <a:pt x="0" y="0"/>
                </a:moveTo>
                <a:lnTo>
                  <a:pt x="2046822" y="0"/>
                </a:lnTo>
                <a:lnTo>
                  <a:pt x="2046822" y="625134"/>
                </a:lnTo>
                <a:lnTo>
                  <a:pt x="0" y="6251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14"/>
          <p:cNvSpPr/>
          <p:nvPr/>
        </p:nvSpPr>
        <p:spPr>
          <a:xfrm>
            <a:off x="16386985" y="28200"/>
            <a:ext cx="1901015" cy="1364202"/>
          </a:xfrm>
          <a:custGeom>
            <a:rect b="b" l="l" r="r" t="t"/>
            <a:pathLst>
              <a:path extrusionOk="0" h="1364202" w="1901015">
                <a:moveTo>
                  <a:pt x="0" y="0"/>
                </a:moveTo>
                <a:lnTo>
                  <a:pt x="1901015" y="0"/>
                </a:lnTo>
                <a:lnTo>
                  <a:pt x="1901015" y="1364203"/>
                </a:lnTo>
                <a:lnTo>
                  <a:pt x="0" y="13642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8623" l="0" r="0" t="-7008"/>
            </a:stretch>
          </a:blipFill>
          <a:ln>
            <a:noFill/>
          </a:ln>
        </p:spPr>
      </p:sp>
      <p:sp>
        <p:nvSpPr>
          <p:cNvPr id="106" name="Google Shape;106;p14"/>
          <p:cNvSpPr/>
          <p:nvPr/>
        </p:nvSpPr>
        <p:spPr>
          <a:xfrm>
            <a:off x="-540175" y="58200"/>
            <a:ext cx="6779419" cy="1304188"/>
          </a:xfrm>
          <a:custGeom>
            <a:rect b="b" l="l" r="r" t="t"/>
            <a:pathLst>
              <a:path extrusionOk="0" h="1304188" w="6779419">
                <a:moveTo>
                  <a:pt x="0" y="0"/>
                </a:moveTo>
                <a:lnTo>
                  <a:pt x="6779419" y="0"/>
                </a:lnTo>
                <a:lnTo>
                  <a:pt x="6779419" y="1304189"/>
                </a:lnTo>
                <a:lnTo>
                  <a:pt x="0" y="13041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7562" l="0" r="0" t="-21883"/>
            </a:stretch>
          </a:blipFill>
          <a:ln>
            <a:noFill/>
          </a:ln>
        </p:spPr>
      </p:sp>
      <p:sp>
        <p:nvSpPr>
          <p:cNvPr id="107" name="Google Shape;107;p14"/>
          <p:cNvSpPr txBox="1"/>
          <p:nvPr/>
        </p:nvSpPr>
        <p:spPr>
          <a:xfrm>
            <a:off x="1026975" y="1977988"/>
            <a:ext cx="1536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Parking management influences drivers search time and cost for parking spaces.It may also causes traffic congestion.Finding a parking space in most metropolitan areas, especially during the rush hours, is difficult for drivers.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2046825" y="4979100"/>
            <a:ext cx="141960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</a:rPr>
              <a:t>Parking space reservation can help drivers to reduce the search time dramatically.</a:t>
            </a:r>
            <a:endParaRPr sz="3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</a:rPr>
              <a:t>With the real-time reservation service, the drivers can find and reserve their desired vacant parking spaces quickly.Therefore, the gasoline and time in search of vacant parking space is reduced.</a:t>
            </a:r>
            <a:endParaRPr sz="3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</a:rPr>
              <a:t>It reduces time in search of vacant parking spaces is reduced </a:t>
            </a:r>
            <a:endParaRPr sz="3900">
              <a:solidFill>
                <a:schemeClr val="dk1"/>
              </a:solidFill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1349525" y="4979100"/>
            <a:ext cx="697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◇</a:t>
            </a:r>
            <a:endParaRPr sz="4500">
              <a:highlight>
                <a:srgbClr val="F9FBFD"/>
              </a:highlight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1349525" y="6162475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◇</a:t>
            </a:r>
            <a:endParaRPr sz="4500"/>
          </a:p>
        </p:txBody>
      </p:sp>
      <p:sp>
        <p:nvSpPr>
          <p:cNvPr id="111" name="Google Shape;111;p14"/>
          <p:cNvSpPr txBox="1"/>
          <p:nvPr/>
        </p:nvSpPr>
        <p:spPr>
          <a:xfrm>
            <a:off x="1454950" y="8488800"/>
            <a:ext cx="30000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◇</a:t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0" y="9661866"/>
            <a:ext cx="2046822" cy="625134"/>
          </a:xfrm>
          <a:custGeom>
            <a:rect b="b" l="l" r="r" t="t"/>
            <a:pathLst>
              <a:path extrusionOk="0" h="625134" w="2046822">
                <a:moveTo>
                  <a:pt x="0" y="0"/>
                </a:moveTo>
                <a:lnTo>
                  <a:pt x="2046822" y="0"/>
                </a:lnTo>
                <a:lnTo>
                  <a:pt x="2046822" y="625134"/>
                </a:lnTo>
                <a:lnTo>
                  <a:pt x="0" y="6251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15"/>
          <p:cNvSpPr txBox="1"/>
          <p:nvPr/>
        </p:nvSpPr>
        <p:spPr>
          <a:xfrm>
            <a:off x="950508" y="2037239"/>
            <a:ext cx="8045400" cy="6794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PROJECT DESCRIPTION:</a:t>
            </a:r>
            <a:endParaRPr/>
          </a:p>
        </p:txBody>
      </p:sp>
      <p:grpSp>
        <p:nvGrpSpPr>
          <p:cNvPr id="118" name="Google Shape;118;p15"/>
          <p:cNvGrpSpPr/>
          <p:nvPr/>
        </p:nvGrpSpPr>
        <p:grpSpPr>
          <a:xfrm>
            <a:off x="1085295" y="3080483"/>
            <a:ext cx="15821225" cy="6073285"/>
            <a:chOff x="0" y="-38100"/>
            <a:chExt cx="4177182" cy="1603493"/>
          </a:xfrm>
        </p:grpSpPr>
        <p:sp>
          <p:nvSpPr>
            <p:cNvPr id="119" name="Google Shape;119;p15"/>
            <p:cNvSpPr/>
            <p:nvPr/>
          </p:nvSpPr>
          <p:spPr>
            <a:xfrm>
              <a:off x="0" y="0"/>
              <a:ext cx="4177182" cy="1565393"/>
            </a:xfrm>
            <a:custGeom>
              <a:rect b="b" l="l" r="r" t="t"/>
              <a:pathLst>
                <a:path extrusionOk="0" h="1565393" w="4177182">
                  <a:moveTo>
                    <a:pt x="12233" y="0"/>
                  </a:moveTo>
                  <a:lnTo>
                    <a:pt x="4164948" y="0"/>
                  </a:lnTo>
                  <a:cubicBezTo>
                    <a:pt x="4168193" y="0"/>
                    <a:pt x="4171305" y="1289"/>
                    <a:pt x="4173599" y="3583"/>
                  </a:cubicBezTo>
                  <a:cubicBezTo>
                    <a:pt x="4175893" y="5877"/>
                    <a:pt x="4177182" y="8989"/>
                    <a:pt x="4177182" y="12233"/>
                  </a:cubicBezTo>
                  <a:lnTo>
                    <a:pt x="4177182" y="1553159"/>
                  </a:lnTo>
                  <a:cubicBezTo>
                    <a:pt x="4177182" y="1559916"/>
                    <a:pt x="4171705" y="1565393"/>
                    <a:pt x="4164948" y="1565393"/>
                  </a:cubicBezTo>
                  <a:lnTo>
                    <a:pt x="12233" y="1565393"/>
                  </a:lnTo>
                  <a:cubicBezTo>
                    <a:pt x="5477" y="1565393"/>
                    <a:pt x="0" y="1559916"/>
                    <a:pt x="0" y="1553159"/>
                  </a:cubicBezTo>
                  <a:lnTo>
                    <a:pt x="0" y="12233"/>
                  </a:lnTo>
                  <a:cubicBezTo>
                    <a:pt x="0" y="5477"/>
                    <a:pt x="5477" y="0"/>
                    <a:pt x="12233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5"/>
            <p:cNvSpPr txBox="1"/>
            <p:nvPr/>
          </p:nvSpPr>
          <p:spPr>
            <a:xfrm>
              <a:off x="0" y="-38100"/>
              <a:ext cx="4177182" cy="16034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15"/>
          <p:cNvSpPr/>
          <p:nvPr/>
        </p:nvSpPr>
        <p:spPr>
          <a:xfrm>
            <a:off x="0" y="9661866"/>
            <a:ext cx="2046822" cy="625134"/>
          </a:xfrm>
          <a:custGeom>
            <a:rect b="b" l="l" r="r" t="t"/>
            <a:pathLst>
              <a:path extrusionOk="0" h="625134" w="2046822">
                <a:moveTo>
                  <a:pt x="0" y="0"/>
                </a:moveTo>
                <a:lnTo>
                  <a:pt x="2046822" y="0"/>
                </a:lnTo>
                <a:lnTo>
                  <a:pt x="2046822" y="625134"/>
                </a:lnTo>
                <a:lnTo>
                  <a:pt x="0" y="6251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15"/>
          <p:cNvSpPr/>
          <p:nvPr/>
        </p:nvSpPr>
        <p:spPr>
          <a:xfrm>
            <a:off x="16386985" y="28200"/>
            <a:ext cx="1901015" cy="1364202"/>
          </a:xfrm>
          <a:custGeom>
            <a:rect b="b" l="l" r="r" t="t"/>
            <a:pathLst>
              <a:path extrusionOk="0" h="1364202" w="1901015">
                <a:moveTo>
                  <a:pt x="0" y="0"/>
                </a:moveTo>
                <a:lnTo>
                  <a:pt x="1901015" y="0"/>
                </a:lnTo>
                <a:lnTo>
                  <a:pt x="1901015" y="1364203"/>
                </a:lnTo>
                <a:lnTo>
                  <a:pt x="0" y="13642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8623" l="0" r="0" t="-7008"/>
            </a:stretch>
          </a:blipFill>
          <a:ln>
            <a:noFill/>
          </a:ln>
        </p:spPr>
      </p:sp>
      <p:sp>
        <p:nvSpPr>
          <p:cNvPr id="123" name="Google Shape;123;p15"/>
          <p:cNvSpPr/>
          <p:nvPr/>
        </p:nvSpPr>
        <p:spPr>
          <a:xfrm>
            <a:off x="0" y="28200"/>
            <a:ext cx="6779419" cy="1304188"/>
          </a:xfrm>
          <a:custGeom>
            <a:rect b="b" l="l" r="r" t="t"/>
            <a:pathLst>
              <a:path extrusionOk="0" h="1304188" w="6779419">
                <a:moveTo>
                  <a:pt x="0" y="0"/>
                </a:moveTo>
                <a:lnTo>
                  <a:pt x="6779419" y="0"/>
                </a:lnTo>
                <a:lnTo>
                  <a:pt x="6779419" y="1304189"/>
                </a:lnTo>
                <a:lnTo>
                  <a:pt x="0" y="13041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7562" l="0" r="0" t="-21883"/>
            </a:stretch>
          </a:blipFill>
          <a:ln>
            <a:noFill/>
          </a:ln>
        </p:spPr>
      </p:sp>
      <p:sp>
        <p:nvSpPr>
          <p:cNvPr id="124" name="Google Shape;124;p15"/>
          <p:cNvSpPr txBox="1"/>
          <p:nvPr/>
        </p:nvSpPr>
        <p:spPr>
          <a:xfrm>
            <a:off x="2473542" y="3992393"/>
            <a:ext cx="105507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1672225" y="3602800"/>
            <a:ext cx="14714700" cy="51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1789650" y="3978575"/>
            <a:ext cx="14467500" cy="44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1085300" y="3080475"/>
            <a:ext cx="1644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1358250" y="3285550"/>
            <a:ext cx="15571500" cy="56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Hardware Infrastructure:Installation of sensors or cameras in parking lots to monitor parking space occupancy in real-time. Additionally, hardware components such as digital displays may be installed to provide visual information to drivers.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Mobile Application Development:Creation of a user-friendly mobile application compatible with iOS and Android platforms. The application should feature intuitive navigation, reservation functionality, and secure payment integration.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Backend System  Development of a robust backend system to manage parking data, user accounts, reservations, and transactions. Integration with cloud services may be utilized to ensure scalability and reliability.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 Data Analysis and Reporting Tools: Implementation of analytics tools to process parking data and generate insights for decision-making. Reporting features should provide administrators with comprehensive dashboards and customizable reports.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Testing and Deployment: Rigorous testing procedures should be conducted to ensure the reliability and performance of the system. Upon successful testing, the system can be deployed across designated parking facilities.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50" y="103350"/>
            <a:ext cx="16229026" cy="9995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>
            <a:off x="0" y="28200"/>
            <a:ext cx="6118426" cy="1297667"/>
          </a:xfrm>
          <a:custGeom>
            <a:rect b="b" l="l" r="r" t="t"/>
            <a:pathLst>
              <a:path extrusionOk="0" h="1304188" w="6779419">
                <a:moveTo>
                  <a:pt x="0" y="0"/>
                </a:moveTo>
                <a:lnTo>
                  <a:pt x="6779419" y="0"/>
                </a:lnTo>
                <a:lnTo>
                  <a:pt x="6779419" y="1304189"/>
                </a:lnTo>
                <a:lnTo>
                  <a:pt x="0" y="13041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7568" l="0" r="0" t="-21879"/>
            </a:stretch>
          </a:blipFill>
          <a:ln>
            <a:noFill/>
          </a:ln>
        </p:spPr>
      </p:sp>
      <p:sp>
        <p:nvSpPr>
          <p:cNvPr id="135" name="Google Shape;135;p16"/>
          <p:cNvSpPr/>
          <p:nvPr/>
        </p:nvSpPr>
        <p:spPr>
          <a:xfrm>
            <a:off x="0" y="9661866"/>
            <a:ext cx="2046822" cy="625134"/>
          </a:xfrm>
          <a:custGeom>
            <a:rect b="b" l="l" r="r" t="t"/>
            <a:pathLst>
              <a:path extrusionOk="0" h="625134" w="2046822">
                <a:moveTo>
                  <a:pt x="0" y="0"/>
                </a:moveTo>
                <a:lnTo>
                  <a:pt x="2046822" y="0"/>
                </a:lnTo>
                <a:lnTo>
                  <a:pt x="2046822" y="625134"/>
                </a:lnTo>
                <a:lnTo>
                  <a:pt x="0" y="6251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16"/>
          <p:cNvSpPr/>
          <p:nvPr/>
        </p:nvSpPr>
        <p:spPr>
          <a:xfrm>
            <a:off x="16269535" y="241013"/>
            <a:ext cx="1901015" cy="1364202"/>
          </a:xfrm>
          <a:custGeom>
            <a:rect b="b" l="l" r="r" t="t"/>
            <a:pathLst>
              <a:path extrusionOk="0" h="1364202" w="1901015">
                <a:moveTo>
                  <a:pt x="0" y="0"/>
                </a:moveTo>
                <a:lnTo>
                  <a:pt x="1901015" y="0"/>
                </a:lnTo>
                <a:lnTo>
                  <a:pt x="1901015" y="1364203"/>
                </a:lnTo>
                <a:lnTo>
                  <a:pt x="0" y="13642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28618" l="0" r="0" t="-7009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/>
          <p:nvPr/>
        </p:nvSpPr>
        <p:spPr>
          <a:xfrm>
            <a:off x="326175" y="1708482"/>
            <a:ext cx="75153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/>
          <p:nvPr/>
        </p:nvSpPr>
        <p:spPr>
          <a:xfrm>
            <a:off x="0" y="9661866"/>
            <a:ext cx="2046822" cy="625134"/>
          </a:xfrm>
          <a:custGeom>
            <a:rect b="b" l="l" r="r" t="t"/>
            <a:pathLst>
              <a:path extrusionOk="0" h="625134" w="2046822">
                <a:moveTo>
                  <a:pt x="0" y="0"/>
                </a:moveTo>
                <a:lnTo>
                  <a:pt x="2046822" y="0"/>
                </a:lnTo>
                <a:lnTo>
                  <a:pt x="2046822" y="625134"/>
                </a:lnTo>
                <a:lnTo>
                  <a:pt x="0" y="6251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3" name="Google Shape;143;p17"/>
          <p:cNvSpPr/>
          <p:nvPr/>
        </p:nvSpPr>
        <p:spPr>
          <a:xfrm>
            <a:off x="0" y="9661866"/>
            <a:ext cx="2046822" cy="625134"/>
          </a:xfrm>
          <a:custGeom>
            <a:rect b="b" l="l" r="r" t="t"/>
            <a:pathLst>
              <a:path extrusionOk="0" h="625134" w="2046822">
                <a:moveTo>
                  <a:pt x="0" y="0"/>
                </a:moveTo>
                <a:lnTo>
                  <a:pt x="2046822" y="0"/>
                </a:lnTo>
                <a:lnTo>
                  <a:pt x="2046822" y="625134"/>
                </a:lnTo>
                <a:lnTo>
                  <a:pt x="0" y="6251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17"/>
          <p:cNvSpPr/>
          <p:nvPr/>
        </p:nvSpPr>
        <p:spPr>
          <a:xfrm>
            <a:off x="16293010" y="170563"/>
            <a:ext cx="1901015" cy="1364202"/>
          </a:xfrm>
          <a:custGeom>
            <a:rect b="b" l="l" r="r" t="t"/>
            <a:pathLst>
              <a:path extrusionOk="0" h="1364202" w="1901015">
                <a:moveTo>
                  <a:pt x="0" y="0"/>
                </a:moveTo>
                <a:lnTo>
                  <a:pt x="1901015" y="0"/>
                </a:lnTo>
                <a:lnTo>
                  <a:pt x="1901015" y="1364203"/>
                </a:lnTo>
                <a:lnTo>
                  <a:pt x="0" y="13642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8623" l="0" r="0" t="-7008"/>
            </a:stretch>
          </a:blipFill>
          <a:ln>
            <a:noFill/>
          </a:ln>
        </p:spPr>
      </p:sp>
      <p:sp>
        <p:nvSpPr>
          <p:cNvPr id="145" name="Google Shape;145;p17"/>
          <p:cNvSpPr/>
          <p:nvPr/>
        </p:nvSpPr>
        <p:spPr>
          <a:xfrm>
            <a:off x="0" y="28200"/>
            <a:ext cx="6779419" cy="1304188"/>
          </a:xfrm>
          <a:custGeom>
            <a:rect b="b" l="l" r="r" t="t"/>
            <a:pathLst>
              <a:path extrusionOk="0" h="1304188" w="6779419">
                <a:moveTo>
                  <a:pt x="0" y="0"/>
                </a:moveTo>
                <a:lnTo>
                  <a:pt x="6779419" y="0"/>
                </a:lnTo>
                <a:lnTo>
                  <a:pt x="6779419" y="1304189"/>
                </a:lnTo>
                <a:lnTo>
                  <a:pt x="0" y="13041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7562" l="0" r="0" t="-21883"/>
            </a:stretch>
          </a:blipFill>
          <a:ln>
            <a:noFill/>
          </a:ln>
        </p:spPr>
      </p:sp>
      <p:pic>
        <p:nvPicPr>
          <p:cNvPr id="146" name="Google Shape;14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332400"/>
            <a:ext cx="16785924" cy="84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mart parking solutions for smart cities &#10;Make the most of every parking space. Solving parking for cities, their citizens, and the climate. Smart parking works by providing an efficient and cost-effective system to monitor the availability of parking spaces in real-time. Along with rich data generated, drivers are guided to the best possible space, based on Artificial Intelligence.&#10;&#10;About Cleverciti&#10;Cleverciti is the leader in comprehensive smart parking systems, high-tech solutions for outdoor and on-street parking detection, monitoring and guidance. Cleverciti provides organizations with a robust and highly reliable solution that enhances convenience, builds loyalty and boosts engagement, allowing our customers to maximize ROI and streamline the parking experience. Its end-to-end solutions are designed to strengthen parking detection, improve guidance, and enhance communication. &#10;&#10;As a leader in intelligent parking solutions, Cleverciti seeks to help organizations reduce traffic and emissions, and increase revenue while allowing drivers to enjoy a smooth, stress-free parking experience. The company is headquartered in Munich, Germany, with offices in Chicago. &#10;&#10;🅿️ Learn more about smart parking solutions at www.cleverciti.com&#10;&#10;• Maximize return on parking assets &#10;• Transform the arrival experience &#10;• Reduce unnecessary emissions&#10;&#10;There's smart parking. Then there's clever parking.&#10;&#10;&#10;Innovative parking solutions everywhere:&#10;➕ Smart city parking - https://www.cleverciti.com/en/verticals/city&#10;➕ Smart tourism destination parking - https://www.cleverciti.com/en/verticals/tourism-destination&#10;➕ Train station parking - https://www.cleverciti.com/en/verticals/train-station&#10;➕ Shopping parking - https://www.cleverciti.com/en/verticals/shopping&#10;➕ Truck stop parking - https://www.cleverciti.com/en/verticals/truck-stop &#10;➕ Airport parking - https://www.cleverciti.com/en/verticals/airport&#10;➕ Automotive parking - https://www.cleverciti.com/en/verticals/automotive&#10;➕ Office parking - https://www.cleverciti.com/en/verticals/office&#10;➕ University parking - https://www.cleverciti.com/en/verticals/university&#10;➕ Hospital parking - https://www.cleverciti.com/en/verticals/hospital&#10;➕ Stadium parking - https://www.cleverciti.com/en/verticals/stadium&#10;➕ Fleet Management parking - https://www.cleverciti.com/en/verticals/fleet-management&#10;➕ Convention Center parking - https://www.cleverciti.com/en/verticals/convention-center&#10;➕ Parking Operator parking - https://www.cleverciti.com/en/verticals/parking-operator&#10; &#10;Smart Parking Solutions:&#10;✔️ Space Management - https://www.cleverciti.com/en/solutions/space-management&#10;✔️ Parking Guidance - https://www.cleverciti.com/en/solutions/parking-guidance&#10;✔️ Curb Management - https://www.cleverciti.com/en/solutions/curb-management&#10;✔️ Permits - https://www.cleverciti.com/en/solutions/permits&#10;✔️ Payments - https://www.cleverciti.com/en/solutions/payments&#10;✔️ Dynamic Reservation - https://www.cleverciti.com/en/solutions/dynamic-reservation&#10;✔️ Advertising - https://www.cleverciti.com/en/solutions/advertising&#10;✔️Smart Lamppost - https://www.cleverciti.com/en/solutions/smart-lamppost" id="151" name="Google Shape;151;p18" title="Smart City Smart Parking System | Cleverciti - Smart Parking Solution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17825025" cy="100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/>
          <p:nvPr/>
        </p:nvSpPr>
        <p:spPr>
          <a:xfrm>
            <a:off x="1233387" y="1687989"/>
            <a:ext cx="3926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CONCLUSION:</a:t>
            </a:r>
            <a:endParaRPr/>
          </a:p>
        </p:txBody>
      </p:sp>
      <p:sp>
        <p:nvSpPr>
          <p:cNvPr id="157" name="Google Shape;157;p19"/>
          <p:cNvSpPr/>
          <p:nvPr/>
        </p:nvSpPr>
        <p:spPr>
          <a:xfrm>
            <a:off x="0" y="9661866"/>
            <a:ext cx="2046822" cy="625134"/>
          </a:xfrm>
          <a:custGeom>
            <a:rect b="b" l="l" r="r" t="t"/>
            <a:pathLst>
              <a:path extrusionOk="0" h="625134" w="2046822">
                <a:moveTo>
                  <a:pt x="0" y="0"/>
                </a:moveTo>
                <a:lnTo>
                  <a:pt x="2046822" y="0"/>
                </a:lnTo>
                <a:lnTo>
                  <a:pt x="2046822" y="625134"/>
                </a:lnTo>
                <a:lnTo>
                  <a:pt x="0" y="6251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p19"/>
          <p:cNvSpPr/>
          <p:nvPr/>
        </p:nvSpPr>
        <p:spPr>
          <a:xfrm>
            <a:off x="0" y="9661866"/>
            <a:ext cx="2046822" cy="625134"/>
          </a:xfrm>
          <a:custGeom>
            <a:rect b="b" l="l" r="r" t="t"/>
            <a:pathLst>
              <a:path extrusionOk="0" h="625134" w="2046822">
                <a:moveTo>
                  <a:pt x="0" y="0"/>
                </a:moveTo>
                <a:lnTo>
                  <a:pt x="2046822" y="0"/>
                </a:lnTo>
                <a:lnTo>
                  <a:pt x="2046822" y="625134"/>
                </a:lnTo>
                <a:lnTo>
                  <a:pt x="0" y="6251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9" name="Google Shape;159;p19"/>
          <p:cNvSpPr/>
          <p:nvPr/>
        </p:nvSpPr>
        <p:spPr>
          <a:xfrm>
            <a:off x="16386985" y="28200"/>
            <a:ext cx="1901015" cy="1364202"/>
          </a:xfrm>
          <a:custGeom>
            <a:rect b="b" l="l" r="r" t="t"/>
            <a:pathLst>
              <a:path extrusionOk="0" h="1364202" w="1901015">
                <a:moveTo>
                  <a:pt x="0" y="0"/>
                </a:moveTo>
                <a:lnTo>
                  <a:pt x="1901015" y="0"/>
                </a:lnTo>
                <a:lnTo>
                  <a:pt x="1901015" y="1364203"/>
                </a:lnTo>
                <a:lnTo>
                  <a:pt x="0" y="13642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8623" l="0" r="0" t="-7008"/>
            </a:stretch>
          </a:blipFill>
          <a:ln>
            <a:noFill/>
          </a:ln>
        </p:spPr>
      </p:sp>
      <p:sp>
        <p:nvSpPr>
          <p:cNvPr id="160" name="Google Shape;160;p19"/>
          <p:cNvSpPr/>
          <p:nvPr/>
        </p:nvSpPr>
        <p:spPr>
          <a:xfrm>
            <a:off x="0" y="28200"/>
            <a:ext cx="6779419" cy="1304188"/>
          </a:xfrm>
          <a:custGeom>
            <a:rect b="b" l="l" r="r" t="t"/>
            <a:pathLst>
              <a:path extrusionOk="0" h="1304188" w="6779419">
                <a:moveTo>
                  <a:pt x="0" y="0"/>
                </a:moveTo>
                <a:lnTo>
                  <a:pt x="6779419" y="0"/>
                </a:lnTo>
                <a:lnTo>
                  <a:pt x="6779419" y="1304189"/>
                </a:lnTo>
                <a:lnTo>
                  <a:pt x="0" y="13041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7562" l="0" r="0" t="-21883"/>
            </a:stretch>
          </a:blipFill>
          <a:ln>
            <a:noFill/>
          </a:ln>
        </p:spPr>
      </p:sp>
      <p:grpSp>
        <p:nvGrpSpPr>
          <p:cNvPr id="161" name="Google Shape;161;p19"/>
          <p:cNvGrpSpPr/>
          <p:nvPr/>
        </p:nvGrpSpPr>
        <p:grpSpPr>
          <a:xfrm>
            <a:off x="1233387" y="2905858"/>
            <a:ext cx="15821225" cy="6073285"/>
            <a:chOff x="0" y="-38100"/>
            <a:chExt cx="4177182" cy="1603493"/>
          </a:xfrm>
        </p:grpSpPr>
        <p:sp>
          <p:nvSpPr>
            <p:cNvPr id="162" name="Google Shape;162;p19"/>
            <p:cNvSpPr/>
            <p:nvPr/>
          </p:nvSpPr>
          <p:spPr>
            <a:xfrm>
              <a:off x="0" y="0"/>
              <a:ext cx="4177182" cy="1565393"/>
            </a:xfrm>
            <a:custGeom>
              <a:rect b="b" l="l" r="r" t="t"/>
              <a:pathLst>
                <a:path extrusionOk="0" h="1565393" w="4177182">
                  <a:moveTo>
                    <a:pt x="12233" y="0"/>
                  </a:moveTo>
                  <a:lnTo>
                    <a:pt x="4164948" y="0"/>
                  </a:lnTo>
                  <a:cubicBezTo>
                    <a:pt x="4168193" y="0"/>
                    <a:pt x="4171305" y="1289"/>
                    <a:pt x="4173599" y="3583"/>
                  </a:cubicBezTo>
                  <a:cubicBezTo>
                    <a:pt x="4175893" y="5877"/>
                    <a:pt x="4177182" y="8989"/>
                    <a:pt x="4177182" y="12233"/>
                  </a:cubicBezTo>
                  <a:lnTo>
                    <a:pt x="4177182" y="1553159"/>
                  </a:lnTo>
                  <a:cubicBezTo>
                    <a:pt x="4177182" y="1559916"/>
                    <a:pt x="4171705" y="1565393"/>
                    <a:pt x="4164948" y="1565393"/>
                  </a:cubicBezTo>
                  <a:lnTo>
                    <a:pt x="12233" y="1565393"/>
                  </a:lnTo>
                  <a:cubicBezTo>
                    <a:pt x="5477" y="1565393"/>
                    <a:pt x="0" y="1559916"/>
                    <a:pt x="0" y="1553159"/>
                  </a:cubicBezTo>
                  <a:lnTo>
                    <a:pt x="0" y="12233"/>
                  </a:lnTo>
                  <a:cubicBezTo>
                    <a:pt x="0" y="5477"/>
                    <a:pt x="5477" y="0"/>
                    <a:pt x="12233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317500" lvl="0" marL="457200" rtl="0" algn="l">
                <a:spcBef>
                  <a:spcPts val="0"/>
                </a:spcBef>
                <a:spcAft>
                  <a:spcPts val="0"/>
                </a:spcAft>
                <a:buSzPts val="1400"/>
                <a:buChar char="●"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 txBox="1"/>
            <p:nvPr/>
          </p:nvSpPr>
          <p:spPr>
            <a:xfrm>
              <a:off x="0" y="-38100"/>
              <a:ext cx="4177182" cy="16034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l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19"/>
          <p:cNvSpPr txBox="1"/>
          <p:nvPr/>
        </p:nvSpPr>
        <p:spPr>
          <a:xfrm>
            <a:off x="1410910" y="3522013"/>
            <a:ext cx="9881270" cy="4048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8442" lvl="1" marL="516884" marR="0" rtl="0" algn="ctr">
              <a:lnSpc>
                <a:spcPct val="139974"/>
              </a:lnSpc>
              <a:spcBef>
                <a:spcPts val="0"/>
              </a:spcBef>
              <a:spcAft>
                <a:spcPts val="0"/>
              </a:spcAft>
              <a:buClr>
                <a:srgbClr val="004AAD"/>
              </a:buClr>
              <a:buSzPts val="2394"/>
              <a:buFont typeface="Arial"/>
              <a:buChar char="•"/>
            </a:pPr>
            <a:r>
              <a:rPr b="1" i="0" lang="en-US" sz="2394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WRITE YOUR PROJECT CONCLUSIONS AS BULLET POINTS.</a:t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"/>
          <p:cNvSpPr txBox="1"/>
          <p:nvPr/>
        </p:nvSpPr>
        <p:spPr>
          <a:xfrm>
            <a:off x="2046825" y="3926900"/>
            <a:ext cx="14503500" cy="46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conclusion, the Smart Parking Management System is a game-changer for urban parking.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leveraging advanced technologies like real-time sensors and mobile apps, it tackles parking challenges efficiently.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features like real-time updates, navigation, reservations, and seamless payments, it enhances the parking experience for drivers and improves urban mobility.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Additionally, its data analytics capabilities empower city planners and parking facility owners to make informed decisions.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system represents a significant step towards smarter, more sustainable cities, reducing congestion, minimizing environmental impact, and enhancing quality of life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/>
        </p:nvSpPr>
        <p:spPr>
          <a:xfrm>
            <a:off x="368798" y="1507642"/>
            <a:ext cx="6410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9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TEAM MEMBER DETAILS:</a:t>
            </a:r>
            <a:endParaRPr/>
          </a:p>
        </p:txBody>
      </p:sp>
      <p:sp>
        <p:nvSpPr>
          <p:cNvPr id="172" name="Google Shape;172;p20"/>
          <p:cNvSpPr/>
          <p:nvPr/>
        </p:nvSpPr>
        <p:spPr>
          <a:xfrm>
            <a:off x="0" y="9661866"/>
            <a:ext cx="2046822" cy="625134"/>
          </a:xfrm>
          <a:custGeom>
            <a:rect b="b" l="l" r="r" t="t"/>
            <a:pathLst>
              <a:path extrusionOk="0" h="625134" w="2046822">
                <a:moveTo>
                  <a:pt x="0" y="0"/>
                </a:moveTo>
                <a:lnTo>
                  <a:pt x="2046822" y="0"/>
                </a:lnTo>
                <a:lnTo>
                  <a:pt x="2046822" y="625134"/>
                </a:lnTo>
                <a:lnTo>
                  <a:pt x="0" y="6251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3" name="Google Shape;173;p20"/>
          <p:cNvSpPr txBox="1"/>
          <p:nvPr/>
        </p:nvSpPr>
        <p:spPr>
          <a:xfrm>
            <a:off x="728258" y="3204607"/>
            <a:ext cx="28320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TEAM MEMBER 1 </a:t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6466557" y="3204607"/>
            <a:ext cx="28917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TEAM MEMBER 2 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11939216" y="3204607"/>
            <a:ext cx="28782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TEAM MEMBER 3 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728258" y="4067175"/>
            <a:ext cx="5472600" cy="20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NAME: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SEMESTER: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YEAR: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DEPARTMENT: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6466557" y="4067175"/>
            <a:ext cx="5472658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NAME: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SEMESTER: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YEAR: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DEPARTMENT:</a:t>
            </a:r>
            <a:endParaRPr/>
          </a:p>
        </p:txBody>
      </p:sp>
      <p:sp>
        <p:nvSpPr>
          <p:cNvPr id="178" name="Google Shape;178;p20"/>
          <p:cNvSpPr txBox="1"/>
          <p:nvPr/>
        </p:nvSpPr>
        <p:spPr>
          <a:xfrm>
            <a:off x="11939216" y="4067175"/>
            <a:ext cx="5472658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NAME: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SEMESTER: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YEAR: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DEPARTMENT: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728258" y="6778625"/>
            <a:ext cx="3593455" cy="422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TEAM MENTOR NAME:</a:t>
            </a:r>
            <a:endParaRPr/>
          </a:p>
        </p:txBody>
      </p:sp>
      <p:sp>
        <p:nvSpPr>
          <p:cNvPr id="180" name="Google Shape;180;p20"/>
          <p:cNvSpPr txBox="1"/>
          <p:nvPr/>
        </p:nvSpPr>
        <p:spPr>
          <a:xfrm>
            <a:off x="728258" y="7394575"/>
            <a:ext cx="5472658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NAME: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DESIGNATION: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DEPARTMENT:</a:t>
            </a:r>
            <a:endParaRPr/>
          </a:p>
          <a:p>
            <a:pPr indent="0" lvl="0" marL="0" marR="0" rtl="0" algn="l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9" u="none" cap="none" strike="noStrike">
                <a:solidFill>
                  <a:srgbClr val="004AAD"/>
                </a:solidFill>
                <a:latin typeface="Montserrat"/>
                <a:ea typeface="Montserrat"/>
                <a:cs typeface="Montserrat"/>
                <a:sym typeface="Montserrat"/>
              </a:rPr>
              <a:t>COLLEGE:</a:t>
            </a:r>
            <a:endParaRPr/>
          </a:p>
        </p:txBody>
      </p:sp>
      <p:sp>
        <p:nvSpPr>
          <p:cNvPr id="181" name="Google Shape;181;p20"/>
          <p:cNvSpPr/>
          <p:nvPr/>
        </p:nvSpPr>
        <p:spPr>
          <a:xfrm>
            <a:off x="16386985" y="28200"/>
            <a:ext cx="1901015" cy="1364202"/>
          </a:xfrm>
          <a:custGeom>
            <a:rect b="b" l="l" r="r" t="t"/>
            <a:pathLst>
              <a:path extrusionOk="0" h="1364202" w="1901015">
                <a:moveTo>
                  <a:pt x="0" y="0"/>
                </a:moveTo>
                <a:lnTo>
                  <a:pt x="1901015" y="0"/>
                </a:lnTo>
                <a:lnTo>
                  <a:pt x="1901015" y="1364203"/>
                </a:lnTo>
                <a:lnTo>
                  <a:pt x="0" y="136420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8623" l="0" r="0" t="-7008"/>
            </a:stretch>
          </a:blipFill>
          <a:ln>
            <a:noFill/>
          </a:ln>
        </p:spPr>
      </p:sp>
      <p:sp>
        <p:nvSpPr>
          <p:cNvPr id="182" name="Google Shape;182;p20"/>
          <p:cNvSpPr/>
          <p:nvPr/>
        </p:nvSpPr>
        <p:spPr>
          <a:xfrm>
            <a:off x="0" y="28200"/>
            <a:ext cx="6779419" cy="1304188"/>
          </a:xfrm>
          <a:custGeom>
            <a:rect b="b" l="l" r="r" t="t"/>
            <a:pathLst>
              <a:path extrusionOk="0" h="1304188" w="6779419">
                <a:moveTo>
                  <a:pt x="0" y="0"/>
                </a:moveTo>
                <a:lnTo>
                  <a:pt x="6779419" y="0"/>
                </a:lnTo>
                <a:lnTo>
                  <a:pt x="6779419" y="1304189"/>
                </a:lnTo>
                <a:lnTo>
                  <a:pt x="0" y="13041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7562" l="0" r="0" t="-21883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