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2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FEF02-A7D9-4984-9A76-849DF584E2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CBD04-CD47-4A5D-A0A7-A4AEF5F2FC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Game Timing</a:t>
          </a:r>
          <a:r>
            <a:rPr lang="en-US" dirty="0"/>
            <a:t>: a. Weekend games (Friday-Sunday) have higher demand (Avg. ~3,377 tickets on Saturdays) b. Weekday games (Monday-Tuesday) have lower demand (~1,900 tickets)</a:t>
          </a:r>
        </a:p>
      </dgm:t>
    </dgm:pt>
    <dgm:pt modelId="{DBFCBFBA-6172-4DC8-A349-92BA57294DBB}" type="parTrans" cxnId="{31EDC723-3208-40E1-B542-04BB82FA4C4C}">
      <dgm:prSet/>
      <dgm:spPr/>
      <dgm:t>
        <a:bodyPr/>
        <a:lstStyle/>
        <a:p>
          <a:endParaRPr lang="en-US"/>
        </a:p>
      </dgm:t>
    </dgm:pt>
    <dgm:pt modelId="{648D9E9E-8023-4472-AB69-949F7EA90BC5}" type="sibTrans" cxnId="{31EDC723-3208-40E1-B542-04BB82FA4C4C}">
      <dgm:prSet/>
      <dgm:spPr/>
      <dgm:t>
        <a:bodyPr/>
        <a:lstStyle/>
        <a:p>
          <a:endParaRPr lang="en-US"/>
        </a:p>
      </dgm:t>
    </dgm:pt>
    <dgm:pt modelId="{E5EF2546-EF65-43FF-A9CC-AE16A4C83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Opponent Strength &amp; Rivalry</a:t>
          </a:r>
          <a:r>
            <a:rPr lang="en-US" dirty="0"/>
            <a:t>: a. High-demand teams: Boston, Philadelphia, NY Rangers, Chicago b. Low Demand teams: Arizona, Columbus, San Jose.</a:t>
          </a:r>
        </a:p>
      </dgm:t>
    </dgm:pt>
    <dgm:pt modelId="{2C1CE96C-F3AB-44E0-986E-4AFBF5AE6AFD}" type="parTrans" cxnId="{C93AAE5F-789A-4C76-BB1D-75B549FE6202}">
      <dgm:prSet/>
      <dgm:spPr/>
      <dgm:t>
        <a:bodyPr/>
        <a:lstStyle/>
        <a:p>
          <a:endParaRPr lang="en-US"/>
        </a:p>
      </dgm:t>
    </dgm:pt>
    <dgm:pt modelId="{C9791529-BB6A-4CCF-9DC4-9E35778457AB}" type="sibTrans" cxnId="{C93AAE5F-789A-4C76-BB1D-75B549FE6202}">
      <dgm:prSet/>
      <dgm:spPr/>
      <dgm:t>
        <a:bodyPr/>
        <a:lstStyle/>
        <a:p>
          <a:endParaRPr lang="en-US"/>
        </a:p>
      </dgm:t>
    </dgm:pt>
    <dgm:pt modelId="{E6DD8306-C1E8-4778-97AC-8C392AB9C8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Seasonal Trends</a:t>
          </a:r>
          <a:r>
            <a:rPr lang="en-US" dirty="0"/>
            <a:t>: April games (playoff push) have highest Demand (~3,061 avg.) b. October &amp; March games have lower demand (~2,400 avg.)</a:t>
          </a:r>
        </a:p>
      </dgm:t>
    </dgm:pt>
    <dgm:pt modelId="{0AB89888-9791-4079-BE0E-A89EAE51D4B4}" type="parTrans" cxnId="{FBB1E4D7-ECBF-4C8F-9050-1EF509B63E08}">
      <dgm:prSet/>
      <dgm:spPr/>
      <dgm:t>
        <a:bodyPr/>
        <a:lstStyle/>
        <a:p>
          <a:endParaRPr lang="en-US"/>
        </a:p>
      </dgm:t>
    </dgm:pt>
    <dgm:pt modelId="{54318463-FF37-473D-ACDE-0D4FFDF2C420}" type="sibTrans" cxnId="{FBB1E4D7-ECBF-4C8F-9050-1EF509B63E08}">
      <dgm:prSet/>
      <dgm:spPr/>
      <dgm:t>
        <a:bodyPr/>
        <a:lstStyle/>
        <a:p>
          <a:endParaRPr lang="en-US"/>
        </a:p>
      </dgm:t>
    </dgm:pt>
    <dgm:pt modelId="{EB30792F-7A0C-48CE-9D5F-E3DEEF1FF33F}" type="pres">
      <dgm:prSet presAssocID="{8ACFEF02-A7D9-4984-9A76-849DF584E2A9}" presName="root" presStyleCnt="0">
        <dgm:presLayoutVars>
          <dgm:dir/>
          <dgm:resizeHandles val="exact"/>
        </dgm:presLayoutVars>
      </dgm:prSet>
      <dgm:spPr/>
    </dgm:pt>
    <dgm:pt modelId="{5EFE4139-D91A-4920-846C-8AF53BDDD315}" type="pres">
      <dgm:prSet presAssocID="{E23CBD04-CD47-4A5D-A0A7-A4AEF5F2FC70}" presName="compNode" presStyleCnt="0"/>
      <dgm:spPr/>
    </dgm:pt>
    <dgm:pt modelId="{331F2960-E9AD-4911-9392-6A1B089DFF3B}" type="pres">
      <dgm:prSet presAssocID="{E23CBD04-CD47-4A5D-A0A7-A4AEF5F2FC70}" presName="bgRect" presStyleLbl="bgShp" presStyleIdx="0" presStyleCnt="3"/>
      <dgm:spPr/>
    </dgm:pt>
    <dgm:pt modelId="{C863A2A9-B784-4297-A16F-D420E0661D37}" type="pres">
      <dgm:prSet presAssocID="{E23CBD04-CD47-4A5D-A0A7-A4AEF5F2FC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D241CEE-AF9D-4406-93E1-ED1EA6D7268B}" type="pres">
      <dgm:prSet presAssocID="{E23CBD04-CD47-4A5D-A0A7-A4AEF5F2FC70}" presName="spaceRect" presStyleCnt="0"/>
      <dgm:spPr/>
    </dgm:pt>
    <dgm:pt modelId="{322656E5-243B-4D2C-AA32-04B369ADDA5E}" type="pres">
      <dgm:prSet presAssocID="{E23CBD04-CD47-4A5D-A0A7-A4AEF5F2FC70}" presName="parTx" presStyleLbl="revTx" presStyleIdx="0" presStyleCnt="3">
        <dgm:presLayoutVars>
          <dgm:chMax val="0"/>
          <dgm:chPref val="0"/>
        </dgm:presLayoutVars>
      </dgm:prSet>
      <dgm:spPr/>
    </dgm:pt>
    <dgm:pt modelId="{02B5640B-1BEC-4A46-991F-79B77B1AC210}" type="pres">
      <dgm:prSet presAssocID="{648D9E9E-8023-4472-AB69-949F7EA90BC5}" presName="sibTrans" presStyleCnt="0"/>
      <dgm:spPr/>
    </dgm:pt>
    <dgm:pt modelId="{609A77A0-9565-4BF6-9EFA-E8EC7F6212AD}" type="pres">
      <dgm:prSet presAssocID="{E5EF2546-EF65-43FF-A9CC-AE16A4C838A6}" presName="compNode" presStyleCnt="0"/>
      <dgm:spPr/>
    </dgm:pt>
    <dgm:pt modelId="{E2061D99-9F16-4B2F-8BF8-083C32793848}" type="pres">
      <dgm:prSet presAssocID="{E5EF2546-EF65-43FF-A9CC-AE16A4C838A6}" presName="bgRect" presStyleLbl="bgShp" presStyleIdx="1" presStyleCnt="3"/>
      <dgm:spPr/>
    </dgm:pt>
    <dgm:pt modelId="{DD8317A8-30B7-487D-9636-68D35FE1B1B1}" type="pres">
      <dgm:prSet presAssocID="{E5EF2546-EF65-43FF-A9CC-AE16A4C838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2B797139-DE05-49A8-8186-7CC53C745F8F}" type="pres">
      <dgm:prSet presAssocID="{E5EF2546-EF65-43FF-A9CC-AE16A4C838A6}" presName="spaceRect" presStyleCnt="0"/>
      <dgm:spPr/>
    </dgm:pt>
    <dgm:pt modelId="{7B136A14-19E5-40B7-9EA8-5C9BA92ED28C}" type="pres">
      <dgm:prSet presAssocID="{E5EF2546-EF65-43FF-A9CC-AE16A4C838A6}" presName="parTx" presStyleLbl="revTx" presStyleIdx="1" presStyleCnt="3">
        <dgm:presLayoutVars>
          <dgm:chMax val="0"/>
          <dgm:chPref val="0"/>
        </dgm:presLayoutVars>
      </dgm:prSet>
      <dgm:spPr/>
    </dgm:pt>
    <dgm:pt modelId="{0DA7FEF6-8BC2-4AC9-B3B4-E866D425B8C4}" type="pres">
      <dgm:prSet presAssocID="{C9791529-BB6A-4CCF-9DC4-9E35778457AB}" presName="sibTrans" presStyleCnt="0"/>
      <dgm:spPr/>
    </dgm:pt>
    <dgm:pt modelId="{FA489209-E198-4BFC-9425-CD40384FF87B}" type="pres">
      <dgm:prSet presAssocID="{E6DD8306-C1E8-4778-97AC-8C392AB9C872}" presName="compNode" presStyleCnt="0"/>
      <dgm:spPr/>
    </dgm:pt>
    <dgm:pt modelId="{CA0E302B-558E-4A3C-8CCB-D7B75638F256}" type="pres">
      <dgm:prSet presAssocID="{E6DD8306-C1E8-4778-97AC-8C392AB9C872}" presName="bgRect" presStyleLbl="bgShp" presStyleIdx="2" presStyleCnt="3"/>
      <dgm:spPr/>
    </dgm:pt>
    <dgm:pt modelId="{71B6E524-27FA-4143-BBB3-E8454761992D}" type="pres">
      <dgm:prSet presAssocID="{E6DD8306-C1E8-4778-97AC-8C392AB9C8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ce hockey"/>
        </a:ext>
      </dgm:extLst>
    </dgm:pt>
    <dgm:pt modelId="{F6482555-1C79-4763-9616-4C27AA1E5D0C}" type="pres">
      <dgm:prSet presAssocID="{E6DD8306-C1E8-4778-97AC-8C392AB9C872}" presName="spaceRect" presStyleCnt="0"/>
      <dgm:spPr/>
    </dgm:pt>
    <dgm:pt modelId="{0AC3298B-C9B6-4302-A08F-AFDEC3EFC4F2}" type="pres">
      <dgm:prSet presAssocID="{E6DD8306-C1E8-4778-97AC-8C392AB9C8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EDC723-3208-40E1-B542-04BB82FA4C4C}" srcId="{8ACFEF02-A7D9-4984-9A76-849DF584E2A9}" destId="{E23CBD04-CD47-4A5D-A0A7-A4AEF5F2FC70}" srcOrd="0" destOrd="0" parTransId="{DBFCBFBA-6172-4DC8-A349-92BA57294DBB}" sibTransId="{648D9E9E-8023-4472-AB69-949F7EA90BC5}"/>
    <dgm:cxn modelId="{8B3FB23B-0E8E-43F4-BCC9-3A4E229B486B}" type="presOf" srcId="{E23CBD04-CD47-4A5D-A0A7-A4AEF5F2FC70}" destId="{322656E5-243B-4D2C-AA32-04B369ADDA5E}" srcOrd="0" destOrd="0" presId="urn:microsoft.com/office/officeart/2018/2/layout/IconVerticalSolidList"/>
    <dgm:cxn modelId="{7D43FF5A-13F5-4111-B580-A07F8A9E6FC2}" type="presOf" srcId="{8ACFEF02-A7D9-4984-9A76-849DF584E2A9}" destId="{EB30792F-7A0C-48CE-9D5F-E3DEEF1FF33F}" srcOrd="0" destOrd="0" presId="urn:microsoft.com/office/officeart/2018/2/layout/IconVerticalSolidList"/>
    <dgm:cxn modelId="{C93AAE5F-789A-4C76-BB1D-75B549FE6202}" srcId="{8ACFEF02-A7D9-4984-9A76-849DF584E2A9}" destId="{E5EF2546-EF65-43FF-A9CC-AE16A4C838A6}" srcOrd="1" destOrd="0" parTransId="{2C1CE96C-F3AB-44E0-986E-4AFBF5AE6AFD}" sibTransId="{C9791529-BB6A-4CCF-9DC4-9E35778457AB}"/>
    <dgm:cxn modelId="{7797C363-A89A-48FB-A7D7-DC7243B22D39}" type="presOf" srcId="{E5EF2546-EF65-43FF-A9CC-AE16A4C838A6}" destId="{7B136A14-19E5-40B7-9EA8-5C9BA92ED28C}" srcOrd="0" destOrd="0" presId="urn:microsoft.com/office/officeart/2018/2/layout/IconVerticalSolidList"/>
    <dgm:cxn modelId="{23C031C1-57D7-4B45-B1FC-850F4BFFBE55}" type="presOf" srcId="{E6DD8306-C1E8-4778-97AC-8C392AB9C872}" destId="{0AC3298B-C9B6-4302-A08F-AFDEC3EFC4F2}" srcOrd="0" destOrd="0" presId="urn:microsoft.com/office/officeart/2018/2/layout/IconVerticalSolidList"/>
    <dgm:cxn modelId="{FBB1E4D7-ECBF-4C8F-9050-1EF509B63E08}" srcId="{8ACFEF02-A7D9-4984-9A76-849DF584E2A9}" destId="{E6DD8306-C1E8-4778-97AC-8C392AB9C872}" srcOrd="2" destOrd="0" parTransId="{0AB89888-9791-4079-BE0E-A89EAE51D4B4}" sibTransId="{54318463-FF37-473D-ACDE-0D4FFDF2C420}"/>
    <dgm:cxn modelId="{BAB12CAA-665E-48D1-B957-512B86996FD6}" type="presParOf" srcId="{EB30792F-7A0C-48CE-9D5F-E3DEEF1FF33F}" destId="{5EFE4139-D91A-4920-846C-8AF53BDDD315}" srcOrd="0" destOrd="0" presId="urn:microsoft.com/office/officeart/2018/2/layout/IconVerticalSolidList"/>
    <dgm:cxn modelId="{1727F9E8-10D0-481B-A93A-126E12BEF5E2}" type="presParOf" srcId="{5EFE4139-D91A-4920-846C-8AF53BDDD315}" destId="{331F2960-E9AD-4911-9392-6A1B089DFF3B}" srcOrd="0" destOrd="0" presId="urn:microsoft.com/office/officeart/2018/2/layout/IconVerticalSolidList"/>
    <dgm:cxn modelId="{376C40D7-C65F-44B3-9F1B-DFE50CB6E6B3}" type="presParOf" srcId="{5EFE4139-D91A-4920-846C-8AF53BDDD315}" destId="{C863A2A9-B784-4297-A16F-D420E0661D37}" srcOrd="1" destOrd="0" presId="urn:microsoft.com/office/officeart/2018/2/layout/IconVerticalSolidList"/>
    <dgm:cxn modelId="{6F41A44B-3E0F-4555-9CA3-D9DE651BCDBC}" type="presParOf" srcId="{5EFE4139-D91A-4920-846C-8AF53BDDD315}" destId="{9D241CEE-AF9D-4406-93E1-ED1EA6D7268B}" srcOrd="2" destOrd="0" presId="urn:microsoft.com/office/officeart/2018/2/layout/IconVerticalSolidList"/>
    <dgm:cxn modelId="{268ABF32-D956-4406-A355-3E7DDB8AF4ED}" type="presParOf" srcId="{5EFE4139-D91A-4920-846C-8AF53BDDD315}" destId="{322656E5-243B-4D2C-AA32-04B369ADDA5E}" srcOrd="3" destOrd="0" presId="urn:microsoft.com/office/officeart/2018/2/layout/IconVerticalSolidList"/>
    <dgm:cxn modelId="{1ADE9FF4-C395-4D60-A4DD-9439AC8B97DF}" type="presParOf" srcId="{EB30792F-7A0C-48CE-9D5F-E3DEEF1FF33F}" destId="{02B5640B-1BEC-4A46-991F-79B77B1AC210}" srcOrd="1" destOrd="0" presId="urn:microsoft.com/office/officeart/2018/2/layout/IconVerticalSolidList"/>
    <dgm:cxn modelId="{2FADBDCB-D659-4C93-B037-E208F486B4CF}" type="presParOf" srcId="{EB30792F-7A0C-48CE-9D5F-E3DEEF1FF33F}" destId="{609A77A0-9565-4BF6-9EFA-E8EC7F6212AD}" srcOrd="2" destOrd="0" presId="urn:microsoft.com/office/officeart/2018/2/layout/IconVerticalSolidList"/>
    <dgm:cxn modelId="{183E7939-C76B-4326-8D11-DD55A45EFE50}" type="presParOf" srcId="{609A77A0-9565-4BF6-9EFA-E8EC7F6212AD}" destId="{E2061D99-9F16-4B2F-8BF8-083C32793848}" srcOrd="0" destOrd="0" presId="urn:microsoft.com/office/officeart/2018/2/layout/IconVerticalSolidList"/>
    <dgm:cxn modelId="{91A304CC-D79D-4915-8A28-145614995BEC}" type="presParOf" srcId="{609A77A0-9565-4BF6-9EFA-E8EC7F6212AD}" destId="{DD8317A8-30B7-487D-9636-68D35FE1B1B1}" srcOrd="1" destOrd="0" presId="urn:microsoft.com/office/officeart/2018/2/layout/IconVerticalSolidList"/>
    <dgm:cxn modelId="{5D1A53CA-AEB3-4B3B-AD0B-4B1A63B7D08C}" type="presParOf" srcId="{609A77A0-9565-4BF6-9EFA-E8EC7F6212AD}" destId="{2B797139-DE05-49A8-8186-7CC53C745F8F}" srcOrd="2" destOrd="0" presId="urn:microsoft.com/office/officeart/2018/2/layout/IconVerticalSolidList"/>
    <dgm:cxn modelId="{1EAF798F-1FF2-4A72-888C-4563AB6D8335}" type="presParOf" srcId="{609A77A0-9565-4BF6-9EFA-E8EC7F6212AD}" destId="{7B136A14-19E5-40B7-9EA8-5C9BA92ED28C}" srcOrd="3" destOrd="0" presId="urn:microsoft.com/office/officeart/2018/2/layout/IconVerticalSolidList"/>
    <dgm:cxn modelId="{81F12FB4-6278-48EB-B8C7-F323DB1C8CE8}" type="presParOf" srcId="{EB30792F-7A0C-48CE-9D5F-E3DEEF1FF33F}" destId="{0DA7FEF6-8BC2-4AC9-B3B4-E866D425B8C4}" srcOrd="3" destOrd="0" presId="urn:microsoft.com/office/officeart/2018/2/layout/IconVerticalSolidList"/>
    <dgm:cxn modelId="{AC933EEE-4D35-47AA-8D4B-B6E77341F450}" type="presParOf" srcId="{EB30792F-7A0C-48CE-9D5F-E3DEEF1FF33F}" destId="{FA489209-E198-4BFC-9425-CD40384FF87B}" srcOrd="4" destOrd="0" presId="urn:microsoft.com/office/officeart/2018/2/layout/IconVerticalSolidList"/>
    <dgm:cxn modelId="{BA7D0F5E-12A4-4DD4-8BAF-A3F451D39CAA}" type="presParOf" srcId="{FA489209-E198-4BFC-9425-CD40384FF87B}" destId="{CA0E302B-558E-4A3C-8CCB-D7B75638F256}" srcOrd="0" destOrd="0" presId="urn:microsoft.com/office/officeart/2018/2/layout/IconVerticalSolidList"/>
    <dgm:cxn modelId="{BF49E89B-79C1-4050-AD8A-6934B4C89BAC}" type="presParOf" srcId="{FA489209-E198-4BFC-9425-CD40384FF87B}" destId="{71B6E524-27FA-4143-BBB3-E8454761992D}" srcOrd="1" destOrd="0" presId="urn:microsoft.com/office/officeart/2018/2/layout/IconVerticalSolidList"/>
    <dgm:cxn modelId="{52B0445E-1E23-4FF6-A2C8-7CBF93468A4F}" type="presParOf" srcId="{FA489209-E198-4BFC-9425-CD40384FF87B}" destId="{F6482555-1C79-4763-9616-4C27AA1E5D0C}" srcOrd="2" destOrd="0" presId="urn:microsoft.com/office/officeart/2018/2/layout/IconVerticalSolidList"/>
    <dgm:cxn modelId="{FA2D8E9F-3968-4B1D-9407-475D5F8A25BD}" type="presParOf" srcId="{FA489209-E198-4BFC-9425-CD40384FF87B}" destId="{0AC3298B-C9B6-4302-A08F-AFDEC3EFC4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F2960-E9AD-4911-9392-6A1B089DFF3B}">
      <dsp:nvSpPr>
        <dsp:cNvPr id="0" name=""/>
        <dsp:cNvSpPr/>
      </dsp:nvSpPr>
      <dsp:spPr>
        <a:xfrm>
          <a:off x="0" y="3248"/>
          <a:ext cx="5388118" cy="963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3A2A9-B784-4297-A16F-D420E0661D37}">
      <dsp:nvSpPr>
        <dsp:cNvPr id="0" name=""/>
        <dsp:cNvSpPr/>
      </dsp:nvSpPr>
      <dsp:spPr>
        <a:xfrm>
          <a:off x="291412" y="220001"/>
          <a:ext cx="530358" cy="529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656E5-243B-4D2C-AA32-04B369ADDA5E}">
      <dsp:nvSpPr>
        <dsp:cNvPr id="0" name=""/>
        <dsp:cNvSpPr/>
      </dsp:nvSpPr>
      <dsp:spPr>
        <a:xfrm>
          <a:off x="1113183" y="3248"/>
          <a:ext cx="4186405" cy="96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54" tIns="102054" rIns="102054" bIns="1020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Game Timing</a:t>
          </a:r>
          <a:r>
            <a:rPr lang="en-US" sz="1400" kern="1200" dirty="0"/>
            <a:t>: a. Weekend games (Friday-Sunday) have higher demand (Avg. ~3,377 tickets on Saturdays) b. Weekday games (Monday-Tuesday) have lower demand (~1,900 tickets)</a:t>
          </a:r>
        </a:p>
      </dsp:txBody>
      <dsp:txXfrm>
        <a:off x="1113183" y="3248"/>
        <a:ext cx="4186405" cy="964288"/>
      </dsp:txXfrm>
    </dsp:sp>
    <dsp:sp modelId="{E2061D99-9F16-4B2F-8BF8-083C32793848}">
      <dsp:nvSpPr>
        <dsp:cNvPr id="0" name=""/>
        <dsp:cNvSpPr/>
      </dsp:nvSpPr>
      <dsp:spPr>
        <a:xfrm>
          <a:off x="0" y="1181823"/>
          <a:ext cx="5388118" cy="963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17A8-30B7-487D-9636-68D35FE1B1B1}">
      <dsp:nvSpPr>
        <dsp:cNvPr id="0" name=""/>
        <dsp:cNvSpPr/>
      </dsp:nvSpPr>
      <dsp:spPr>
        <a:xfrm>
          <a:off x="291412" y="1398576"/>
          <a:ext cx="530358" cy="529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6A14-19E5-40B7-9EA8-5C9BA92ED28C}">
      <dsp:nvSpPr>
        <dsp:cNvPr id="0" name=""/>
        <dsp:cNvSpPr/>
      </dsp:nvSpPr>
      <dsp:spPr>
        <a:xfrm>
          <a:off x="1113183" y="1181823"/>
          <a:ext cx="4186405" cy="96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54" tIns="102054" rIns="102054" bIns="1020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Opponent Strength &amp; Rivalry</a:t>
          </a:r>
          <a:r>
            <a:rPr lang="en-US" sz="1400" kern="1200" dirty="0"/>
            <a:t>: a. High-demand teams: Boston, Philadelphia, NY Rangers, Chicago b. Low Demand teams: Arizona, Columbus, San Jose.</a:t>
          </a:r>
        </a:p>
      </dsp:txBody>
      <dsp:txXfrm>
        <a:off x="1113183" y="1181823"/>
        <a:ext cx="4186405" cy="964288"/>
      </dsp:txXfrm>
    </dsp:sp>
    <dsp:sp modelId="{CA0E302B-558E-4A3C-8CCB-D7B75638F256}">
      <dsp:nvSpPr>
        <dsp:cNvPr id="0" name=""/>
        <dsp:cNvSpPr/>
      </dsp:nvSpPr>
      <dsp:spPr>
        <a:xfrm>
          <a:off x="0" y="2360398"/>
          <a:ext cx="5388118" cy="963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6E524-27FA-4143-BBB3-E8454761992D}">
      <dsp:nvSpPr>
        <dsp:cNvPr id="0" name=""/>
        <dsp:cNvSpPr/>
      </dsp:nvSpPr>
      <dsp:spPr>
        <a:xfrm>
          <a:off x="291412" y="2577151"/>
          <a:ext cx="530358" cy="529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3298B-C9B6-4302-A08F-AFDEC3EFC4F2}">
      <dsp:nvSpPr>
        <dsp:cNvPr id="0" name=""/>
        <dsp:cNvSpPr/>
      </dsp:nvSpPr>
      <dsp:spPr>
        <a:xfrm>
          <a:off x="1113183" y="2360398"/>
          <a:ext cx="4186405" cy="96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54" tIns="102054" rIns="102054" bIns="1020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Seasonal Trends</a:t>
          </a:r>
          <a:r>
            <a:rPr lang="en-US" sz="1400" kern="1200" dirty="0"/>
            <a:t>: April games (playoff push) have highest Demand (~3,061 avg.) b. October &amp; March games have lower demand (~2,400 avg.)</a:t>
          </a:r>
        </a:p>
      </dsp:txBody>
      <dsp:txXfrm>
        <a:off x="1113183" y="2360398"/>
        <a:ext cx="4186405" cy="964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E729-5B3B-65DE-6009-DA501A4D3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8F3C6-526F-4759-AE2D-AC320BB1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49CE-F001-2805-7FCD-BBDD953D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B41F-D8BE-2FA7-D4EB-5FA0A896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C4C1D-ED03-7752-4607-FC503D16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2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3DEF-B09C-39CB-1DD3-8693C1CC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DBCC1-0C30-E51E-3D0E-00276277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05F8-30F8-9FF8-3085-0858D78C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EB49-9A51-0D4C-735D-4044A3A1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DCC2-CED2-66FA-C43E-65B794EF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CCE46-E771-8776-D417-96BF12D52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2E58B-99C5-64DE-1769-BC6F19F7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61493-E1FC-133C-6BC5-D91E72D6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F824-781A-A3D3-67D2-5EA90B14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E5F4-42B5-6890-C3B2-14ADD6F0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92E7-83D7-8502-7D05-BDCA3EB5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4093-F630-CB89-3B10-F9A0E39A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0BAA-347A-6BF0-0D65-1EABCFC1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A294-B8BF-361F-B89B-F12E5511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AF93-D9E3-48CF-5786-7946DAE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C35E-AB8F-E663-E29C-51F35026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FAFE-E0BA-3F63-4FE6-150D45DD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050E-0C77-B885-B276-324B401A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8DAA-BC39-B55F-C78C-0FBE15D5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22BD-4CE2-0F1D-4E9E-D544E8F8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4A4B-017B-8C86-3E71-3BC79125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11DA-285A-2BCB-A8CB-B55E2DB9D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53A74-CC61-36F3-447E-488FB8764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9654-625A-9407-5EDE-8D01AD14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9F75F-7FF8-3531-E888-BF078F0D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9447-995D-B900-13E7-381726EF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56A0-6281-14A3-8BDA-ECFCF5AF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9984-61FF-60B8-44A5-EC21252E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1CD7B-ECB6-E302-078A-D922C8253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2330E-F384-EC3C-E9D7-B1D24453D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2AD01-EE42-0B20-3577-94C4D7892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B2F86-A7B0-AEB7-5A28-510846AF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D51A7-CE0B-9D31-9A10-A71767A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ED120-9D15-5D06-35F4-EF923315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8D4-9EAA-83DA-48BC-91770D58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43A87-4464-6D03-44B3-D0C9FAFF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10D2-CC0B-4418-2940-EA03A689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D09D2-AF9E-E288-D01A-F4AB4335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3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F35FF-4992-1310-DADE-F8D6C779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1635E-F87F-E516-D5CF-D720D5D2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F01FA-68E2-0D24-8268-5F570517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E4FA-DEAB-1663-ABC1-BBBBC90A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2111-7069-60C4-A812-E4D74267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03A1A-2288-28E6-D980-0E355124A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3E826-0D05-CEFF-C386-EE9F911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8D465-C08A-E426-F4BF-200A2B3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6E51-017E-62A2-4CD7-4833673D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3D0C-6534-C291-265D-2C9FD43B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70AFE-3599-ADBB-6005-571AD81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14FFD-7E34-0A21-503B-F543CC0E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D41F7-40AB-C4B4-FDF9-F5354AE7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251DD-92B3-8A8A-B09B-D70FCC0D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79355-BE0A-509F-1727-0B687E80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DA141-779A-3019-DAFC-88BA6E99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7F6E-266E-8C95-4BB9-899E7ABC4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CAB6-5677-C2FF-47CB-2E9FBE16C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24EDA-15AA-944A-95CF-B9B5BB4512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BF23-EB3E-C52F-EE81-FB2180D58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1709-34A2-8FE7-9F0C-6C1BC3D13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A1273-34E6-914E-8526-DA0DD6E8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nguin holding a stick&#10;&#10;Description automatically generated">
            <a:extLst>
              <a:ext uri="{FF2B5EF4-FFF2-40B4-BE49-F238E27FC236}">
                <a16:creationId xmlns:a16="http://schemas.microsoft.com/office/drawing/2014/main" id="{3079E7C9-8D36-0649-DDB0-9B215D50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42" r="2" b="33420"/>
          <a:stretch/>
        </p:blipFill>
        <p:spPr>
          <a:xfrm>
            <a:off x="4458669" y="10"/>
            <a:ext cx="773333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BB1FB-7E07-7492-4460-6008EC36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1122363"/>
            <a:ext cx="5552661" cy="198394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Game Demand Analysis &amp; Tiering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BA8EF-FED8-72B8-589E-A513B66C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3207026"/>
            <a:ext cx="6168147" cy="2874038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solidFill>
                  <a:schemeClr val="bg1"/>
                </a:solidFill>
                <a:latin typeface="Cambria" panose="02040503050406030204" pitchFamily="18" charset="0"/>
              </a:rPr>
              <a:t> -  Data Analyst Case Study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Name: Sri Lakshmi Swetha Addepalli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75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3AB3F-AAE2-B4A7-EB3B-B2206AD3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4600" b="1" i="0" dirty="0">
                <a:effectLst/>
                <a:latin typeface="Cambria" panose="02040503050406030204" pitchFamily="18" charset="0"/>
              </a:rPr>
              <a:t>Key Factors Affecting Game Demand</a:t>
            </a:r>
            <a:endParaRPr lang="en-US" sz="4600" dirty="0"/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4B5FDACC-6C22-CAB7-8E3A-CC1B60B0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00" y="442240"/>
            <a:ext cx="3276252" cy="1930060"/>
          </a:xfrm>
          <a:prstGeom prst="rect">
            <a:avLst/>
          </a:prstGeom>
        </p:spPr>
      </p:pic>
      <p:pic>
        <p:nvPicPr>
          <p:cNvPr id="5" name="Picture 4" descr="A graph of a game&#10;&#10;Description automatically generated with medium confidence">
            <a:extLst>
              <a:ext uri="{FF2B5EF4-FFF2-40B4-BE49-F238E27FC236}">
                <a16:creationId xmlns:a16="http://schemas.microsoft.com/office/drawing/2014/main" id="{DA64E41C-AC2B-EB33-BB19-DCFFA2AA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587573"/>
            <a:ext cx="3121500" cy="1784727"/>
          </a:xfrm>
          <a:prstGeom prst="rect">
            <a:avLst/>
          </a:prstGeom>
        </p:spPr>
      </p:pic>
      <p:sp>
        <p:nvSpPr>
          <p:cNvPr id="48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AFC7B1C-0C3F-A05A-AC8F-C397E2FA6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77625"/>
              </p:ext>
            </p:extLst>
          </p:nvPr>
        </p:nvGraphicFramePr>
        <p:xfrm>
          <a:off x="519546" y="2849027"/>
          <a:ext cx="5388118" cy="332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A graph with black and yellow lines&#10;&#10;Description automatically generated">
            <a:extLst>
              <a:ext uri="{FF2B5EF4-FFF2-40B4-BE49-F238E27FC236}">
                <a16:creationId xmlns:a16="http://schemas.microsoft.com/office/drawing/2014/main" id="{84005465-AC14-B688-0675-3649EFECAB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2594748"/>
            <a:ext cx="5731932" cy="334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0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4FDDE-64E9-62D5-9458-29D13FFB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Tiering Methodology &amp; Process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21" name="Picture 20" descr="A close-up of a card&#10;&#10;Description automatically generated">
            <a:extLst>
              <a:ext uri="{FF2B5EF4-FFF2-40B4-BE49-F238E27FC236}">
                <a16:creationId xmlns:a16="http://schemas.microsoft.com/office/drawing/2014/main" id="{5049F992-6AAD-E4E4-8BA7-4710E906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97" y="4608663"/>
            <a:ext cx="3211039" cy="1849403"/>
          </a:xfrm>
          <a:prstGeom prst="rect">
            <a:avLst/>
          </a:prstGeom>
        </p:spPr>
      </p:pic>
      <p:pic>
        <p:nvPicPr>
          <p:cNvPr id="9" name="Picture 8" descr="A close-up of a card&#10;&#10;Description automatically generated">
            <a:extLst>
              <a:ext uri="{FF2B5EF4-FFF2-40B4-BE49-F238E27FC236}">
                <a16:creationId xmlns:a16="http://schemas.microsoft.com/office/drawing/2014/main" id="{B2F41440-F780-81C0-CEE9-2D756425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854" y="399934"/>
            <a:ext cx="3343203" cy="19987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AFDC-5FCF-B651-BB3A-0661E5C9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100" b="1" dirty="0">
                <a:solidFill>
                  <a:srgbClr val="FFFFFF"/>
                </a:solidFill>
                <a:latin typeface="Cambria" panose="02040503050406030204" pitchFamily="18" charset="0"/>
              </a:rPr>
              <a:t>How did I assign tiers?</a:t>
            </a:r>
            <a:b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</a:br>
            <a: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  <a:t>✔️ Used </a:t>
            </a:r>
            <a:r>
              <a:rPr lang="en-US" sz="1100" b="1" dirty="0">
                <a:solidFill>
                  <a:srgbClr val="FFFFFF"/>
                </a:solidFill>
                <a:latin typeface="Cambria" panose="02040503050406030204" pitchFamily="18" charset="0"/>
              </a:rPr>
              <a:t>ticket sales, revenue, opponent strength, day of the week, and seasonality</a:t>
            </a:r>
            <a:b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</a:br>
            <a: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  <a:t>✔️ Created </a:t>
            </a:r>
            <a:r>
              <a:rPr lang="en-US" sz="1100" b="1" dirty="0">
                <a:solidFill>
                  <a:srgbClr val="FFFFFF"/>
                </a:solidFill>
                <a:latin typeface="Cambria" panose="02040503050406030204" pitchFamily="18" charset="0"/>
              </a:rPr>
              <a:t>5-tier system</a:t>
            </a:r>
            <a: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  <a:t> to reflect demand-based pricing</a:t>
            </a:r>
          </a:p>
          <a:p>
            <a:pPr marL="0" indent="0">
              <a:buNone/>
            </a:pPr>
            <a:endParaRPr lang="en-US" sz="1100" dirty="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FFFFFF"/>
                </a:solidFill>
                <a:latin typeface="Cambria" panose="02040503050406030204" pitchFamily="18" charset="0"/>
              </a:rPr>
              <a:t>2.  Tier System Explanation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latin typeface="Cambria" panose="02040503050406030204" pitchFamily="18" charset="0"/>
              </a:rPr>
              <a:t>Tier 1 (Highest Demand) 📈</a:t>
            </a:r>
            <a: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  <a:t> – Rival teams, weekends, late-season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latin typeface="Cambria" panose="02040503050406030204" pitchFamily="18" charset="0"/>
              </a:rPr>
              <a:t>Tier 2 (High Demand) ⬆️</a:t>
            </a:r>
            <a: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  <a:t> – Strong teams, Friday/Sunday games, winter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latin typeface="Cambria" panose="02040503050406030204" pitchFamily="18" charset="0"/>
              </a:rPr>
              <a:t>Tier 3 (Moderate Demand) ➡️</a:t>
            </a:r>
            <a: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  <a:t> – Mid-tier teams, Wednesday/Thursday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latin typeface="Cambria" panose="02040503050406030204" pitchFamily="18" charset="0"/>
              </a:rPr>
              <a:t>Tier 4 (Low Demand) ⬇️</a:t>
            </a:r>
            <a: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  <a:t> – Weak opponents, early season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latin typeface="Cambria" panose="02040503050406030204" pitchFamily="18" charset="0"/>
              </a:rPr>
              <a:t>Tier 5 (Lowest Demand) 📉</a:t>
            </a:r>
            <a:r>
              <a:rPr lang="en-US" sz="1100" dirty="0">
                <a:solidFill>
                  <a:srgbClr val="FFFFFF"/>
                </a:solidFill>
                <a:latin typeface="Cambria" panose="02040503050406030204" pitchFamily="18" charset="0"/>
              </a:rPr>
              <a:t> – Monday/Tuesday games, non-rival teams</a:t>
            </a:r>
          </a:p>
          <a:p>
            <a:pPr marL="0" indent="0">
              <a:buNone/>
            </a:pP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13" name="Picture 12" descr="A close-up of a note&#10;&#10;Description automatically generated">
            <a:extLst>
              <a:ext uri="{FF2B5EF4-FFF2-40B4-BE49-F238E27FC236}">
                <a16:creationId xmlns:a16="http://schemas.microsoft.com/office/drawing/2014/main" id="{F58C22B4-4753-0E09-28C4-9DAE5F007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854" y="2474260"/>
            <a:ext cx="3343203" cy="1828109"/>
          </a:xfrm>
          <a:prstGeom prst="rect">
            <a:avLst/>
          </a:prstGeom>
        </p:spPr>
      </p:pic>
      <p:pic>
        <p:nvPicPr>
          <p:cNvPr id="11" name="Picture 10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7BF6B988-D6FD-1B76-DF9C-B76805EE8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201" y="399934"/>
            <a:ext cx="3343202" cy="1928582"/>
          </a:xfrm>
          <a:prstGeom prst="rect">
            <a:avLst/>
          </a:prstGeom>
        </p:spPr>
      </p:pic>
      <p:pic>
        <p:nvPicPr>
          <p:cNvPr id="19" name="Picture 18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82544958-4FB7-71A1-9952-10D46D566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864" y="2398655"/>
            <a:ext cx="3382539" cy="181007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D593000-180F-6AF7-B8CB-47E4DB600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0247" y="4649694"/>
            <a:ext cx="3244156" cy="18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5" name="Rectangle 384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A014-0D7C-0B86-F2C6-1FE61BBF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i="0">
                <a:solidFill>
                  <a:srgbClr val="595959"/>
                </a:solidFill>
                <a:effectLst/>
                <a:latin typeface="Cambria" panose="02040503050406030204" pitchFamily="18" charset="0"/>
              </a:rPr>
              <a:t>Methodology &amp; Process for Tiering Analysis</a:t>
            </a:r>
            <a:endParaRPr lang="en-US" sz="3200">
              <a:solidFill>
                <a:srgbClr val="595959"/>
              </a:solidFill>
              <a:latin typeface="Cambria" panose="02040503050406030204" pitchFamily="18" charset="0"/>
            </a:endParaRPr>
          </a:p>
        </p:txBody>
      </p:sp>
      <p:sp>
        <p:nvSpPr>
          <p:cNvPr id="411" name="Content Placeholder 2">
            <a:extLst>
              <a:ext uri="{FF2B5EF4-FFF2-40B4-BE49-F238E27FC236}">
                <a16:creationId xmlns:a16="http://schemas.microsoft.com/office/drawing/2014/main" id="{13467952-37C1-E0C3-1DAB-C0A55CAE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Step 1: Data Collection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  <a:latin typeface="Cambria" panose="02040503050406030204" pitchFamily="18" charset="0"/>
              </a:rPr>
              <a:t>Extracted </a:t>
            </a: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ticket sales trends</a:t>
            </a:r>
            <a:r>
              <a:rPr lang="en-US" sz="1000">
                <a:solidFill>
                  <a:srgbClr val="595959"/>
                </a:solidFill>
                <a:latin typeface="Cambria" panose="02040503050406030204" pitchFamily="18" charset="0"/>
              </a:rPr>
              <a:t> from provided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  <a:latin typeface="Cambria" panose="02040503050406030204" pitchFamily="18" charset="0"/>
              </a:rPr>
              <a:t>Identified demand fluctuations based on </a:t>
            </a: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game dates, opponents, and days of the week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Step 2: Segmentation &amp; Classification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  <a:latin typeface="Cambria" panose="02040503050406030204" pitchFamily="18" charset="0"/>
              </a:rPr>
              <a:t>Categorized games based on </a:t>
            </a: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ticket sales patterns and opponent attractiveness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  <a:latin typeface="Cambria" panose="02040503050406030204" pitchFamily="18" charset="0"/>
              </a:rPr>
              <a:t>Grouped games into </a:t>
            </a: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five tiers based on their historical demand levels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Step 3: Adjustments Based on External Factors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  <a:latin typeface="Cambria" panose="02040503050406030204" pitchFamily="18" charset="0"/>
              </a:rPr>
              <a:t>Considered external factors such as </a:t>
            </a: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holiday weekends, playoff contention, and special events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  <a:latin typeface="Cambria" panose="02040503050406030204" pitchFamily="18" charset="0"/>
              </a:rPr>
              <a:t>Adjusted the tiering system accordingly to </a:t>
            </a: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reflect real-world pricing strategies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Step 4: Final Tier Assignments &amp; Validation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  <a:latin typeface="Cambria" panose="02040503050406030204" pitchFamily="18" charset="0"/>
              </a:rPr>
              <a:t>Validated the assigned tiers by </a:t>
            </a: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comparing demand trends with past seasons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  <a:latin typeface="Cambria" panose="02040503050406030204" pitchFamily="18" charset="0"/>
              </a:rPr>
              <a:t>Ensured that tiering structure aligns with </a:t>
            </a:r>
            <a:r>
              <a:rPr lang="en-US" sz="1000" b="1">
                <a:solidFill>
                  <a:srgbClr val="595959"/>
                </a:solidFill>
                <a:latin typeface="Cambria" panose="02040503050406030204" pitchFamily="18" charset="0"/>
              </a:rPr>
              <a:t>pricing strategies used in the industry</a:t>
            </a:r>
            <a:endParaRPr lang="en-US" sz="1000">
              <a:solidFill>
                <a:srgbClr val="595959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000">
              <a:solidFill>
                <a:srgbClr val="595959"/>
              </a:solidFill>
            </a:endParaRPr>
          </a:p>
        </p:txBody>
      </p:sp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C4113D90-84EF-D399-9680-E2738230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7943"/>
            <a:ext cx="6096000" cy="50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24687B-3153-123C-0A8C-D7D007FAF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6305F5-7509-0BF5-12D3-30451FCD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1C5C7A-6D55-5B27-646E-39C96269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3B1F4-948C-963C-E6EA-60CF7FBF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6C9095-1076-43DF-9D1E-770AA978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 b="1" i="0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Additional Data That Would Improve Analysis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A7B8-88AB-A2FE-9793-4C15ECF4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2308124"/>
            <a:ext cx="5025735" cy="36735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latin typeface="Cambria" panose="02040503050406030204" pitchFamily="18" charset="0"/>
              </a:rPr>
              <a:t>Fan Engagement Metrics:</a:t>
            </a:r>
            <a:endParaRPr lang="en-US" sz="1000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Social media activity &amp; online buzz surrounding specific games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Historical attendance data for similar matchups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latin typeface="Cambria" panose="02040503050406030204" pitchFamily="18" charset="0"/>
              </a:rPr>
              <a:t>Dynamic Pricing Trends:</a:t>
            </a:r>
            <a:endParaRPr lang="en-US" sz="1000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Insights into how ticket prices fluctuate based on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Secondary market resale trends (e.g., Ticketmaster, StubHub)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latin typeface="Cambria" panose="02040503050406030204" pitchFamily="18" charset="0"/>
              </a:rPr>
              <a:t>In-Arena Sales Data:</a:t>
            </a:r>
            <a:endParaRPr lang="en-US" sz="1000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Merchandise &amp; concession sales data per game to correlate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Impact of promotions (e.g., discounted family nights, giveaways)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latin typeface="Cambria" panose="02040503050406030204" pitchFamily="18" charset="0"/>
              </a:rPr>
              <a:t>Weather Conditions:</a:t>
            </a:r>
            <a:endParaRPr lang="en-US" sz="1000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Historical weather data to determine its effect on ticket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Consideration of snowstorms or extreme weather affecting attendance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latin typeface="Cambria" panose="02040503050406030204" pitchFamily="18" charset="0"/>
              </a:rPr>
              <a:t>Marketing &amp; Promotional Campaigns:</a:t>
            </a:r>
            <a:endParaRPr lang="en-US" sz="1000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The effect of special promotions (e.g., free jersey night) on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mbria" panose="02040503050406030204" pitchFamily="18" charset="0"/>
              </a:rPr>
              <a:t>How targeted marketing strategies impact ticket sales for lower-tier games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0733E8DA-E4E1-1E3E-5D99-53C871F4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5" y="1808966"/>
            <a:ext cx="6144821" cy="39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8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491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Cambria</vt:lpstr>
      <vt:lpstr>Office Theme</vt:lpstr>
      <vt:lpstr>Game Demand Analysis &amp; Tiering Recommendations</vt:lpstr>
      <vt:lpstr>Key Factors Affecting Game Demand</vt:lpstr>
      <vt:lpstr>Tiering Methodology &amp; Process</vt:lpstr>
      <vt:lpstr>Methodology &amp; Process for Tiering Analysis</vt:lpstr>
      <vt:lpstr>Additional Data That Would Improve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Addepalli</dc:creator>
  <cp:lastModifiedBy>Sri Lakshmi Swetha Addepalli</cp:lastModifiedBy>
  <cp:revision>3</cp:revision>
  <dcterms:created xsi:type="dcterms:W3CDTF">2025-04-03T01:31:48Z</dcterms:created>
  <dcterms:modified xsi:type="dcterms:W3CDTF">2025-04-17T02:37:28Z</dcterms:modified>
</cp:coreProperties>
</file>