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8" r:id="rId10"/>
    <p:sldId id="269" r:id="rId11"/>
    <p:sldId id="272" r:id="rId12"/>
    <p:sldId id="274" r:id="rId13"/>
    <p:sldId id="271" r:id="rId14"/>
    <p:sldId id="273" r:id="rId15"/>
    <p:sldId id="264" r:id="rId16"/>
    <p:sldId id="265" r:id="rId17"/>
    <p:sldId id="275" r:id="rId18"/>
    <p:sldId id="266"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12" d="100"/>
          <a:sy n="112" d="100"/>
        </p:scale>
        <p:origin x="-45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646855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sz="1100" dirty="0" smtClean="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smtClean="0"/>
              <a:t>Describe your dataset(s) here.  </a:t>
            </a:r>
            <a:r>
              <a:rPr lang="en-IN" smtClean="0"/>
              <a:t>You should say what data is in the dataset, how much data, and where you found the dataset (if applicable).</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arjunbhasin2013/ccdat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in.finance.yahoo.com/news/5-types-credit-card-users-143051341.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ithub.com/SwethaSripada/PythonNotebooks/blob/master/Credit%20Card%20Customer%20Segmentation.pdf" TargetMode="External"/><Relationship Id="rId4" Type="http://schemas.openxmlformats.org/officeDocument/2006/relationships/hyperlink" Target="https://cashmoneylife.com/5-types-of-credit-card-us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rjunbhasin2013/cc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kaggle.com/arjunbhasin2013/ccdata/discussion/9139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smtClean="0"/>
              <a:t>Credit Card Customer Segmentation based on Customer </a:t>
            </a:r>
            <a:r>
              <a:rPr lang="en" sz="3600" dirty="0" smtClean="0"/>
              <a:t>Purchase Behaviour</a:t>
            </a:r>
            <a:endParaRPr sz="36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S.A.M.V. SWETHA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5496" y="411510"/>
            <a:ext cx="61606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t>K-Means Clustering for Customer Segmentation</a:t>
            </a:r>
            <a:r>
              <a:rPr lang="en" sz="2000" b="1" dirty="0" smtClean="0"/>
              <a:t>  </a:t>
            </a:r>
            <a:endParaRPr sz="2000" b="1" dirty="0"/>
          </a:p>
        </p:txBody>
      </p:sp>
      <p:sp>
        <p:nvSpPr>
          <p:cNvPr id="98" name="Google Shape;98;p20"/>
          <p:cNvSpPr txBox="1">
            <a:spLocks noGrp="1"/>
          </p:cNvSpPr>
          <p:nvPr>
            <p:ph type="body" idx="1"/>
          </p:nvPr>
        </p:nvSpPr>
        <p:spPr>
          <a:xfrm>
            <a:off x="251520" y="1131590"/>
            <a:ext cx="4116284" cy="3744416"/>
          </a:xfrm>
          <a:prstGeom prst="rect">
            <a:avLst/>
          </a:prstGeom>
        </p:spPr>
        <p:txBody>
          <a:bodyPr spcFirstLastPara="1" wrap="square" lIns="91425" tIns="91425" rIns="91425" bIns="91425" anchor="t" anchorCtr="0">
            <a:noAutofit/>
          </a:bodyPr>
          <a:lstStyle/>
          <a:p>
            <a:pPr marL="285750" indent="-285750" algn="just"/>
            <a:r>
              <a:rPr lang="en-IN" sz="1600" dirty="0" smtClean="0"/>
              <a:t>Using </a:t>
            </a:r>
            <a:r>
              <a:rPr lang="en-IN" sz="1600" dirty="0" err="1" smtClean="0"/>
              <a:t>scikit</a:t>
            </a:r>
            <a:r>
              <a:rPr lang="en-IN" sz="1600" dirty="0" smtClean="0"/>
              <a:t>-learn machine learning library, K-Means clustering is implemented on the scaled dataset</a:t>
            </a:r>
          </a:p>
          <a:p>
            <a:pPr marL="285750" indent="-285750" algn="just"/>
            <a:endParaRPr lang="en-IN" sz="1600" dirty="0"/>
          </a:p>
          <a:p>
            <a:pPr marL="285750" indent="-285750" algn="just"/>
            <a:r>
              <a:rPr lang="en-IN" sz="1600" dirty="0" smtClean="0"/>
              <a:t>As per the elbow method, the customers with similar purchasing and payment behaviour are segmented into 6 different clusters</a:t>
            </a:r>
          </a:p>
          <a:p>
            <a:pPr marL="0" indent="0" algn="just">
              <a:buNone/>
            </a:pPr>
            <a:endParaRPr lang="en-IN" sz="1600" dirty="0" smtClean="0"/>
          </a:p>
          <a:p>
            <a:pPr marL="285750" indent="-285750" algn="just"/>
            <a:r>
              <a:rPr lang="en-IN" sz="1600" dirty="0" smtClean="0"/>
              <a:t>The adjacent scatter </a:t>
            </a:r>
            <a:r>
              <a:rPr lang="en-IN" sz="1600" dirty="0"/>
              <a:t>plots show 6 </a:t>
            </a:r>
            <a:r>
              <a:rPr lang="en-IN" sz="1600" dirty="0" smtClean="0"/>
              <a:t>different clusters, customer segmentations</a:t>
            </a:r>
            <a:r>
              <a:rPr lang="en-IN" sz="1600" dirty="0" smtClean="0"/>
              <a:t> </a:t>
            </a:r>
            <a:endParaRPr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39702"/>
            <a:ext cx="3528391"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183" y="0"/>
            <a:ext cx="3116818" cy="307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57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0"/>
          <p:cNvSpPr txBox="1">
            <a:spLocks noGrp="1"/>
          </p:cNvSpPr>
          <p:nvPr>
            <p:ph type="body" idx="1"/>
          </p:nvPr>
        </p:nvSpPr>
        <p:spPr>
          <a:xfrm>
            <a:off x="395536" y="3003798"/>
            <a:ext cx="8352928" cy="2139702"/>
          </a:xfrm>
          <a:prstGeom prst="rect">
            <a:avLst/>
          </a:prstGeom>
        </p:spPr>
        <p:txBody>
          <a:bodyPr spcFirstLastPara="1" wrap="square" lIns="91425" tIns="91425" rIns="91425" bIns="91425" anchor="t" anchorCtr="0">
            <a:noAutofit/>
          </a:bodyPr>
          <a:lstStyle/>
          <a:p>
            <a:pPr marL="285750" indent="-285750" algn="just"/>
            <a:r>
              <a:rPr lang="en-IN" sz="1400" b="1" dirty="0" smtClean="0"/>
              <a:t>Cluster 0 (Blue):Ordinary Users </a:t>
            </a:r>
            <a:r>
              <a:rPr lang="en-IN" sz="1400" dirty="0" smtClean="0"/>
              <a:t>- </a:t>
            </a:r>
            <a:r>
              <a:rPr lang="en-IN" sz="1400" dirty="0"/>
              <a:t>This group of </a:t>
            </a:r>
            <a:r>
              <a:rPr lang="en-IN" sz="1400" dirty="0" smtClean="0"/>
              <a:t>users have average purchases and payments</a:t>
            </a:r>
            <a:r>
              <a:rPr lang="en-IN" sz="1400" dirty="0"/>
              <a:t>, and lowest credit </a:t>
            </a:r>
            <a:r>
              <a:rPr lang="en-IN" sz="1400" dirty="0" smtClean="0"/>
              <a:t>score (*Credit </a:t>
            </a:r>
            <a:r>
              <a:rPr lang="en-IN" sz="1400" dirty="0"/>
              <a:t>Score - Lower implies customers are maintaining their balance properly)</a:t>
            </a:r>
            <a:endParaRPr lang="en-IN" sz="1400" dirty="0" smtClean="0"/>
          </a:p>
          <a:p>
            <a:pPr marL="0" indent="0" algn="just">
              <a:buNone/>
            </a:pPr>
            <a:endParaRPr lang="en-IN" sz="1400" dirty="0" smtClean="0"/>
          </a:p>
          <a:p>
            <a:pPr marL="285750" indent="-285750" algn="just"/>
            <a:r>
              <a:rPr lang="en-IN" sz="1400" b="1" dirty="0"/>
              <a:t>Cluster 3</a:t>
            </a:r>
            <a:r>
              <a:rPr lang="en-IN" sz="1400" b="1" dirty="0" smtClean="0"/>
              <a:t> (Red):Max Payers </a:t>
            </a:r>
            <a:r>
              <a:rPr lang="en-IN" sz="1400" dirty="0" smtClean="0"/>
              <a:t>- </a:t>
            </a:r>
            <a:r>
              <a:rPr lang="en-IN" sz="1400" dirty="0"/>
              <a:t>This group of users </a:t>
            </a:r>
            <a:r>
              <a:rPr lang="en-IN" sz="1400" dirty="0" smtClean="0"/>
              <a:t>have highest </a:t>
            </a:r>
            <a:r>
              <a:rPr lang="en-IN" sz="1400" dirty="0"/>
              <a:t>purchases, </a:t>
            </a:r>
            <a:r>
              <a:rPr lang="en-IN" sz="1400" dirty="0" smtClean="0"/>
              <a:t>highest </a:t>
            </a:r>
            <a:r>
              <a:rPr lang="en-IN" sz="1400" dirty="0"/>
              <a:t>payments, and </a:t>
            </a:r>
            <a:r>
              <a:rPr lang="en-IN" sz="1400" dirty="0" smtClean="0"/>
              <a:t> low credit score values. They make payments on time</a:t>
            </a:r>
          </a:p>
          <a:p>
            <a:pPr marL="0" indent="0" algn="just">
              <a:buNone/>
            </a:pPr>
            <a:endParaRPr lang="en-IN" sz="1400" dirty="0"/>
          </a:p>
          <a:p>
            <a:pPr marL="285750" indent="-285750" algn="just"/>
            <a:r>
              <a:rPr lang="en-IN" sz="1400" b="1" dirty="0"/>
              <a:t>Cluster </a:t>
            </a:r>
            <a:r>
              <a:rPr lang="en-IN" sz="1400" b="1" dirty="0" smtClean="0"/>
              <a:t>2 (Green):Revolvers</a:t>
            </a:r>
            <a:r>
              <a:rPr lang="en-IN" sz="1400" dirty="0" smtClean="0"/>
              <a:t>- </a:t>
            </a:r>
            <a:r>
              <a:rPr lang="en-IN" sz="1400" dirty="0"/>
              <a:t>This group </a:t>
            </a:r>
            <a:r>
              <a:rPr lang="en-IN" sz="1400" dirty="0" smtClean="0"/>
              <a:t>has the varied purchases, payments</a:t>
            </a:r>
            <a:r>
              <a:rPr lang="en-IN" sz="1400" dirty="0"/>
              <a:t>, highest minimum payments, but the other features are also wildly varied in </a:t>
            </a:r>
            <a:r>
              <a:rPr lang="en-IN" sz="1400" dirty="0" smtClean="0"/>
              <a:t>values</a:t>
            </a:r>
            <a:endParaRPr sz="1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26681"/>
            <a:ext cx="78232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97;p20"/>
          <p:cNvSpPr txBox="1">
            <a:spLocks noGrp="1"/>
          </p:cNvSpPr>
          <p:nvPr>
            <p:ph type="title"/>
          </p:nvPr>
        </p:nvSpPr>
        <p:spPr>
          <a:xfrm>
            <a:off x="251520" y="123524"/>
            <a:ext cx="9396536" cy="572700"/>
          </a:xfrm>
          <a:prstGeom prst="rect">
            <a:avLst/>
          </a:prstGeom>
        </p:spPr>
        <p:txBody>
          <a:bodyPr spcFirstLastPara="1" wrap="square" lIns="91425" tIns="91425" rIns="91425" bIns="91425" anchor="t" anchorCtr="0">
            <a:noAutofit/>
          </a:bodyPr>
          <a:lstStyle/>
          <a:p>
            <a:pPr lvl="0"/>
            <a:r>
              <a:rPr lang="en" sz="2400" dirty="0" smtClean="0"/>
              <a:t>Identifying </a:t>
            </a:r>
            <a:r>
              <a:rPr lang="en-IN" sz="2400" dirty="0"/>
              <a:t>Max </a:t>
            </a:r>
            <a:r>
              <a:rPr lang="en-IN" sz="2400" dirty="0" smtClean="0"/>
              <a:t>Payers</a:t>
            </a:r>
            <a:r>
              <a:rPr lang="en" sz="2400" dirty="0" smtClean="0"/>
              <a:t>, Ordinary Users and Revolvers</a:t>
            </a:r>
            <a:endParaRPr sz="2400" dirty="0"/>
          </a:p>
        </p:txBody>
      </p:sp>
    </p:spTree>
    <p:extLst>
      <p:ext uri="{BB962C8B-B14F-4D97-AF65-F5344CB8AC3E}">
        <p14:creationId xmlns:p14="http://schemas.microsoft.com/office/powerpoint/2010/main" val="333844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Identifying the ‘Money Borrowers’</a:t>
            </a:r>
            <a:endParaRPr dirty="0"/>
          </a:p>
        </p:txBody>
      </p:sp>
      <p:sp>
        <p:nvSpPr>
          <p:cNvPr id="98" name="Google Shape;98;p20"/>
          <p:cNvSpPr txBox="1">
            <a:spLocks noGrp="1"/>
          </p:cNvSpPr>
          <p:nvPr>
            <p:ph type="body" idx="1"/>
          </p:nvPr>
        </p:nvSpPr>
        <p:spPr>
          <a:xfrm>
            <a:off x="311700" y="915566"/>
            <a:ext cx="4116284" cy="3960440"/>
          </a:xfrm>
          <a:prstGeom prst="rect">
            <a:avLst/>
          </a:prstGeom>
        </p:spPr>
        <p:txBody>
          <a:bodyPr spcFirstLastPara="1" wrap="square" lIns="91425" tIns="91425" rIns="91425" bIns="91425" anchor="t" anchorCtr="0">
            <a:noAutofit/>
          </a:bodyPr>
          <a:lstStyle/>
          <a:p>
            <a:pPr marL="285750" indent="-285750"/>
            <a:r>
              <a:rPr lang="en-IN" sz="1600" b="1" dirty="0" smtClean="0"/>
              <a:t>Cluster 1 (Orange): Money Borrowers</a:t>
            </a:r>
          </a:p>
          <a:p>
            <a:pPr marL="0" indent="0">
              <a:buNone/>
            </a:pPr>
            <a:endParaRPr lang="en-IN" sz="1600" b="1" dirty="0" smtClean="0"/>
          </a:p>
          <a:p>
            <a:pPr marL="285750" indent="-285750" algn="just"/>
            <a:r>
              <a:rPr lang="en-IN" sz="1600" dirty="0" smtClean="0"/>
              <a:t>From the plots, it is noted that the customers who belong to this cluster have wildly </a:t>
            </a:r>
            <a:r>
              <a:rPr lang="en-IN" sz="1600" dirty="0"/>
              <a:t>varied balance, second highest payments, average </a:t>
            </a:r>
            <a:r>
              <a:rPr lang="en-IN" sz="1600" dirty="0" smtClean="0"/>
              <a:t>purchases</a:t>
            </a:r>
          </a:p>
          <a:p>
            <a:pPr marL="0" indent="0" algn="just">
              <a:buNone/>
            </a:pPr>
            <a:endParaRPr lang="en-IN" sz="1600" dirty="0" smtClean="0"/>
          </a:p>
          <a:p>
            <a:pPr marL="285750" indent="-285750" algn="just"/>
            <a:r>
              <a:rPr lang="en-IN" sz="1600" dirty="0" smtClean="0"/>
              <a:t>Also, these customers </a:t>
            </a:r>
            <a:r>
              <a:rPr lang="en-IN" sz="1600" dirty="0"/>
              <a:t>have the highest cash advance by far - there is even one extreme case that </a:t>
            </a:r>
            <a:r>
              <a:rPr lang="en-IN" sz="1600" dirty="0" smtClean="0"/>
              <a:t>has 25 </a:t>
            </a:r>
            <a:r>
              <a:rPr lang="en-IN" sz="1600" dirty="0"/>
              <a:t>cash advance </a:t>
            </a:r>
            <a:r>
              <a:rPr lang="en-IN" sz="1600" dirty="0" smtClean="0"/>
              <a:t>points</a:t>
            </a:r>
            <a:endParaRPr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795456"/>
            <a:ext cx="4570859" cy="404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46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23528" y="1056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Identifying the High Riskers and Traders</a:t>
            </a:r>
            <a:endParaRPr dirty="0"/>
          </a:p>
        </p:txBody>
      </p:sp>
      <p:sp>
        <p:nvSpPr>
          <p:cNvPr id="98" name="Google Shape;98;p20"/>
          <p:cNvSpPr txBox="1">
            <a:spLocks noGrp="1"/>
          </p:cNvSpPr>
          <p:nvPr>
            <p:ph type="body" idx="1"/>
          </p:nvPr>
        </p:nvSpPr>
        <p:spPr>
          <a:xfrm>
            <a:off x="323528" y="3452107"/>
            <a:ext cx="4104456" cy="1488013"/>
          </a:xfrm>
          <a:prstGeom prst="rect">
            <a:avLst/>
          </a:prstGeom>
        </p:spPr>
        <p:txBody>
          <a:bodyPr spcFirstLastPara="1" wrap="square" lIns="91425" tIns="91425" rIns="91425" bIns="91425" anchor="t" anchorCtr="0">
            <a:noAutofit/>
          </a:bodyPr>
          <a:lstStyle/>
          <a:p>
            <a:pPr marL="285750" indent="-285750"/>
            <a:r>
              <a:rPr lang="en-IN" sz="1400" b="1" dirty="0"/>
              <a:t>Cluster </a:t>
            </a:r>
            <a:r>
              <a:rPr lang="en-IN" sz="1400" b="1" dirty="0" smtClean="0"/>
              <a:t>4 (Purple): Traders</a:t>
            </a:r>
            <a:endParaRPr lang="en-IN" sz="1400" b="1" dirty="0"/>
          </a:p>
          <a:p>
            <a:pPr marL="0" indent="0">
              <a:buNone/>
            </a:pPr>
            <a:r>
              <a:rPr lang="en-IN" sz="1400" dirty="0" smtClean="0"/>
              <a:t>This </a:t>
            </a:r>
            <a:r>
              <a:rPr lang="en-IN" sz="1400" dirty="0"/>
              <a:t>group </a:t>
            </a:r>
            <a:r>
              <a:rPr lang="en-IN" sz="1400" dirty="0" smtClean="0"/>
              <a:t>has highest minimum </a:t>
            </a:r>
            <a:r>
              <a:rPr lang="en-IN" sz="1400" dirty="0"/>
              <a:t>payments while having the second lowest credit </a:t>
            </a:r>
            <a:r>
              <a:rPr lang="en-IN" sz="1400" dirty="0" smtClean="0"/>
              <a:t>limit. </a:t>
            </a:r>
            <a:r>
              <a:rPr lang="en-IN" sz="1400" dirty="0"/>
              <a:t>Therefore, bank can identify them as </a:t>
            </a:r>
            <a:r>
              <a:rPr lang="en-IN" sz="1400" dirty="0" smtClean="0"/>
              <a:t>Traders</a:t>
            </a:r>
            <a:endParaRPr lang="en-IN" sz="1400" dirty="0"/>
          </a:p>
          <a:p>
            <a:pPr marL="0" lvl="0" indent="0">
              <a:buNone/>
            </a:pPr>
            <a:endParaRPr lang="en-IN" sz="14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78358"/>
            <a:ext cx="3744415" cy="27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643235"/>
            <a:ext cx="3851920" cy="281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98;p20"/>
          <p:cNvSpPr txBox="1">
            <a:spLocks/>
          </p:cNvSpPr>
          <p:nvPr/>
        </p:nvSpPr>
        <p:spPr>
          <a:xfrm>
            <a:off x="4860032" y="3452349"/>
            <a:ext cx="3816424" cy="1488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IN" sz="1400" b="1" dirty="0"/>
              <a:t>Cluster 5 (Brown): </a:t>
            </a:r>
            <a:r>
              <a:rPr lang="en-IN" sz="1400" b="1" dirty="0" smtClean="0"/>
              <a:t>High Riskers</a:t>
            </a:r>
            <a:endParaRPr lang="en-IN" sz="1400" b="1" dirty="0"/>
          </a:p>
          <a:p>
            <a:pPr marL="0" indent="0">
              <a:buNone/>
            </a:pPr>
            <a:r>
              <a:rPr lang="en-IN" sz="1400" dirty="0"/>
              <a:t>This group is troublesome to analyse as both their credit limit and balance values are low, they have least purchases and </a:t>
            </a:r>
            <a:r>
              <a:rPr lang="en-IN" sz="1400" dirty="0" smtClean="0"/>
              <a:t>payments. They usually delay their payments</a:t>
            </a:r>
            <a:endParaRPr lang="en-IN" sz="1400" dirty="0"/>
          </a:p>
          <a:p>
            <a:pPr marL="0" indent="0">
              <a:buFont typeface="Arial"/>
              <a:buNone/>
            </a:pPr>
            <a:endParaRPr lang="en-IN" sz="1400" dirty="0" smtClean="0"/>
          </a:p>
        </p:txBody>
      </p:sp>
    </p:spTree>
    <p:extLst>
      <p:ext uri="{BB962C8B-B14F-4D97-AF65-F5344CB8AC3E}">
        <p14:creationId xmlns:p14="http://schemas.microsoft.com/office/powerpoint/2010/main" val="102026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6422" y="23007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Purchasing Behaviours of Customers</a:t>
            </a:r>
            <a:endParaRPr sz="2400" dirty="0"/>
          </a:p>
        </p:txBody>
      </p:sp>
      <p:sp>
        <p:nvSpPr>
          <p:cNvPr id="98" name="Google Shape;98;p20"/>
          <p:cNvSpPr txBox="1">
            <a:spLocks noGrp="1"/>
          </p:cNvSpPr>
          <p:nvPr>
            <p:ph type="body" idx="1"/>
          </p:nvPr>
        </p:nvSpPr>
        <p:spPr>
          <a:xfrm>
            <a:off x="311700" y="3507854"/>
            <a:ext cx="4476324" cy="1368152"/>
          </a:xfrm>
          <a:prstGeom prst="rect">
            <a:avLst/>
          </a:prstGeom>
        </p:spPr>
        <p:txBody>
          <a:bodyPr spcFirstLastPara="1" wrap="square" lIns="91425" tIns="91425" rIns="91425" bIns="91425" anchor="t" anchorCtr="0">
            <a:noAutofit/>
          </a:bodyPr>
          <a:lstStyle/>
          <a:p>
            <a:pPr marL="285750" indent="-285750" algn="just"/>
            <a:r>
              <a:rPr lang="en-IN" sz="1600" dirty="0" smtClean="0"/>
              <a:t>Based on the monthly average cash advance calculated, the </a:t>
            </a:r>
            <a:r>
              <a:rPr lang="en-IN" sz="1600" dirty="0"/>
              <a:t>c</a:t>
            </a:r>
            <a:r>
              <a:rPr lang="en-IN" sz="1600" dirty="0" smtClean="0"/>
              <a:t>ustomers </a:t>
            </a:r>
            <a:r>
              <a:rPr lang="en-IN" sz="1600" dirty="0"/>
              <a:t>who do not do </a:t>
            </a:r>
            <a:r>
              <a:rPr lang="en-IN" sz="1600" dirty="0" smtClean="0"/>
              <a:t>ONEOFF </a:t>
            </a:r>
            <a:r>
              <a:rPr lang="en-IN" sz="1600" dirty="0"/>
              <a:t>or INSTALLMENTS take more cash advance</a:t>
            </a:r>
            <a:r>
              <a:rPr lang="en-IN" sz="1600" dirty="0" smtClean="0"/>
              <a:t> and can be categorized into late payments</a:t>
            </a:r>
            <a:endParaRPr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879575"/>
            <a:ext cx="3816424" cy="249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2928" y="516422"/>
            <a:ext cx="3251520" cy="285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98;p20"/>
          <p:cNvSpPr txBox="1">
            <a:spLocks/>
          </p:cNvSpPr>
          <p:nvPr/>
        </p:nvSpPr>
        <p:spPr>
          <a:xfrm>
            <a:off x="4788024" y="3507854"/>
            <a:ext cx="4116284" cy="1368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r>
              <a:rPr lang="en-IN" sz="1600" dirty="0" smtClean="0"/>
              <a:t>Based on the Credit Limit </a:t>
            </a:r>
            <a:r>
              <a:rPr lang="en-IN" sz="1600" dirty="0"/>
              <a:t>Usage calculated, Customers with </a:t>
            </a:r>
            <a:r>
              <a:rPr lang="en-IN" sz="1600" dirty="0" err="1"/>
              <a:t>installment</a:t>
            </a:r>
            <a:r>
              <a:rPr lang="en-IN" sz="1600" dirty="0"/>
              <a:t> purchases have good credit score and </a:t>
            </a:r>
            <a:r>
              <a:rPr lang="en-IN" sz="1600" dirty="0" smtClean="0"/>
              <a:t>are </a:t>
            </a:r>
            <a:r>
              <a:rPr lang="en-IN" sz="1600" dirty="0"/>
              <a:t>paying </a:t>
            </a:r>
            <a:r>
              <a:rPr lang="en-IN" sz="1600" dirty="0" smtClean="0"/>
              <a:t>dues, they make early payments</a:t>
            </a:r>
            <a:endParaRPr lang="en-IN" sz="1600" dirty="0"/>
          </a:p>
        </p:txBody>
      </p:sp>
    </p:spTree>
    <p:extLst>
      <p:ext uri="{BB962C8B-B14F-4D97-AF65-F5344CB8AC3E}">
        <p14:creationId xmlns:p14="http://schemas.microsoft.com/office/powerpoint/2010/main" val="107863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251520" y="2674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915566"/>
            <a:ext cx="8520600" cy="3653309"/>
          </a:xfrm>
          <a:prstGeom prst="rect">
            <a:avLst/>
          </a:prstGeom>
        </p:spPr>
        <p:txBody>
          <a:bodyPr spcFirstLastPara="1" wrap="square" lIns="91425" tIns="91425" rIns="91425" bIns="91425" anchor="t" anchorCtr="0">
            <a:noAutofit/>
          </a:bodyPr>
          <a:lstStyle/>
          <a:p>
            <a:pPr marL="285750" indent="-285750" algn="just">
              <a:spcBef>
                <a:spcPts val="1600"/>
              </a:spcBef>
              <a:spcAft>
                <a:spcPts val="1600"/>
              </a:spcAft>
            </a:pPr>
            <a:r>
              <a:rPr lang="en" sz="1600" dirty="0" smtClean="0"/>
              <a:t>The present analysis is confined to a smaller dataset with less scope on the ‘time of purchases’ made. This attribute will be helpful to detect much more insights on the customer behaviour</a:t>
            </a:r>
          </a:p>
          <a:p>
            <a:pPr marL="285750" indent="-285750" algn="just">
              <a:spcBef>
                <a:spcPts val="1600"/>
              </a:spcBef>
              <a:spcAft>
                <a:spcPts val="1600"/>
              </a:spcAft>
            </a:pPr>
            <a:r>
              <a:rPr lang="en" sz="1600" dirty="0" smtClean="0"/>
              <a:t>Based on the time and demographics of the purchase made, there is a scope to identify if the purchase was made by a trustworthy customer or a fraudulent customer</a:t>
            </a:r>
          </a:p>
          <a:p>
            <a:pPr marL="285750" indent="-285750" algn="just">
              <a:spcBef>
                <a:spcPts val="1600"/>
              </a:spcBef>
              <a:spcAft>
                <a:spcPts val="1600"/>
              </a:spcAft>
            </a:pPr>
            <a:r>
              <a:rPr lang="en" sz="1600" dirty="0" smtClean="0"/>
              <a:t>In order to identify the delinquent customers, the dataset with near 6 months information may not suffice to derive into conclusions</a:t>
            </a:r>
          </a:p>
          <a:p>
            <a:pPr marL="0" lvl="0" indent="0" algn="l" rtl="0">
              <a:spcBef>
                <a:spcPts val="1600"/>
              </a:spcBef>
              <a:spcAft>
                <a:spcPts val="1600"/>
              </a:spcAft>
              <a:buNone/>
            </a:pPr>
            <a:endParaRPr lang="en" dirty="0" smtClean="0"/>
          </a:p>
          <a:p>
            <a:pPr marL="0" lvl="0" indent="0" algn="l" rtl="0">
              <a:spcBef>
                <a:spcPts val="1600"/>
              </a:spcBef>
              <a:spcAft>
                <a:spcPts val="1600"/>
              </a:spcAft>
              <a:buNone/>
            </a:pPr>
            <a:endParaRPr lang="en" dirty="0" smtClean="0"/>
          </a:p>
          <a:p>
            <a:pPr marL="0" lvl="0" indent="0" algn="l" rtl="0">
              <a:spcBef>
                <a:spcPts val="1600"/>
              </a:spcBef>
              <a:spcAft>
                <a:spcPts val="1600"/>
              </a:spcAft>
              <a:buNone/>
            </a:pPr>
            <a:endParaRPr lang="en" dirty="0" smtClean="0"/>
          </a:p>
          <a:p>
            <a:pPr marL="0" lvl="0" indent="0" algn="l" rtl="0">
              <a:spcBef>
                <a:spcPts val="1600"/>
              </a:spcBef>
              <a:spcAft>
                <a:spcPts val="1600"/>
              </a:spcAft>
              <a:buNone/>
            </a:pPr>
            <a:r>
              <a:rPr lang="en-IN" dirty="0" smtClean="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23528" y="2674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23528" y="915566"/>
            <a:ext cx="8520600" cy="3816424"/>
          </a:xfrm>
          <a:prstGeom prst="rect">
            <a:avLst/>
          </a:prstGeom>
        </p:spPr>
        <p:txBody>
          <a:bodyPr spcFirstLastPara="1" wrap="square" lIns="91425" tIns="91425" rIns="91425" bIns="91425" anchor="t" anchorCtr="0">
            <a:noAutofit/>
          </a:bodyPr>
          <a:lstStyle/>
          <a:p>
            <a:pPr algn="just"/>
            <a:r>
              <a:rPr lang="en-IN" sz="1400" dirty="0" smtClean="0"/>
              <a:t>As per the analysis, </a:t>
            </a:r>
            <a:r>
              <a:rPr lang="en-IN" sz="1400" b="1" dirty="0"/>
              <a:t>Max Payers</a:t>
            </a:r>
            <a:r>
              <a:rPr lang="en-IN" sz="1400" dirty="0"/>
              <a:t> are </a:t>
            </a:r>
            <a:r>
              <a:rPr lang="en-IN" sz="1400" dirty="0" smtClean="0"/>
              <a:t>important </a:t>
            </a:r>
            <a:r>
              <a:rPr lang="en-IN" sz="1400" dirty="0"/>
              <a:t>to the credit card companies </a:t>
            </a:r>
            <a:r>
              <a:rPr lang="en-IN" sz="1400" dirty="0" smtClean="0"/>
              <a:t>because they make </a:t>
            </a:r>
            <a:r>
              <a:rPr lang="en-IN" sz="1400" dirty="0"/>
              <a:t>payments on </a:t>
            </a:r>
            <a:r>
              <a:rPr lang="en-IN" sz="1400" dirty="0" smtClean="0"/>
              <a:t>time which </a:t>
            </a:r>
            <a:r>
              <a:rPr lang="en-IN" sz="1400" dirty="0"/>
              <a:t>allows them to lend out more </a:t>
            </a:r>
            <a:r>
              <a:rPr lang="en-IN" sz="1400" dirty="0" smtClean="0"/>
              <a:t>money</a:t>
            </a:r>
          </a:p>
          <a:p>
            <a:pPr algn="just"/>
            <a:endParaRPr lang="en-IN" sz="1400" dirty="0"/>
          </a:p>
          <a:p>
            <a:pPr algn="just"/>
            <a:r>
              <a:rPr lang="en-IN" sz="1400" dirty="0" smtClean="0"/>
              <a:t>The </a:t>
            </a:r>
            <a:r>
              <a:rPr lang="en-IN" sz="1400" b="1" dirty="0" smtClean="0"/>
              <a:t>Ordinary Users </a:t>
            </a:r>
            <a:r>
              <a:rPr lang="en-IN" sz="1400" dirty="0" smtClean="0"/>
              <a:t>do </a:t>
            </a:r>
            <a:r>
              <a:rPr lang="en-IN" sz="1400" dirty="0"/>
              <a:t>not use credit card </a:t>
            </a:r>
            <a:r>
              <a:rPr lang="en-IN" sz="1400" dirty="0" smtClean="0"/>
              <a:t>much </a:t>
            </a:r>
            <a:r>
              <a:rPr lang="en-IN" sz="1400" dirty="0"/>
              <a:t>in their daily life. They have healthy finances and low debts. </a:t>
            </a:r>
            <a:r>
              <a:rPr lang="en-IN" sz="1400" dirty="0" smtClean="0"/>
              <a:t>Encouraging </a:t>
            </a:r>
            <a:r>
              <a:rPr lang="en-IN" sz="1400" dirty="0"/>
              <a:t>these people to use credit cards more is necessary for the company's </a:t>
            </a:r>
            <a:r>
              <a:rPr lang="en-IN" sz="1400" dirty="0" smtClean="0"/>
              <a:t>profit</a:t>
            </a:r>
          </a:p>
          <a:p>
            <a:pPr algn="just"/>
            <a:endParaRPr lang="en-IN" sz="1400" dirty="0" smtClean="0"/>
          </a:p>
          <a:p>
            <a:pPr algn="just"/>
            <a:r>
              <a:rPr lang="en-IN" sz="1400" b="1" dirty="0" smtClean="0"/>
              <a:t>Revolvers</a:t>
            </a:r>
            <a:r>
              <a:rPr lang="en-IN" sz="1400" dirty="0" smtClean="0"/>
              <a:t> are a type </a:t>
            </a:r>
            <a:r>
              <a:rPr lang="en-IN" sz="1400" dirty="0"/>
              <a:t>of </a:t>
            </a:r>
            <a:r>
              <a:rPr lang="en-IN" sz="1400" dirty="0" smtClean="0"/>
              <a:t>customers who pay only minimum </a:t>
            </a:r>
            <a:r>
              <a:rPr lang="en-IN" sz="1400" dirty="0"/>
              <a:t>amount due, </a:t>
            </a:r>
            <a:r>
              <a:rPr lang="en-IN" sz="1400" dirty="0" smtClean="0"/>
              <a:t>and </a:t>
            </a:r>
            <a:r>
              <a:rPr lang="en-IN" sz="1400" dirty="0"/>
              <a:t>go about making purchases on their cards as </a:t>
            </a:r>
            <a:r>
              <a:rPr lang="en-IN" sz="1400" dirty="0" smtClean="0"/>
              <a:t>usual. The </a:t>
            </a:r>
            <a:r>
              <a:rPr lang="en-IN" sz="1400" dirty="0"/>
              <a:t>interest rates </a:t>
            </a:r>
            <a:r>
              <a:rPr lang="en-IN" sz="1400" dirty="0" smtClean="0"/>
              <a:t>and late </a:t>
            </a:r>
            <a:r>
              <a:rPr lang="en-IN" sz="1400" dirty="0"/>
              <a:t>fees these users pay are the bread and butter of the credit card </a:t>
            </a:r>
            <a:r>
              <a:rPr lang="en-IN" sz="1400" dirty="0" smtClean="0"/>
              <a:t>industry</a:t>
            </a:r>
          </a:p>
          <a:p>
            <a:pPr algn="just"/>
            <a:endParaRPr lang="en-IN" sz="1400" dirty="0"/>
          </a:p>
          <a:p>
            <a:pPr algn="just"/>
            <a:r>
              <a:rPr lang="en-IN" sz="1400" b="1" dirty="0" smtClean="0"/>
              <a:t>Money Borrowers </a:t>
            </a:r>
            <a:r>
              <a:rPr lang="en-IN" sz="1400" dirty="0" smtClean="0"/>
              <a:t>are the customers who take more cash advances. Companies must look after these users more diligently</a:t>
            </a:r>
          </a:p>
          <a:p>
            <a:pPr algn="just"/>
            <a:endParaRPr lang="en-IN" sz="1200" dirty="0" smtClean="0"/>
          </a:p>
          <a:p>
            <a:pPr marL="114300" indent="0" algn="just">
              <a:buNone/>
            </a:pPr>
            <a:endParaRPr sz="1200" dirty="0"/>
          </a:p>
        </p:txBody>
      </p:sp>
      <p:sp>
        <p:nvSpPr>
          <p:cNvPr id="2" name="TextBox 1"/>
          <p:cNvSpPr txBox="1"/>
          <p:nvPr/>
        </p:nvSpPr>
        <p:spPr>
          <a:xfrm>
            <a:off x="7740352" y="4517559"/>
            <a:ext cx="1224136" cy="307777"/>
          </a:xfrm>
          <a:prstGeom prst="rect">
            <a:avLst/>
          </a:prstGeom>
          <a:noFill/>
        </p:spPr>
        <p:txBody>
          <a:bodyPr wrap="square" rtlCol="0">
            <a:spAutoFit/>
          </a:bodyPr>
          <a:lstStyle/>
          <a:p>
            <a:r>
              <a:rPr lang="en-IN" dirty="0" smtClean="0"/>
              <a:t>Cont’d…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23528" y="2674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23528" y="987574"/>
            <a:ext cx="8520600" cy="3744416"/>
          </a:xfrm>
          <a:prstGeom prst="rect">
            <a:avLst/>
          </a:prstGeom>
        </p:spPr>
        <p:txBody>
          <a:bodyPr spcFirstLastPara="1" wrap="square" lIns="91425" tIns="91425" rIns="91425" bIns="91425" anchor="t" anchorCtr="0">
            <a:noAutofit/>
          </a:bodyPr>
          <a:lstStyle/>
          <a:p>
            <a:pPr marL="114300" indent="0" algn="just">
              <a:buNone/>
            </a:pPr>
            <a:endParaRPr lang="en-IN" sz="1200" dirty="0" smtClean="0"/>
          </a:p>
          <a:p>
            <a:pPr algn="just"/>
            <a:r>
              <a:rPr lang="en-IN" sz="1400" dirty="0" smtClean="0"/>
              <a:t>A good way to manage </a:t>
            </a:r>
            <a:r>
              <a:rPr lang="en-IN" sz="1400" b="1" dirty="0" smtClean="0"/>
              <a:t>High </a:t>
            </a:r>
            <a:r>
              <a:rPr lang="en-IN" sz="1400" b="1" dirty="0"/>
              <a:t>Riskers </a:t>
            </a:r>
            <a:r>
              <a:rPr lang="en-IN" sz="1400" dirty="0" smtClean="0"/>
              <a:t>is by </a:t>
            </a:r>
            <a:r>
              <a:rPr lang="en-IN" sz="1400" dirty="0"/>
              <a:t>giving them low credit limits, </a:t>
            </a:r>
            <a:r>
              <a:rPr lang="en-IN" sz="1400" dirty="0" smtClean="0"/>
              <a:t>cash advances with regular follow-up, else they might delay their payments</a:t>
            </a:r>
          </a:p>
          <a:p>
            <a:pPr algn="just"/>
            <a:endParaRPr lang="en-IN" sz="1400" dirty="0" smtClean="0"/>
          </a:p>
          <a:p>
            <a:pPr algn="just"/>
            <a:r>
              <a:rPr lang="en-IN" sz="1400" b="1" dirty="0"/>
              <a:t>Traders</a:t>
            </a:r>
            <a:r>
              <a:rPr lang="en-IN" sz="1400" dirty="0"/>
              <a:t> are the smartest credit card users. They </a:t>
            </a:r>
            <a:r>
              <a:rPr lang="en-IN" sz="1400" dirty="0" smtClean="0"/>
              <a:t>always lookout </a:t>
            </a:r>
            <a:r>
              <a:rPr lang="en-IN" sz="1400" dirty="0"/>
              <a:t>for cards with maximum rewards, cash back, longest payback tenure etc. </a:t>
            </a:r>
            <a:r>
              <a:rPr lang="en-IN" sz="1400" dirty="0" smtClean="0"/>
              <a:t>Companies can provide offers, </a:t>
            </a:r>
            <a:r>
              <a:rPr lang="en-IN" sz="1400" dirty="0" err="1" smtClean="0"/>
              <a:t>cashbacks</a:t>
            </a:r>
            <a:r>
              <a:rPr lang="en-IN" sz="1400" dirty="0" smtClean="0"/>
              <a:t> to attract there customers</a:t>
            </a:r>
          </a:p>
          <a:p>
            <a:pPr marL="114300" indent="0" algn="just">
              <a:buNone/>
            </a:pPr>
            <a:endParaRPr lang="en-IN" sz="1400" dirty="0" smtClean="0"/>
          </a:p>
          <a:p>
            <a:pPr algn="just"/>
            <a:r>
              <a:rPr lang="en-IN" sz="1400" dirty="0" smtClean="0"/>
              <a:t>Customers </a:t>
            </a:r>
            <a:r>
              <a:rPr lang="en-IN" sz="1400" dirty="0"/>
              <a:t>with </a:t>
            </a:r>
            <a:r>
              <a:rPr lang="en-IN" sz="1400" dirty="0" err="1"/>
              <a:t>installment</a:t>
            </a:r>
            <a:r>
              <a:rPr lang="en-IN" sz="1400" dirty="0"/>
              <a:t> payments are paying </a:t>
            </a:r>
            <a:r>
              <a:rPr lang="en-IN" sz="1400" dirty="0" smtClean="0"/>
              <a:t>dues and </a:t>
            </a:r>
            <a:r>
              <a:rPr lang="en-IN" sz="1400" dirty="0"/>
              <a:t>have good credit </a:t>
            </a:r>
            <a:r>
              <a:rPr lang="en-IN" sz="1400" dirty="0" smtClean="0"/>
              <a:t>score, customers </a:t>
            </a:r>
            <a:r>
              <a:rPr lang="en-IN" sz="1400" dirty="0"/>
              <a:t>who do not do ONOFF or INSTALLMENTS take more cash </a:t>
            </a:r>
            <a:r>
              <a:rPr lang="en-IN" sz="1400" dirty="0" smtClean="0"/>
              <a:t>advance</a:t>
            </a:r>
            <a:endParaRPr sz="1400" dirty="0"/>
          </a:p>
        </p:txBody>
      </p:sp>
    </p:spTree>
    <p:extLst>
      <p:ext uri="{BB962C8B-B14F-4D97-AF65-F5344CB8AC3E}">
        <p14:creationId xmlns:p14="http://schemas.microsoft.com/office/powerpoint/2010/main" val="219594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The </a:t>
            </a:r>
            <a:r>
              <a:rPr lang="en" dirty="0" smtClean="0">
                <a:hlinkClick r:id="rId3"/>
              </a:rPr>
              <a:t>dataset</a:t>
            </a:r>
            <a:r>
              <a:rPr lang="en" dirty="0" smtClean="0"/>
              <a:t> was obtained from kaggle website which defines credit customer behaviour with 18 various attributes</a:t>
            </a:r>
          </a:p>
          <a:p>
            <a:pPr marL="285750" indent="-285750">
              <a:spcAft>
                <a:spcPts val="1600"/>
              </a:spcAft>
            </a:pPr>
            <a:r>
              <a:rPr lang="en" dirty="0" smtClean="0"/>
              <a:t>No other informal analysis has been used in this work</a:t>
            </a:r>
          </a:p>
          <a:p>
            <a:pPr marL="285750" indent="-285750">
              <a:spcAft>
                <a:spcPts val="1600"/>
              </a:spcAft>
            </a:pPr>
            <a:r>
              <a:rPr lang="en" dirty="0" smtClean="0"/>
              <a:t>The data was collected by myself from kaggle website and no feedback has been received</a:t>
            </a:r>
            <a:endParaRPr lang="en-IN" dirty="0" smtClean="0"/>
          </a:p>
          <a:p>
            <a:pPr marL="285750" indent="-285750">
              <a:spcAft>
                <a:spcPts val="1600"/>
              </a:spcAft>
            </a:pPr>
            <a:r>
              <a:rPr lang="en-IN" dirty="0" smtClean="0"/>
              <a:t>Thanks </a:t>
            </a:r>
            <a:r>
              <a:rPr lang="en-IN" dirty="0"/>
              <a:t>to the Course Instructors Leo Porter and </a:t>
            </a:r>
            <a:r>
              <a:rPr lang="en-IN" dirty="0" err="1"/>
              <a:t>Ilkay</a:t>
            </a:r>
            <a:r>
              <a:rPr lang="en-IN" dirty="0"/>
              <a:t> </a:t>
            </a:r>
            <a:r>
              <a:rPr lang="en-IN" dirty="0" err="1"/>
              <a:t>Altinas</a:t>
            </a:r>
            <a:r>
              <a:rPr lang="en-IN" dirty="0"/>
              <a:t> for their amazing </a:t>
            </a:r>
            <a:r>
              <a:rPr lang="en-IN" dirty="0" smtClean="0"/>
              <a:t>work</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71574"/>
            <a:ext cx="8520600" cy="3416400"/>
          </a:xfrm>
          <a:prstGeom prst="rect">
            <a:avLst/>
          </a:prstGeom>
        </p:spPr>
        <p:txBody>
          <a:bodyPr spcFirstLastPara="1" wrap="square" lIns="91425" tIns="91425" rIns="91425" bIns="91425" anchor="t" anchorCtr="0">
            <a:noAutofit/>
          </a:bodyPr>
          <a:lstStyle/>
          <a:p>
            <a:r>
              <a:rPr lang="en-IN" sz="1600" dirty="0" smtClean="0"/>
              <a:t>I </a:t>
            </a:r>
            <a:r>
              <a:rPr lang="en-IN" sz="1600" dirty="0"/>
              <a:t>have completed the </a:t>
            </a:r>
            <a:r>
              <a:rPr lang="en-IN" sz="1600" dirty="0" smtClean="0"/>
              <a:t>analysis on </a:t>
            </a:r>
            <a:r>
              <a:rPr lang="en-IN" sz="1600" dirty="0"/>
              <a:t>my own with the help of weekly notebooks provided in the course </a:t>
            </a:r>
            <a:endParaRPr lang="en-IN" sz="1600" dirty="0" smtClean="0"/>
          </a:p>
          <a:p>
            <a:pPr marL="114300" indent="0">
              <a:buNone/>
            </a:pPr>
            <a:endParaRPr lang="en-IN" sz="1600" dirty="0" smtClean="0"/>
          </a:p>
          <a:p>
            <a:r>
              <a:rPr lang="en-IN" sz="1600" dirty="0" smtClean="0"/>
              <a:t>The information about different types credit card customers in the banking sector was studied from the following websites:</a:t>
            </a:r>
          </a:p>
          <a:p>
            <a:pPr>
              <a:buFont typeface="Wingdings" pitchFamily="2" charset="2"/>
              <a:buChar char="§"/>
            </a:pPr>
            <a:r>
              <a:rPr lang="en-IN" sz="1600" dirty="0" smtClean="0">
                <a:hlinkClick r:id="rId3"/>
              </a:rPr>
              <a:t>https</a:t>
            </a:r>
            <a:r>
              <a:rPr lang="en-IN" sz="1600" dirty="0">
                <a:hlinkClick r:id="rId3"/>
              </a:rPr>
              <a:t>://</a:t>
            </a:r>
            <a:r>
              <a:rPr lang="en-IN" sz="1600" dirty="0" smtClean="0">
                <a:hlinkClick r:id="rId3"/>
              </a:rPr>
              <a:t>in.finance.yahoo.com/news/5-types-credit-card-users-143051341.html</a:t>
            </a:r>
            <a:endParaRPr lang="en-IN" sz="1600" dirty="0"/>
          </a:p>
          <a:p>
            <a:pPr>
              <a:buFont typeface="Wingdings" pitchFamily="2" charset="2"/>
              <a:buChar char="§"/>
            </a:pPr>
            <a:r>
              <a:rPr lang="en-IN" sz="1600" dirty="0" smtClean="0">
                <a:hlinkClick r:id="rId4"/>
              </a:rPr>
              <a:t>https</a:t>
            </a:r>
            <a:r>
              <a:rPr lang="en-IN" sz="1600" dirty="0">
                <a:hlinkClick r:id="rId4"/>
              </a:rPr>
              <a:t>://</a:t>
            </a:r>
            <a:r>
              <a:rPr lang="en-IN" sz="1600" dirty="0" smtClean="0">
                <a:hlinkClick r:id="rId4"/>
              </a:rPr>
              <a:t>cashmoneylife.com/5-types-of-credit-card-users/</a:t>
            </a:r>
            <a:endParaRPr lang="en-IN" sz="1600" dirty="0" smtClean="0"/>
          </a:p>
          <a:p>
            <a:pPr marL="114300" indent="0">
              <a:buNone/>
            </a:pPr>
            <a:endParaRPr lang="en-IN" sz="1600" dirty="0"/>
          </a:p>
          <a:p>
            <a:r>
              <a:rPr lang="en-IN" sz="1600" dirty="0" smtClean="0"/>
              <a:t>I’m </a:t>
            </a:r>
            <a:r>
              <a:rPr lang="en-IN" sz="1600" dirty="0"/>
              <a:t>attaching a PDF of my final-project </a:t>
            </a:r>
            <a:r>
              <a:rPr lang="en-IN" sz="1600" dirty="0" smtClean="0"/>
              <a:t>notebook </a:t>
            </a:r>
            <a:r>
              <a:rPr lang="en-IN" sz="1600" dirty="0">
                <a:hlinkClick r:id="rId5"/>
              </a:rPr>
              <a:t>https://github.com/SwethaSripada/PythonNotebooks/blob/master/Credit%20Card%20Customer%20Segmentation.pdf</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3400" y="1234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br>
              <a:rPr lang="en" dirty="0" smtClean="0"/>
            </a:br>
            <a:endParaRPr dirty="0"/>
          </a:p>
        </p:txBody>
      </p:sp>
      <p:sp>
        <p:nvSpPr>
          <p:cNvPr id="62" name="Google Shape;62;p14"/>
          <p:cNvSpPr txBox="1">
            <a:spLocks noGrp="1"/>
          </p:cNvSpPr>
          <p:nvPr>
            <p:ph type="body" idx="1"/>
          </p:nvPr>
        </p:nvSpPr>
        <p:spPr>
          <a:xfrm>
            <a:off x="107504" y="820666"/>
            <a:ext cx="8736624" cy="4320480"/>
          </a:xfrm>
          <a:prstGeom prst="rect">
            <a:avLst/>
          </a:prstGeom>
        </p:spPr>
        <p:txBody>
          <a:bodyPr spcFirstLastPara="1" wrap="square" lIns="91425" tIns="91425" rIns="91425" bIns="91425" anchor="t" anchorCtr="0">
            <a:noAutofit/>
          </a:bodyPr>
          <a:lstStyle/>
          <a:p>
            <a:pPr algn="just"/>
            <a:r>
              <a:rPr lang="en-IN" sz="1600" dirty="0" smtClean="0"/>
              <a:t>Segmentation </a:t>
            </a:r>
            <a:r>
              <a:rPr lang="en-IN" sz="1600" dirty="0"/>
              <a:t>in </a:t>
            </a:r>
            <a:r>
              <a:rPr lang="en-IN" sz="1600" dirty="0" smtClean="0"/>
              <a:t>business is used </a:t>
            </a:r>
            <a:r>
              <a:rPr lang="en-IN" sz="1600" dirty="0"/>
              <a:t>to divide customers </a:t>
            </a:r>
            <a:r>
              <a:rPr lang="en-IN" sz="1600" dirty="0" smtClean="0"/>
              <a:t>based on </a:t>
            </a:r>
            <a:r>
              <a:rPr lang="en-IN" sz="1600" dirty="0"/>
              <a:t>attributes such as behaviour or </a:t>
            </a:r>
            <a:r>
              <a:rPr lang="en-IN" sz="1600" dirty="0" smtClean="0"/>
              <a:t>demographics, in order to </a:t>
            </a:r>
            <a:r>
              <a:rPr lang="en-IN" sz="1600" dirty="0"/>
              <a:t>provide improved consumer </a:t>
            </a:r>
            <a:r>
              <a:rPr lang="en-IN" sz="1600" dirty="0" smtClean="0"/>
              <a:t>experiences</a:t>
            </a:r>
          </a:p>
          <a:p>
            <a:pPr marL="114300" indent="0" algn="just">
              <a:buNone/>
            </a:pPr>
            <a:endParaRPr lang="en-IN" sz="1600" dirty="0" smtClean="0"/>
          </a:p>
          <a:p>
            <a:pPr algn="just"/>
            <a:r>
              <a:rPr lang="en-IN" sz="1600" dirty="0" smtClean="0"/>
              <a:t>The credit card dataset used for the analysis summarizes </a:t>
            </a:r>
            <a:r>
              <a:rPr lang="en-IN" sz="1600" dirty="0"/>
              <a:t>the usage </a:t>
            </a:r>
            <a:r>
              <a:rPr lang="en-IN" sz="1600" dirty="0" smtClean="0"/>
              <a:t>behaviour </a:t>
            </a:r>
            <a:r>
              <a:rPr lang="en-IN" sz="1600" dirty="0"/>
              <a:t>of about 9000 active credit </a:t>
            </a:r>
            <a:r>
              <a:rPr lang="en-IN" sz="1600" dirty="0" smtClean="0"/>
              <a:t>card </a:t>
            </a:r>
            <a:r>
              <a:rPr lang="en-IN" sz="1600" dirty="0"/>
              <a:t>holders during </a:t>
            </a:r>
            <a:r>
              <a:rPr lang="en-IN" sz="1600" dirty="0" smtClean="0"/>
              <a:t>the last 6 months. As per my research question, </a:t>
            </a:r>
            <a:r>
              <a:rPr lang="en-IN" sz="1600" dirty="0"/>
              <a:t>in order to identify and segment </a:t>
            </a:r>
            <a:r>
              <a:rPr lang="en-IN" sz="1600" dirty="0" smtClean="0"/>
              <a:t>customers - I chose to </a:t>
            </a:r>
            <a:r>
              <a:rPr lang="en-IN" sz="1600" dirty="0"/>
              <a:t>apply </a:t>
            </a:r>
            <a:r>
              <a:rPr lang="en-IN" sz="1600" dirty="0" smtClean="0"/>
              <a:t>K-Means clustering based on their purchase history, credit limit and balance</a:t>
            </a:r>
          </a:p>
          <a:p>
            <a:pPr algn="just"/>
            <a:endParaRPr lang="en-IN" sz="1600" dirty="0"/>
          </a:p>
          <a:p>
            <a:pPr algn="just"/>
            <a:r>
              <a:rPr lang="en-IN" sz="1600" dirty="0" smtClean="0"/>
              <a:t>As part of the analysis, optimum number of clusters were calculated using elbow plot, various purchase behaviours were identified using purchase history, clustering was performed using K-Means where-in customers were segmented into </a:t>
            </a:r>
            <a:r>
              <a:rPr lang="en-IN" sz="1600" dirty="0" smtClean="0"/>
              <a:t>Max Payers, Money borrowers, Traders </a:t>
            </a:r>
            <a:r>
              <a:rPr lang="en-IN" sz="1600" dirty="0" smtClean="0"/>
              <a:t>and potential </a:t>
            </a:r>
            <a:r>
              <a:rPr lang="en-IN" sz="1600" dirty="0" smtClean="0"/>
              <a:t>riskers, </a:t>
            </a:r>
            <a:r>
              <a:rPr lang="en-IN" sz="1600" dirty="0" smtClean="0"/>
              <a:t>which can be used to define bank’s marketing strategy</a:t>
            </a:r>
            <a:endParaRPr lang="en-IN" sz="1600" dirty="0"/>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843558"/>
            <a:ext cx="8520600" cy="3725317"/>
          </a:xfrm>
          <a:prstGeom prst="rect">
            <a:avLst/>
          </a:prstGeom>
        </p:spPr>
        <p:txBody>
          <a:bodyPr spcFirstLastPara="1" wrap="square" lIns="91425" tIns="91425" rIns="91425" bIns="91425" anchor="t" anchorCtr="0">
            <a:noAutofit/>
          </a:bodyPr>
          <a:lstStyle/>
          <a:p>
            <a:pPr marL="285750" indent="-285750" algn="just">
              <a:spcAft>
                <a:spcPts val="1600"/>
              </a:spcAft>
            </a:pPr>
            <a:r>
              <a:rPr lang="en-IN" sz="1600" dirty="0"/>
              <a:t>In today’s </a:t>
            </a:r>
            <a:r>
              <a:rPr lang="en-IN" sz="1600" dirty="0" smtClean="0"/>
              <a:t>competitive financial markets, it </a:t>
            </a:r>
            <a:r>
              <a:rPr lang="en-IN" sz="1600" dirty="0"/>
              <a:t>is essential </a:t>
            </a:r>
            <a:r>
              <a:rPr lang="en-IN" sz="1600" dirty="0" smtClean="0"/>
              <a:t>to have good </a:t>
            </a:r>
            <a:r>
              <a:rPr lang="en-IN" sz="1600" dirty="0"/>
              <a:t>customer understanding </a:t>
            </a:r>
            <a:r>
              <a:rPr lang="en-IN" sz="1600" dirty="0" smtClean="0"/>
              <a:t>to increase customer </a:t>
            </a:r>
            <a:r>
              <a:rPr lang="en-IN" sz="1600" dirty="0"/>
              <a:t>lifetime </a:t>
            </a:r>
            <a:r>
              <a:rPr lang="en-IN" sz="1600" dirty="0" smtClean="0"/>
              <a:t>value. The </a:t>
            </a:r>
            <a:r>
              <a:rPr lang="en-IN" sz="1600" dirty="0"/>
              <a:t>goal of customer segmentation is to group customers by common characteristics </a:t>
            </a:r>
            <a:r>
              <a:rPr lang="en-IN" sz="1600" dirty="0" smtClean="0"/>
              <a:t>to identify profitable, risky segments and enable </a:t>
            </a:r>
            <a:r>
              <a:rPr lang="en-IN" sz="1600" dirty="0"/>
              <a:t>companies to target each segment with specific </a:t>
            </a:r>
            <a:r>
              <a:rPr lang="en-IN" sz="1600" dirty="0" smtClean="0"/>
              <a:t>offerings</a:t>
            </a:r>
          </a:p>
          <a:p>
            <a:pPr marL="285750" indent="-285750" algn="just">
              <a:spcAft>
                <a:spcPts val="1600"/>
              </a:spcAft>
            </a:pPr>
            <a:r>
              <a:rPr lang="en-IN" sz="1600" dirty="0" smtClean="0"/>
              <a:t>The </a:t>
            </a:r>
            <a:r>
              <a:rPr lang="en-IN" sz="1600" dirty="0"/>
              <a:t>focus of this </a:t>
            </a:r>
            <a:r>
              <a:rPr lang="en-IN" sz="1600" dirty="0" smtClean="0"/>
              <a:t>analysis </a:t>
            </a:r>
            <a:r>
              <a:rPr lang="en-IN" sz="1600" dirty="0"/>
              <a:t>is on business strategy driven customer segmentation, </a:t>
            </a:r>
            <a:r>
              <a:rPr lang="en-IN" sz="1600" dirty="0" smtClean="0"/>
              <a:t>to identify various payment behaviours of customers. Present analysis segments </a:t>
            </a:r>
            <a:r>
              <a:rPr lang="en-IN" sz="1600" dirty="0"/>
              <a:t>bank customers into </a:t>
            </a:r>
            <a:r>
              <a:rPr lang="en-IN" sz="1600" dirty="0" smtClean="0"/>
              <a:t> </a:t>
            </a:r>
            <a:r>
              <a:rPr lang="en-IN" sz="1600" dirty="0" smtClean="0"/>
              <a:t>Max Payers, </a:t>
            </a:r>
            <a:r>
              <a:rPr lang="en-IN" sz="1600" dirty="0" smtClean="0"/>
              <a:t>ordinary users, money borrowers, </a:t>
            </a:r>
            <a:r>
              <a:rPr lang="en-IN" sz="1600" dirty="0" smtClean="0"/>
              <a:t>Revolvers, Traders, </a:t>
            </a:r>
            <a:r>
              <a:rPr lang="en-IN" sz="1600" dirty="0" smtClean="0"/>
              <a:t>potential </a:t>
            </a:r>
            <a:r>
              <a:rPr lang="en-IN" sz="1600" dirty="0" smtClean="0"/>
              <a:t>riskers</a:t>
            </a:r>
          </a:p>
          <a:p>
            <a:pPr marL="285750" indent="-285750" algn="just">
              <a:spcAft>
                <a:spcPts val="1600"/>
              </a:spcAft>
            </a:pPr>
            <a:r>
              <a:rPr lang="en-IN" sz="1600" dirty="0" smtClean="0"/>
              <a:t>The </a:t>
            </a:r>
            <a:r>
              <a:rPr lang="en-IN" sz="1600" dirty="0"/>
              <a:t>information is not only helpful for the bank to understand related characteristics of different customers, but </a:t>
            </a:r>
            <a:r>
              <a:rPr lang="en-IN" sz="1600" dirty="0" smtClean="0"/>
              <a:t>also for the </a:t>
            </a:r>
            <a:r>
              <a:rPr lang="en-IN" sz="1600" dirty="0"/>
              <a:t>marketing representatives to find potential customers and </a:t>
            </a:r>
            <a:r>
              <a:rPr lang="en-IN" sz="1600" dirty="0" smtClean="0"/>
              <a:t>implement </a:t>
            </a:r>
            <a:r>
              <a:rPr lang="en-IN" sz="1600" dirty="0"/>
              <a:t>target marketing</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74" name="Google Shape;74;p16"/>
          <p:cNvSpPr txBox="1">
            <a:spLocks noGrp="1"/>
          </p:cNvSpPr>
          <p:nvPr>
            <p:ph type="body" idx="1"/>
          </p:nvPr>
        </p:nvSpPr>
        <p:spPr>
          <a:xfrm>
            <a:off x="311700" y="843558"/>
            <a:ext cx="8520600" cy="3725317"/>
          </a:xfrm>
          <a:prstGeom prst="rect">
            <a:avLst/>
          </a:prstGeom>
        </p:spPr>
        <p:txBody>
          <a:bodyPr spcFirstLastPara="1" wrap="square" lIns="91425" tIns="91425" rIns="91425" bIns="91425" anchor="t" anchorCtr="0">
            <a:noAutofit/>
          </a:bodyPr>
          <a:lstStyle/>
          <a:p>
            <a:pPr marL="285750" indent="-285750" algn="just">
              <a:spcAft>
                <a:spcPts val="1600"/>
              </a:spcAft>
            </a:pPr>
            <a:r>
              <a:rPr lang="en-IN" dirty="0" err="1" smtClean="0">
                <a:hlinkClick r:id="rId3"/>
              </a:rPr>
              <a:t>CreditCard</a:t>
            </a:r>
            <a:r>
              <a:rPr lang="en-IN" dirty="0" smtClean="0"/>
              <a:t> Dataset from ‘</a:t>
            </a:r>
            <a:r>
              <a:rPr lang="en-IN" dirty="0" err="1" smtClean="0"/>
              <a:t>kaggle</a:t>
            </a:r>
            <a:r>
              <a:rPr lang="en-IN" dirty="0" smtClean="0"/>
              <a:t>’ </a:t>
            </a:r>
            <a:r>
              <a:rPr lang="en-IN" dirty="0" smtClean="0"/>
              <a:t>is used for the </a:t>
            </a:r>
            <a:r>
              <a:rPr lang="en-IN" dirty="0" smtClean="0"/>
              <a:t>analysis which </a:t>
            </a:r>
            <a:r>
              <a:rPr lang="en-IN" dirty="0"/>
              <a:t>summarizes the usage </a:t>
            </a:r>
            <a:r>
              <a:rPr lang="en-IN" dirty="0" smtClean="0"/>
              <a:t>behaviour </a:t>
            </a:r>
            <a:r>
              <a:rPr lang="en-IN" dirty="0"/>
              <a:t>of about 9000 active credit card holders during the last 6 </a:t>
            </a:r>
            <a:r>
              <a:rPr lang="en-IN" dirty="0" smtClean="0"/>
              <a:t>months, </a:t>
            </a:r>
            <a:r>
              <a:rPr lang="en-IN" dirty="0"/>
              <a:t>constitutes around </a:t>
            </a:r>
            <a:r>
              <a:rPr lang="en-IN" dirty="0" smtClean="0"/>
              <a:t>900 </a:t>
            </a:r>
            <a:r>
              <a:rPr lang="en-IN" dirty="0"/>
              <a:t>KB </a:t>
            </a:r>
            <a:endParaRPr lang="en-IN" dirty="0" smtClean="0"/>
          </a:p>
          <a:p>
            <a:pPr marL="285750" indent="-285750" algn="just">
              <a:spcAft>
                <a:spcPts val="1600"/>
              </a:spcAft>
            </a:pPr>
            <a:r>
              <a:rPr lang="en-IN" dirty="0" smtClean="0"/>
              <a:t>The dataset consists </a:t>
            </a:r>
            <a:r>
              <a:rPr lang="en-IN" dirty="0"/>
              <a:t>of 18 features about the behaviour of credit card customers. These include variables such as the balance currently on the card, the number of purchases that have been made on the account, the credit limit, and many </a:t>
            </a:r>
            <a:r>
              <a:rPr lang="en-IN" dirty="0" smtClean="0"/>
              <a:t>other attributes which define customer purchase and payment behaviour</a:t>
            </a:r>
          </a:p>
          <a:p>
            <a:pPr marL="285750" indent="-285750" algn="just">
              <a:spcAft>
                <a:spcPts val="1600"/>
              </a:spcAft>
            </a:pPr>
            <a:r>
              <a:rPr lang="en-IN" dirty="0"/>
              <a:t>A complete </a:t>
            </a:r>
            <a:r>
              <a:rPr lang="en-IN" dirty="0">
                <a:hlinkClick r:id="rId4"/>
              </a:rPr>
              <a:t>data dictionary</a:t>
            </a:r>
            <a:r>
              <a:rPr lang="en-IN" dirty="0"/>
              <a:t> can be found on the data download </a:t>
            </a:r>
            <a:r>
              <a:rPr lang="en-IN" dirty="0" smtClean="0"/>
              <a:t>page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23528" y="915566"/>
            <a:ext cx="8520600" cy="3560416"/>
          </a:xfrm>
          <a:prstGeom prst="rect">
            <a:avLst/>
          </a:prstGeom>
        </p:spPr>
        <p:txBody>
          <a:bodyPr spcFirstLastPara="1" wrap="square" lIns="91425" tIns="91425" rIns="91425" bIns="91425" anchor="t" anchorCtr="0">
            <a:noAutofit/>
          </a:bodyPr>
          <a:lstStyle/>
          <a:p>
            <a:pPr marL="285750" indent="-285750" algn="just">
              <a:spcAft>
                <a:spcPts val="1600"/>
              </a:spcAft>
            </a:pPr>
            <a:r>
              <a:rPr lang="en" dirty="0" smtClean="0"/>
              <a:t>Data Cleaning was performed to </a:t>
            </a:r>
            <a:r>
              <a:rPr lang="en-IN" dirty="0"/>
              <a:t>check the missing/corrupted </a:t>
            </a:r>
            <a:r>
              <a:rPr lang="en-IN" dirty="0" smtClean="0"/>
              <a:t>values</a:t>
            </a:r>
          </a:p>
          <a:p>
            <a:pPr marL="285750" indent="-285750" algn="just">
              <a:spcAft>
                <a:spcPts val="1600"/>
              </a:spcAft>
            </a:pPr>
            <a:r>
              <a:rPr lang="en-IN" dirty="0" smtClean="0"/>
              <a:t>MINIMUM_PAYMENTS and CREDIT_LIMIT columns were identified with (313,1) null values respectively, which were then imputed with zero and median values </a:t>
            </a:r>
          </a:p>
          <a:p>
            <a:pPr marL="285750" indent="-285750" algn="just">
              <a:spcAft>
                <a:spcPts val="1600"/>
              </a:spcAft>
            </a:pPr>
            <a:r>
              <a:rPr lang="en-IN" dirty="0" smtClean="0"/>
              <a:t>Columns such as CUST_ID are dropped and the input dataset is normalised using Standard </a:t>
            </a:r>
            <a:r>
              <a:rPr lang="en-IN" dirty="0" err="1" smtClean="0"/>
              <a:t>Scaler</a:t>
            </a:r>
            <a:r>
              <a:rPr lang="en-IN" dirty="0" smtClean="0"/>
              <a:t> function</a:t>
            </a:r>
            <a:endParaRPr lang="en" dirty="0" smtClean="0"/>
          </a:p>
          <a:p>
            <a:pPr marL="0" lvl="0" indent="0" algn="l" rtl="0">
              <a:spcBef>
                <a:spcPts val="0"/>
              </a:spcBef>
              <a:spcAft>
                <a:spcPts val="1600"/>
              </a:spcAft>
              <a:buNone/>
            </a:pPr>
            <a:endParaRPr lang="en" dirty="0" smtClean="0"/>
          </a:p>
          <a:p>
            <a:pPr marL="285750" indent="-285750">
              <a:spcAft>
                <a:spcPts val="1600"/>
              </a:spcAft>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915566"/>
            <a:ext cx="8292748" cy="3653309"/>
          </a:xfrm>
          <a:prstGeom prst="rect">
            <a:avLst/>
          </a:prstGeom>
        </p:spPr>
        <p:txBody>
          <a:bodyPr spcFirstLastPara="1" wrap="square" lIns="91425" tIns="91425" rIns="91425" bIns="91425" anchor="t" anchorCtr="0">
            <a:noAutofit/>
          </a:bodyPr>
          <a:lstStyle/>
          <a:p>
            <a:pPr marL="285750" indent="-285750" algn="just">
              <a:spcAft>
                <a:spcPts val="1600"/>
              </a:spcAft>
            </a:pPr>
            <a:r>
              <a:rPr lang="en" sz="1600" dirty="0" smtClean="0"/>
              <a:t>Which segments of customers are most likely to make payments on time and </a:t>
            </a:r>
            <a:r>
              <a:rPr lang="en-IN" sz="1600" dirty="0"/>
              <a:t>delay the payments</a:t>
            </a:r>
            <a:r>
              <a:rPr lang="en" sz="1600" dirty="0" smtClean="0"/>
              <a:t>?</a:t>
            </a:r>
          </a:p>
          <a:p>
            <a:pPr marL="285750" indent="-285750" algn="just">
              <a:spcAft>
                <a:spcPts val="1600"/>
              </a:spcAft>
            </a:pPr>
            <a:r>
              <a:rPr lang="en-IN" sz="1600" dirty="0" smtClean="0"/>
              <a:t>Which segment of customers can be identified as Max Payers, Potential Riskers, Revolvers, Money Borrowers and Traders?</a:t>
            </a:r>
          </a:p>
          <a:p>
            <a:pPr marL="285750" indent="-285750" algn="just">
              <a:spcAft>
                <a:spcPts val="1600"/>
              </a:spcAft>
            </a:pPr>
            <a:r>
              <a:rPr lang="en" sz="1600" dirty="0"/>
              <a:t>What are the distinct purchasing behaviours of customers that can be identified from the dataset? </a:t>
            </a:r>
          </a:p>
          <a:p>
            <a:pPr marL="285750" indent="-285750" algn="just">
              <a:spcAft>
                <a:spcPts val="1600"/>
              </a:spcAft>
            </a:pPr>
            <a:r>
              <a:rPr lang="en" sz="1600" dirty="0"/>
              <a:t>Based on the purchasing behaviour, Which </a:t>
            </a:r>
            <a:r>
              <a:rPr lang="en" sz="1600" dirty="0" smtClean="0"/>
              <a:t>of these categories do the </a:t>
            </a:r>
            <a:r>
              <a:rPr lang="en" sz="1600" dirty="0"/>
              <a:t>customers fall into – early payments or late payments?</a:t>
            </a:r>
          </a:p>
          <a:p>
            <a:pPr marL="0" indent="0">
              <a:spcAft>
                <a:spcPts val="1600"/>
              </a:spcAft>
              <a:buNone/>
            </a:pPr>
            <a:endParaRPr lang="en-IN" dirty="0" smtClean="0"/>
          </a:p>
          <a:p>
            <a:pPr marL="285750" indent="-285750">
              <a:spcAft>
                <a:spcPts val="1600"/>
              </a:spcAft>
            </a:pPr>
            <a:endParaRPr lang="en-IN" dirty="0" smtClean="0"/>
          </a:p>
          <a:p>
            <a:pPr marL="285750" indent="-285750">
              <a:spcAft>
                <a:spcPts val="1600"/>
              </a:spcAft>
            </a:pPr>
            <a:endParaRPr lang="en-IN" dirty="0" smtClean="0"/>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23528" y="2674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323528" y="987574"/>
            <a:ext cx="8520600" cy="3653309"/>
          </a:xfrm>
          <a:prstGeom prst="rect">
            <a:avLst/>
          </a:prstGeom>
        </p:spPr>
        <p:txBody>
          <a:bodyPr spcFirstLastPara="1" wrap="square" lIns="91425" tIns="91425" rIns="91425" bIns="91425" anchor="t" anchorCtr="0">
            <a:noAutofit/>
          </a:bodyPr>
          <a:lstStyle/>
          <a:p>
            <a:pPr marL="285750" indent="-285750" algn="just">
              <a:spcAft>
                <a:spcPts val="1600"/>
              </a:spcAft>
            </a:pPr>
            <a:r>
              <a:rPr lang="en-IN" sz="1600" dirty="0" smtClean="0"/>
              <a:t>Firstly, </a:t>
            </a:r>
            <a:r>
              <a:rPr lang="en-IN" sz="1600" dirty="0"/>
              <a:t>the optimal number of clusters </a:t>
            </a:r>
            <a:r>
              <a:rPr lang="en-IN" sz="1600" dirty="0" smtClean="0"/>
              <a:t>for the K-Means </a:t>
            </a:r>
            <a:r>
              <a:rPr lang="en-IN" sz="1600" dirty="0"/>
              <a:t>algorithm </a:t>
            </a:r>
            <a:r>
              <a:rPr lang="en-IN" sz="1600" dirty="0" smtClean="0"/>
              <a:t>is found using the</a:t>
            </a:r>
            <a:r>
              <a:rPr lang="en-IN" sz="1600" dirty="0"/>
              <a:t> </a:t>
            </a:r>
            <a:r>
              <a:rPr lang="en-IN" sz="1600" dirty="0" smtClean="0"/>
              <a:t>’</a:t>
            </a:r>
            <a:r>
              <a:rPr lang="en-IN" sz="1600" dirty="0" smtClean="0">
                <a:solidFill>
                  <a:schemeClr val="tx1"/>
                </a:solidFill>
              </a:rPr>
              <a:t>Elbow Method’</a:t>
            </a:r>
            <a:r>
              <a:rPr lang="en-IN" sz="1600" dirty="0"/>
              <a:t> </a:t>
            </a:r>
            <a:r>
              <a:rPr lang="en-IN" sz="1600" dirty="0" smtClean="0"/>
              <a:t>which computes </a:t>
            </a:r>
            <a:r>
              <a:rPr lang="en-IN" sz="1600" dirty="0"/>
              <a:t>the sum of squared distances for </a:t>
            </a:r>
            <a:r>
              <a:rPr lang="en-IN" sz="1600" dirty="0" smtClean="0"/>
              <a:t>k clusters</a:t>
            </a:r>
          </a:p>
          <a:p>
            <a:pPr marL="285750" indent="-285750" algn="just">
              <a:spcAft>
                <a:spcPts val="1600"/>
              </a:spcAft>
            </a:pPr>
            <a:r>
              <a:rPr lang="en-IN" sz="1600" dirty="0" smtClean="0"/>
              <a:t>The ‘</a:t>
            </a:r>
            <a:r>
              <a:rPr lang="en-IN" sz="1600" dirty="0" smtClean="0">
                <a:solidFill>
                  <a:schemeClr val="tx1"/>
                </a:solidFill>
              </a:rPr>
              <a:t>K-Means Algorithm’ </a:t>
            </a:r>
            <a:r>
              <a:rPr lang="en-IN" sz="1600" dirty="0" smtClean="0"/>
              <a:t>is used which divides the dataset into 6 clusters by segregating customers with similar payment behaviour into the same cluster</a:t>
            </a:r>
          </a:p>
          <a:p>
            <a:pPr marL="285750" indent="-285750" algn="just">
              <a:spcAft>
                <a:spcPts val="1600"/>
              </a:spcAft>
            </a:pPr>
            <a:r>
              <a:rPr lang="en-IN" sz="1600" dirty="0" smtClean="0"/>
              <a:t>Based on the trends of purchase history and credit limit, customer payment behaviour is predicted for each cluster, and can be used for target marketing</a:t>
            </a:r>
          </a:p>
          <a:p>
            <a:pPr marL="285750" indent="-285750" algn="just">
              <a:spcAft>
                <a:spcPts val="1600"/>
              </a:spcAft>
            </a:pPr>
            <a:r>
              <a:rPr lang="en-IN" sz="1600" dirty="0" smtClean="0"/>
              <a:t>The purchase history data from the dataset is used to define distinct purchase behaviours, using which the customer payment category were predicted</a:t>
            </a:r>
            <a:endParaRPr lang="en-IN" dirty="0" smtClean="0"/>
          </a:p>
          <a:p>
            <a:pPr marL="285750" indent="-285750">
              <a:spcAft>
                <a:spcPts val="1600"/>
              </a:spcAft>
            </a:pPr>
            <a:endParaRPr lang="en-IN" dirty="0" smtClean="0"/>
          </a:p>
          <a:p>
            <a:pPr marL="285750" indent="-285750">
              <a:spcAft>
                <a:spcPts val="1600"/>
              </a:spcAft>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23528" y="195486"/>
            <a:ext cx="5328592" cy="572700"/>
          </a:xfrm>
          <a:prstGeom prst="rect">
            <a:avLst/>
          </a:prstGeom>
        </p:spPr>
        <p:txBody>
          <a:bodyPr spcFirstLastPara="1" wrap="square" lIns="91425" tIns="91425" rIns="91425" bIns="91425" anchor="t" anchorCtr="0">
            <a:noAutofit/>
          </a:bodyPr>
          <a:lstStyle/>
          <a:p>
            <a:pPr lvl="0"/>
            <a:r>
              <a:rPr lang="en" sz="2400" dirty="0" smtClean="0"/>
              <a:t>Identifying the attributes </a:t>
            </a:r>
            <a:br>
              <a:rPr lang="en" sz="2400" dirty="0" smtClean="0"/>
            </a:br>
            <a:r>
              <a:rPr lang="en" sz="2400" dirty="0" smtClean="0"/>
              <a:t>which define the customer     payment purchase behaviour </a:t>
            </a:r>
            <a:endParaRPr sz="2400" dirty="0"/>
          </a:p>
        </p:txBody>
      </p:sp>
      <p:sp>
        <p:nvSpPr>
          <p:cNvPr id="98" name="Google Shape;98;p20"/>
          <p:cNvSpPr txBox="1">
            <a:spLocks noGrp="1"/>
          </p:cNvSpPr>
          <p:nvPr>
            <p:ph type="body" idx="1"/>
          </p:nvPr>
        </p:nvSpPr>
        <p:spPr>
          <a:xfrm>
            <a:off x="311700" y="1707654"/>
            <a:ext cx="4188292" cy="3168352"/>
          </a:xfrm>
          <a:prstGeom prst="rect">
            <a:avLst/>
          </a:prstGeom>
        </p:spPr>
        <p:txBody>
          <a:bodyPr spcFirstLastPara="1" wrap="square" lIns="91425" tIns="91425" rIns="91425" bIns="91425" anchor="t" anchorCtr="0">
            <a:noAutofit/>
          </a:bodyPr>
          <a:lstStyle/>
          <a:p>
            <a:pPr marL="285750" indent="-285750"/>
            <a:r>
              <a:rPr lang="en-IN" sz="1600" dirty="0" smtClean="0"/>
              <a:t>By using the correlation matrix plot, the multi – </a:t>
            </a:r>
            <a:r>
              <a:rPr lang="en-IN" sz="1600" dirty="0" err="1" smtClean="0"/>
              <a:t>collinearity</a:t>
            </a:r>
            <a:r>
              <a:rPr lang="en-IN" sz="1600" dirty="0" smtClean="0"/>
              <a:t> check is performed</a:t>
            </a:r>
          </a:p>
          <a:p>
            <a:pPr marL="0" indent="0">
              <a:buNone/>
            </a:pPr>
            <a:endParaRPr lang="en-IN" sz="1600" dirty="0" smtClean="0"/>
          </a:p>
          <a:p>
            <a:pPr marL="285750" indent="-285750"/>
            <a:r>
              <a:rPr lang="en-IN" sz="1600" dirty="0" smtClean="0"/>
              <a:t>From the matrix: purchases, payments, </a:t>
            </a:r>
            <a:r>
              <a:rPr lang="en-IN" sz="1600" dirty="0" err="1" smtClean="0"/>
              <a:t>credit_limit</a:t>
            </a:r>
            <a:r>
              <a:rPr lang="en-IN" sz="1600" dirty="0" smtClean="0"/>
              <a:t> and balance are identified to be correlated and can be further used in the clustering analysis</a:t>
            </a:r>
            <a:endParaRPr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87596"/>
            <a:ext cx="4716016" cy="48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83441" y="195486"/>
            <a:ext cx="88204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Finding the optimum number of clusters for K-Means Clustering</a:t>
            </a:r>
            <a:endParaRPr sz="2400" dirty="0"/>
          </a:p>
        </p:txBody>
      </p:sp>
      <p:sp>
        <p:nvSpPr>
          <p:cNvPr id="98" name="Google Shape;98;p20"/>
          <p:cNvSpPr txBox="1">
            <a:spLocks noGrp="1"/>
          </p:cNvSpPr>
          <p:nvPr>
            <p:ph type="body" idx="1"/>
          </p:nvPr>
        </p:nvSpPr>
        <p:spPr>
          <a:xfrm>
            <a:off x="311700" y="915566"/>
            <a:ext cx="4764356" cy="3960440"/>
          </a:xfrm>
          <a:prstGeom prst="rect">
            <a:avLst/>
          </a:prstGeom>
        </p:spPr>
        <p:txBody>
          <a:bodyPr spcFirstLastPara="1" wrap="square" lIns="91425" tIns="91425" rIns="91425" bIns="91425" anchor="t" anchorCtr="0">
            <a:noAutofit/>
          </a:bodyPr>
          <a:lstStyle/>
          <a:p>
            <a:pPr marL="285750" indent="-285750"/>
            <a:r>
              <a:rPr lang="en-IN" dirty="0" smtClean="0"/>
              <a:t>The optimal </a:t>
            </a:r>
            <a:r>
              <a:rPr lang="en-IN" dirty="0"/>
              <a:t>number of clusters for the </a:t>
            </a:r>
            <a:r>
              <a:rPr lang="en-IN" dirty="0" smtClean="0"/>
              <a:t>   K-Means </a:t>
            </a:r>
            <a:r>
              <a:rPr lang="en-IN" dirty="0"/>
              <a:t>algorithm is found using the ’</a:t>
            </a:r>
            <a:r>
              <a:rPr lang="en-IN" dirty="0">
                <a:solidFill>
                  <a:schemeClr val="tx1"/>
                </a:solidFill>
              </a:rPr>
              <a:t>Elbow Method’</a:t>
            </a:r>
            <a:r>
              <a:rPr lang="en-IN" dirty="0"/>
              <a:t> which computes the sum of squared distances for k </a:t>
            </a:r>
            <a:r>
              <a:rPr lang="en-IN" dirty="0" smtClean="0"/>
              <a:t>clusters</a:t>
            </a:r>
          </a:p>
          <a:p>
            <a:pPr marL="285750" indent="-285750"/>
            <a:endParaRPr lang="en-IN" dirty="0" smtClean="0"/>
          </a:p>
          <a:p>
            <a:pPr marL="285750" indent="-285750"/>
            <a:r>
              <a:rPr lang="en-IN" dirty="0" smtClean="0"/>
              <a:t>Using </a:t>
            </a:r>
            <a:r>
              <a:rPr lang="en-IN" dirty="0" err="1" smtClean="0"/>
              <a:t>inertia_plot</a:t>
            </a:r>
            <a:r>
              <a:rPr lang="en-IN" dirty="0" smtClean="0"/>
              <a:t> function, the elbow curve was plotted for the scaled dataset</a:t>
            </a:r>
          </a:p>
          <a:p>
            <a:pPr marL="285750" indent="-285750"/>
            <a:endParaRPr lang="en-IN" dirty="0"/>
          </a:p>
          <a:p>
            <a:pPr marL="285750" indent="-285750"/>
            <a:r>
              <a:rPr lang="en-IN" dirty="0" smtClean="0"/>
              <a:t>From the figure, the optimum number of clusters required are found to be ‘6’ </a:t>
            </a:r>
          </a:p>
          <a:p>
            <a:pPr marL="0" indent="0">
              <a:buNone/>
            </a:pPr>
            <a:endParaRPr lang="en-IN" dirty="0"/>
          </a:p>
          <a:p>
            <a:pPr marL="285750" indent="-285750"/>
            <a:endParaRPr lang="en-IN" dirty="0"/>
          </a:p>
          <a:p>
            <a:pPr marL="285750" indent="-285750"/>
            <a:endParaRPr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39"/>
          <a:stretch/>
        </p:blipFill>
        <p:spPr bwMode="auto">
          <a:xfrm>
            <a:off x="5076056" y="987574"/>
            <a:ext cx="390009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508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1361</Words>
  <Application>Microsoft Office PowerPoint</Application>
  <PresentationFormat>On-screen Show (16:9)</PresentationFormat>
  <Paragraphs>107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Credit Card Customer Segmentation based on Customer Purchase Behaviour</vt:lpstr>
      <vt:lpstr>Abstract </vt:lpstr>
      <vt:lpstr>Motivation</vt:lpstr>
      <vt:lpstr>Dataset(s)</vt:lpstr>
      <vt:lpstr>Data Preparation and Cleaning</vt:lpstr>
      <vt:lpstr>Research Question(s)</vt:lpstr>
      <vt:lpstr>Methods</vt:lpstr>
      <vt:lpstr>Identifying the attributes  which define the customer     payment purchase behaviour </vt:lpstr>
      <vt:lpstr>Finding the optimum number of clusters for K-Means Clustering</vt:lpstr>
      <vt:lpstr>K-Means Clustering for Customer Segmentation  </vt:lpstr>
      <vt:lpstr>Identifying Max Payers, Ordinary Users and Revolvers</vt:lpstr>
      <vt:lpstr>Identifying the ‘Money Borrowers’</vt:lpstr>
      <vt:lpstr>Identifying the High Riskers and Traders</vt:lpstr>
      <vt:lpstr>Purchasing Behaviours of Customers</vt:lpstr>
      <vt:lpstr>Limitations</vt:lpstr>
      <vt:lpstr>Conclusions</vt:lpstr>
      <vt:lpstr>Conclusions</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user</dc:creator>
  <cp:lastModifiedBy>user</cp:lastModifiedBy>
  <cp:revision>53</cp:revision>
  <dcterms:modified xsi:type="dcterms:W3CDTF">2019-12-10T06:08:52Z</dcterms:modified>
</cp:coreProperties>
</file>