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948-D6B3-8EBA-16A5-51D153D82F47}"/>
              </a:ext>
            </a:extLst>
          </p:cNvPr>
          <p:cNvSpPr>
            <a:spLocks noGrp="1"/>
          </p:cNvSpPr>
          <p:nvPr>
            <p:ph type="ctrTitle"/>
          </p:nvPr>
        </p:nvSpPr>
        <p:spPr>
          <a:xfrm>
            <a:off x="1551313" y="284642"/>
            <a:ext cx="7766936" cy="1425623"/>
          </a:xfrm>
        </p:spPr>
        <p:txBody>
          <a:bodyPr/>
          <a:lstStyle/>
          <a:p>
            <a:pPr algn="ctr"/>
            <a:r>
              <a:rPr lang="en-IN" sz="3200" dirty="0">
                <a:solidFill>
                  <a:schemeClr val="tx1"/>
                </a:solidFill>
              </a:rPr>
              <a:t>FOOD TRACKING SYSTEM USING BLOCK CHAIN TECHNOLOGY</a:t>
            </a:r>
          </a:p>
        </p:txBody>
      </p:sp>
      <p:sp>
        <p:nvSpPr>
          <p:cNvPr id="3" name="Subtitle 2">
            <a:extLst>
              <a:ext uri="{FF2B5EF4-FFF2-40B4-BE49-F238E27FC236}">
                <a16:creationId xmlns:a16="http://schemas.microsoft.com/office/drawing/2014/main" id="{5DDE5CB0-C3B3-FAB1-C4C0-513E9AE56975}"/>
              </a:ext>
            </a:extLst>
          </p:cNvPr>
          <p:cNvSpPr>
            <a:spLocks noGrp="1"/>
          </p:cNvSpPr>
          <p:nvPr>
            <p:ph type="subTitle" idx="1"/>
          </p:nvPr>
        </p:nvSpPr>
        <p:spPr>
          <a:xfrm>
            <a:off x="1728293" y="2256503"/>
            <a:ext cx="7766936" cy="2935477"/>
          </a:xfrm>
        </p:spPr>
        <p:txBody>
          <a:bodyPr>
            <a:noAutofit/>
          </a:bodyPr>
          <a:lstStyle/>
          <a:p>
            <a:pPr algn="ctr"/>
            <a:endParaRPr lang="en-IN" sz="1600" b="1" dirty="0">
              <a:solidFill>
                <a:schemeClr val="tx1"/>
              </a:solidFill>
              <a:latin typeface="Times New Roman" panose="02020603050405020304" pitchFamily="18" charset="0"/>
              <a:cs typeface="Times New Roman" panose="02020603050405020304" pitchFamily="18" charset="0"/>
            </a:endParaRPr>
          </a:p>
          <a:p>
            <a:pPr algn="ctr"/>
            <a:r>
              <a:rPr lang="en-IN" sz="2000" b="1" dirty="0">
                <a:solidFill>
                  <a:schemeClr val="tx1"/>
                </a:solidFill>
                <a:latin typeface="Times New Roman" panose="02020603050405020304" pitchFamily="18" charset="0"/>
                <a:cs typeface="Times New Roman" panose="02020603050405020304" pitchFamily="18" charset="0"/>
              </a:rPr>
              <a:t>SUBMITTED BY:</a:t>
            </a:r>
          </a:p>
          <a:p>
            <a:pPr algn="ctr"/>
            <a:r>
              <a:rPr lang="en-IN" sz="2000" b="1" dirty="0">
                <a:solidFill>
                  <a:schemeClr val="tx1"/>
                </a:solidFill>
                <a:latin typeface="Times New Roman" panose="02020603050405020304" pitchFamily="18" charset="0"/>
                <a:cs typeface="Times New Roman" panose="02020603050405020304" pitchFamily="18" charset="0"/>
              </a:rPr>
              <a:t>SWETHA S</a:t>
            </a:r>
          </a:p>
          <a:p>
            <a:pPr algn="ctr"/>
            <a:r>
              <a:rPr lang="en-IN" sz="2000" b="1" dirty="0">
                <a:solidFill>
                  <a:schemeClr val="tx1"/>
                </a:solidFill>
                <a:latin typeface="Times New Roman" panose="02020603050405020304" pitchFamily="18" charset="0"/>
                <a:cs typeface="Times New Roman" panose="02020603050405020304" pitchFamily="18" charset="0"/>
              </a:rPr>
              <a:t>BHUVANESHWARI T</a:t>
            </a:r>
          </a:p>
          <a:p>
            <a:pPr algn="ctr"/>
            <a:r>
              <a:rPr lang="en-IN" sz="2000" b="1" dirty="0">
                <a:solidFill>
                  <a:schemeClr val="tx1"/>
                </a:solidFill>
                <a:latin typeface="Times New Roman" panose="02020603050405020304" pitchFamily="18" charset="0"/>
                <a:cs typeface="Times New Roman" panose="02020603050405020304" pitchFamily="18" charset="0"/>
              </a:rPr>
              <a:t>VARALAKSHMI S</a:t>
            </a:r>
          </a:p>
          <a:p>
            <a:pPr algn="ctr"/>
            <a:r>
              <a:rPr lang="en-IN" sz="2000" b="1" dirty="0">
                <a:solidFill>
                  <a:schemeClr val="tx1"/>
                </a:solidFill>
                <a:latin typeface="Times New Roman" panose="02020603050405020304" pitchFamily="18" charset="0"/>
                <a:cs typeface="Times New Roman" panose="02020603050405020304" pitchFamily="18" charset="0"/>
              </a:rPr>
              <a:t>JAISREE V</a:t>
            </a:r>
          </a:p>
        </p:txBody>
      </p:sp>
    </p:spTree>
    <p:extLst>
      <p:ext uri="{BB962C8B-B14F-4D97-AF65-F5344CB8AC3E}">
        <p14:creationId xmlns:p14="http://schemas.microsoft.com/office/powerpoint/2010/main" val="3731162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6DB3-AFD9-3767-8128-31C9F725C634}"/>
              </a:ext>
            </a:extLst>
          </p:cNvPr>
          <p:cNvSpPr>
            <a:spLocks noGrp="1"/>
          </p:cNvSpPr>
          <p:nvPr>
            <p:ph type="title"/>
          </p:nvPr>
        </p:nvSpPr>
        <p:spPr>
          <a:xfrm flipV="1">
            <a:off x="677334" y="-3067665"/>
            <a:ext cx="8596668" cy="752167"/>
          </a:xfrm>
        </p:spPr>
        <p:txBody>
          <a:bodyPr>
            <a:normAutofit/>
          </a:bodyPr>
          <a:lstStyle/>
          <a:p>
            <a:endParaRPr lang="en-IN" dirty="0"/>
          </a:p>
        </p:txBody>
      </p:sp>
      <p:sp>
        <p:nvSpPr>
          <p:cNvPr id="3" name="Content Placeholder 2">
            <a:extLst>
              <a:ext uri="{FF2B5EF4-FFF2-40B4-BE49-F238E27FC236}">
                <a16:creationId xmlns:a16="http://schemas.microsoft.com/office/drawing/2014/main" id="{69812F02-290A-8A7F-3812-C50003A2A3BB}"/>
              </a:ext>
            </a:extLst>
          </p:cNvPr>
          <p:cNvSpPr>
            <a:spLocks noGrp="1"/>
          </p:cNvSpPr>
          <p:nvPr>
            <p:ph idx="1"/>
          </p:nvPr>
        </p:nvSpPr>
        <p:spPr>
          <a:xfrm>
            <a:off x="677334" y="516195"/>
            <a:ext cx="8596668" cy="5215452"/>
          </a:xfrm>
        </p:spPr>
        <p:txBody>
          <a:bodyPr>
            <a:normAutofit/>
          </a:bodyPr>
          <a:lstStyle/>
          <a:p>
            <a:pPr>
              <a:buClr>
                <a:schemeClr val="tx1"/>
              </a:buClr>
              <a:buFont typeface="Wingdings" panose="05000000000000000000" pitchFamily="2" charset="2"/>
              <a:buChar char="v"/>
            </a:pPr>
            <a:r>
              <a:rPr lang="en-IN" sz="2000" dirty="0">
                <a:solidFill>
                  <a:srgbClr val="222222"/>
                </a:solidFill>
                <a:effectLst/>
                <a:latin typeface="Times New Roman" panose="02020603050405020304" pitchFamily="18" charset="0"/>
                <a:ea typeface="Calibri" panose="020F0502020204030204" pitchFamily="34" charset="0"/>
              </a:rPr>
              <a:t>In the traditional approach, the data obtained from the source are transferred directly to the application layer. At this point, if there is no additional security layer, there may be cyber-attacks in the supply chain. </a:t>
            </a:r>
          </a:p>
          <a:p>
            <a:pPr>
              <a:buClr>
                <a:schemeClr val="tx1"/>
              </a:buClr>
              <a:buFont typeface="Wingdings" panose="05000000000000000000" pitchFamily="2" charset="2"/>
              <a:buChar char="v"/>
            </a:pPr>
            <a:r>
              <a:rPr lang="en-IN" sz="2000" dirty="0">
                <a:solidFill>
                  <a:srgbClr val="222222"/>
                </a:solidFill>
                <a:effectLst/>
                <a:latin typeface="Times New Roman" panose="02020603050405020304" pitchFamily="18" charset="0"/>
                <a:ea typeface="Calibri" panose="020F0502020204030204" pitchFamily="34" charset="0"/>
              </a:rPr>
              <a:t>In addition, it is seen that the direct transfer of the obtained data to another source on a single source can only be performed in a closed way. </a:t>
            </a:r>
          </a:p>
          <a:p>
            <a:pPr>
              <a:buClr>
                <a:schemeClr val="tx1"/>
              </a:buClr>
              <a:buFont typeface="Wingdings" panose="05000000000000000000" pitchFamily="2" charset="2"/>
              <a:buChar char="v"/>
            </a:pPr>
            <a:r>
              <a:rPr lang="en-IN" sz="2000" dirty="0">
                <a:solidFill>
                  <a:srgbClr val="222222"/>
                </a:solidFill>
                <a:effectLst/>
                <a:latin typeface="Times New Roman" panose="02020603050405020304" pitchFamily="18" charset="0"/>
                <a:ea typeface="Calibri" panose="020F0502020204030204" pitchFamily="34" charset="0"/>
              </a:rPr>
              <a:t>This is an important indication that the principle of transparency does not exist in this structure. </a:t>
            </a:r>
          </a:p>
          <a:p>
            <a:pPr>
              <a:buClr>
                <a:schemeClr val="tx1"/>
              </a:buClr>
              <a:buFont typeface="Wingdings" panose="05000000000000000000" pitchFamily="2" charset="2"/>
              <a:buChar char="v"/>
            </a:pPr>
            <a:r>
              <a:rPr lang="en-IN" sz="1800" dirty="0">
                <a:solidFill>
                  <a:srgbClr val="222222"/>
                </a:solidFill>
                <a:effectLst/>
                <a:latin typeface="Times New Roman" panose="02020603050405020304" pitchFamily="18" charset="0"/>
                <a:ea typeface="Calibri" panose="020F0502020204030204" pitchFamily="34" charset="0"/>
              </a:rPr>
              <a:t>On the other hand, considering that blockchain technology allows the formation of chains by adding blocks end-to-end and the transparent monitoring of this chain.</a:t>
            </a:r>
          </a:p>
          <a:p>
            <a:pPr>
              <a:buClr>
                <a:schemeClr val="tx1"/>
              </a:buClr>
              <a:buFont typeface="Wingdings" panose="05000000000000000000" pitchFamily="2" charset="2"/>
              <a:buChar char="v"/>
            </a:pPr>
            <a:r>
              <a:rPr lang="en-IN" sz="1800" dirty="0">
                <a:solidFill>
                  <a:srgbClr val="222222"/>
                </a:solidFill>
                <a:effectLst/>
                <a:latin typeface="Times New Roman" panose="02020603050405020304" pitchFamily="18" charset="0"/>
                <a:ea typeface="Calibri" panose="020F0502020204030204" pitchFamily="34" charset="0"/>
              </a:rPr>
              <a:t>It provides an important advantage for the ownership of the data does not belong to any party, that is, all participants have a copy of the data in a distributed structure. Thus, a system in which the buyer and seller can transact between themselves without the involvement of any third party will be achieved.</a:t>
            </a:r>
            <a:endParaRPr lang="en-IN" sz="2000" dirty="0"/>
          </a:p>
        </p:txBody>
      </p:sp>
    </p:spTree>
    <p:extLst>
      <p:ext uri="{BB962C8B-B14F-4D97-AF65-F5344CB8AC3E}">
        <p14:creationId xmlns:p14="http://schemas.microsoft.com/office/powerpoint/2010/main" val="4735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BFA1-60F1-F89B-E186-DF3AC0416BA9}"/>
              </a:ext>
            </a:extLst>
          </p:cNvPr>
          <p:cNvSpPr>
            <a:spLocks noGrp="1"/>
          </p:cNvSpPr>
          <p:nvPr>
            <p:ph type="title"/>
          </p:nvPr>
        </p:nvSpPr>
        <p:spPr/>
        <p:txBody>
          <a:bodyPr/>
          <a:lstStyle/>
          <a:p>
            <a:r>
              <a:rPr lang="en-IN" dirty="0">
                <a:solidFill>
                  <a:schemeClr val="tx1"/>
                </a:solidFill>
              </a:rPr>
              <a:t>`OUTPUT SCREENSHOTS:</a:t>
            </a:r>
          </a:p>
        </p:txBody>
      </p:sp>
      <p:sp>
        <p:nvSpPr>
          <p:cNvPr id="3" name="Content Placeholder 2">
            <a:extLst>
              <a:ext uri="{FF2B5EF4-FFF2-40B4-BE49-F238E27FC236}">
                <a16:creationId xmlns:a16="http://schemas.microsoft.com/office/drawing/2014/main" id="{9B70B7AE-2F25-29B4-8D11-87849840CEC9}"/>
              </a:ext>
            </a:extLst>
          </p:cNvPr>
          <p:cNvSpPr>
            <a:spLocks noGrp="1"/>
          </p:cNvSpPr>
          <p:nvPr>
            <p:ph idx="1"/>
          </p:nvPr>
        </p:nvSpPr>
        <p:spPr/>
        <p:txBody>
          <a:bodyPr/>
          <a:lstStyle/>
          <a:p>
            <a:endParaRPr lang="en-IN" dirty="0"/>
          </a:p>
        </p:txBody>
      </p:sp>
      <p:pic>
        <p:nvPicPr>
          <p:cNvPr id="4" name="Picture 3" descr="Electronics 11 02491 g011 550">
            <a:extLst>
              <a:ext uri="{FF2B5EF4-FFF2-40B4-BE49-F238E27FC236}">
                <a16:creationId xmlns:a16="http://schemas.microsoft.com/office/drawing/2014/main" id="{F8019E8C-D886-3C16-4B1A-D210FDF4CB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74" y="1593273"/>
            <a:ext cx="9171708" cy="4932218"/>
          </a:xfrm>
          <a:prstGeom prst="rect">
            <a:avLst/>
          </a:prstGeom>
          <a:noFill/>
          <a:ln>
            <a:noFill/>
          </a:ln>
        </p:spPr>
      </p:pic>
    </p:spTree>
    <p:extLst>
      <p:ext uri="{BB962C8B-B14F-4D97-AF65-F5344CB8AC3E}">
        <p14:creationId xmlns:p14="http://schemas.microsoft.com/office/powerpoint/2010/main" val="396528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5BFA-7BD9-71F6-836A-C9403E081F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55C24-34F1-0AF5-4270-6711DD15BB7B}"/>
              </a:ext>
            </a:extLst>
          </p:cNvPr>
          <p:cNvSpPr>
            <a:spLocks noGrp="1"/>
          </p:cNvSpPr>
          <p:nvPr>
            <p:ph idx="1"/>
          </p:nvPr>
        </p:nvSpPr>
        <p:spPr/>
        <p:txBody>
          <a:bodyPr/>
          <a:lstStyle/>
          <a:p>
            <a:endParaRPr lang="en-IN"/>
          </a:p>
        </p:txBody>
      </p:sp>
      <p:pic>
        <p:nvPicPr>
          <p:cNvPr id="4" name="Picture 3" descr="Electronics 11 02491 g012 550">
            <a:extLst>
              <a:ext uri="{FF2B5EF4-FFF2-40B4-BE49-F238E27FC236}">
                <a16:creationId xmlns:a16="http://schemas.microsoft.com/office/drawing/2014/main" id="{81916108-650F-4ACC-3A27-2D9B080655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036" y="401782"/>
            <a:ext cx="9144000" cy="6087891"/>
          </a:xfrm>
          <a:prstGeom prst="rect">
            <a:avLst/>
          </a:prstGeom>
          <a:noFill/>
          <a:ln>
            <a:noFill/>
          </a:ln>
        </p:spPr>
      </p:pic>
    </p:spTree>
    <p:extLst>
      <p:ext uri="{BB962C8B-B14F-4D97-AF65-F5344CB8AC3E}">
        <p14:creationId xmlns:p14="http://schemas.microsoft.com/office/powerpoint/2010/main" val="419799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C63B-B8E7-DA5A-3991-1ABE232FD5C2}"/>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ADVANTAGES OF FOOD TRACKING SYSTEM</a:t>
            </a:r>
          </a:p>
        </p:txBody>
      </p:sp>
      <p:sp>
        <p:nvSpPr>
          <p:cNvPr id="3" name="Content Placeholder 2">
            <a:extLst>
              <a:ext uri="{FF2B5EF4-FFF2-40B4-BE49-F238E27FC236}">
                <a16:creationId xmlns:a16="http://schemas.microsoft.com/office/drawing/2014/main" id="{E4333E70-F978-306D-19CC-A923F8CB6A06}"/>
              </a:ext>
            </a:extLst>
          </p:cNvPr>
          <p:cNvSpPr>
            <a:spLocks noGrp="1"/>
          </p:cNvSpPr>
          <p:nvPr>
            <p:ph idx="1"/>
          </p:nvPr>
        </p:nvSpPr>
        <p:spPr/>
        <p:txBody>
          <a:bodyPr/>
          <a:lstStyle/>
          <a:p>
            <a:pPr>
              <a:buClr>
                <a:schemeClr val="tx1"/>
              </a:buClr>
              <a:buFont typeface="Wingdings" panose="05000000000000000000" pitchFamily="2" charset="2"/>
              <a:buChar char="Ø"/>
            </a:pPr>
            <a:r>
              <a:rPr lang="en-IN" dirty="0"/>
              <a:t>Food Traceability</a:t>
            </a:r>
          </a:p>
          <a:p>
            <a:pPr>
              <a:buClr>
                <a:schemeClr val="tx1"/>
              </a:buClr>
              <a:buFont typeface="Wingdings" panose="05000000000000000000" pitchFamily="2" charset="2"/>
              <a:buChar char="Ø"/>
            </a:pPr>
            <a:r>
              <a:rPr lang="en-IN" dirty="0"/>
              <a:t>Transparency</a:t>
            </a:r>
          </a:p>
          <a:p>
            <a:pPr>
              <a:buClr>
                <a:schemeClr val="tx1"/>
              </a:buClr>
              <a:buFont typeface="Wingdings" panose="05000000000000000000" pitchFamily="2" charset="2"/>
              <a:buChar char="Ø"/>
            </a:pPr>
            <a:r>
              <a:rPr lang="en-IN" dirty="0"/>
              <a:t>Efficiency</a:t>
            </a:r>
          </a:p>
          <a:p>
            <a:pPr>
              <a:buClr>
                <a:schemeClr val="tx1"/>
              </a:buClr>
              <a:buFont typeface="Wingdings" panose="05000000000000000000" pitchFamily="2" charset="2"/>
              <a:buChar char="Ø"/>
            </a:pPr>
            <a:r>
              <a:rPr lang="en-IN" dirty="0"/>
              <a:t>Smart Contracts</a:t>
            </a:r>
          </a:p>
          <a:p>
            <a:pPr>
              <a:buClr>
                <a:schemeClr val="tx1"/>
              </a:buClr>
              <a:buFont typeface="Wingdings" panose="05000000000000000000" pitchFamily="2" charset="2"/>
              <a:buChar char="Ø"/>
            </a:pPr>
            <a:r>
              <a:rPr lang="en-IN" dirty="0"/>
              <a:t>Improved Inventory Management</a:t>
            </a:r>
          </a:p>
          <a:p>
            <a:pPr>
              <a:buClr>
                <a:schemeClr val="tx1"/>
              </a:buClr>
              <a:buFont typeface="Wingdings" panose="05000000000000000000" pitchFamily="2" charset="2"/>
              <a:buChar char="Ø"/>
            </a:pPr>
            <a:r>
              <a:rPr lang="en-IN" dirty="0"/>
              <a:t>Better Compliance with Regulations</a:t>
            </a:r>
          </a:p>
        </p:txBody>
      </p:sp>
    </p:spTree>
    <p:extLst>
      <p:ext uri="{BB962C8B-B14F-4D97-AF65-F5344CB8AC3E}">
        <p14:creationId xmlns:p14="http://schemas.microsoft.com/office/powerpoint/2010/main" val="320288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C6B0-6211-992C-A41B-3ABDAABF3366}"/>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FUTURE SCOPE OF FOOD TRACKING SYSTEM</a:t>
            </a:r>
          </a:p>
        </p:txBody>
      </p:sp>
      <p:sp>
        <p:nvSpPr>
          <p:cNvPr id="3" name="Content Placeholder 2">
            <a:extLst>
              <a:ext uri="{FF2B5EF4-FFF2-40B4-BE49-F238E27FC236}">
                <a16:creationId xmlns:a16="http://schemas.microsoft.com/office/drawing/2014/main" id="{74AA08DF-A0D4-FA08-E2A2-D7743D361CCE}"/>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Future Scope of Food Tracking System in Blockchain Technology is Promising, with several potential advancements and applications.</a:t>
            </a:r>
          </a:p>
          <a:p>
            <a:pPr>
              <a:buClr>
                <a:schemeClr val="tx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Integrating the technology with the Internet of Things (IoT) can enable real -time data collection from sensors and device embedded in the food supply chain.</a:t>
            </a:r>
          </a:p>
          <a:p>
            <a:pPr>
              <a:buClr>
                <a:schemeClr val="tx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innovation and the improvements in the Food Tracking System of the future to continuously evolves the advancing Food Safety Techniques of the Future.</a:t>
            </a:r>
          </a:p>
        </p:txBody>
      </p:sp>
    </p:spTree>
    <p:extLst>
      <p:ext uri="{BB962C8B-B14F-4D97-AF65-F5344CB8AC3E}">
        <p14:creationId xmlns:p14="http://schemas.microsoft.com/office/powerpoint/2010/main" val="164288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DA69-EEEE-D59F-7505-4617C2E3E07F}"/>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C2ECE5-5B01-3D73-505E-0BC5CCA9FBCF}"/>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It  has the potential to revolutionize the Food Tracking System by enhancing Transparency, Traceability, Food Safety, and Supply chain Management.</a:t>
            </a:r>
          </a:p>
          <a:p>
            <a:pPr>
              <a:buClr>
                <a:schemeClr val="tx1"/>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consumers can access detailed information about the food they consume such as it origin, ingredients, and production processes, fostering trust and confidence in the Food Industry.</a:t>
            </a:r>
          </a:p>
          <a:p>
            <a:pPr>
              <a:buClr>
                <a:schemeClr val="tx1"/>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Overall, the implementation of Blockchain Technology in Food Tracking Systems has the potential to revolutionize the industry, improving safety standard, consumer trust, and Supply Chain Management.</a:t>
            </a:r>
          </a:p>
        </p:txBody>
      </p:sp>
    </p:spTree>
    <p:extLst>
      <p:ext uri="{BB962C8B-B14F-4D97-AF65-F5344CB8AC3E}">
        <p14:creationId xmlns:p14="http://schemas.microsoft.com/office/powerpoint/2010/main" val="171514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CA4F-826B-FB59-D271-1B7168CECBED}"/>
              </a:ext>
            </a:extLst>
          </p:cNvPr>
          <p:cNvSpPr>
            <a:spLocks noGrp="1"/>
          </p:cNvSpPr>
          <p:nvPr>
            <p:ph type="title"/>
          </p:nvPr>
        </p:nvSpPr>
        <p:spPr/>
        <p:txBody>
          <a:body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AutoShape 8">
            <a:extLst>
              <a:ext uri="{FF2B5EF4-FFF2-40B4-BE49-F238E27FC236}">
                <a16:creationId xmlns:a16="http://schemas.microsoft.com/office/drawing/2014/main" id="{4C443BCA-15B3-468F-3B22-4C4865727C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a:extLst>
              <a:ext uri="{FF2B5EF4-FFF2-40B4-BE49-F238E27FC236}">
                <a16:creationId xmlns:a16="http://schemas.microsoft.com/office/drawing/2014/main" id="{65403AB0-DF3E-2C6D-24B1-1A8B6773058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0818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3116-44F0-C663-6D17-F0FAC25B8A44}"/>
              </a:ext>
            </a:extLst>
          </p:cNvPr>
          <p:cNvSpPr>
            <a:spLocks noGrp="1"/>
          </p:cNvSpPr>
          <p:nvPr>
            <p:ph type="title"/>
          </p:nvPr>
        </p:nvSpPr>
        <p:spPr>
          <a:xfrm flipV="1">
            <a:off x="677334" y="-1799303"/>
            <a:ext cx="8596668" cy="1091380"/>
          </a:xfrm>
        </p:spPr>
        <p:txBody>
          <a:bodyPr/>
          <a:lstStyle/>
          <a:p>
            <a:endParaRPr lang="en-IN" dirty="0"/>
          </a:p>
        </p:txBody>
      </p:sp>
      <p:pic>
        <p:nvPicPr>
          <p:cNvPr id="4" name="Picture 3">
            <a:extLst>
              <a:ext uri="{FF2B5EF4-FFF2-40B4-BE49-F238E27FC236}">
                <a16:creationId xmlns:a16="http://schemas.microsoft.com/office/drawing/2014/main" id="{2BE89695-7F42-F864-5F12-E6EB100A2104}"/>
              </a:ext>
            </a:extLst>
          </p:cNvPr>
          <p:cNvPicPr>
            <a:picLocks noChangeAspect="1"/>
          </p:cNvPicPr>
          <p:nvPr/>
        </p:nvPicPr>
        <p:blipFill>
          <a:blip r:embed="rId2"/>
          <a:stretch>
            <a:fillRect/>
          </a:stretch>
        </p:blipFill>
        <p:spPr>
          <a:xfrm>
            <a:off x="795321" y="673970"/>
            <a:ext cx="9499053" cy="5756327"/>
          </a:xfrm>
          <a:prstGeom prst="rect">
            <a:avLst/>
          </a:prstGeom>
        </p:spPr>
      </p:pic>
    </p:spTree>
    <p:extLst>
      <p:ext uri="{BB962C8B-B14F-4D97-AF65-F5344CB8AC3E}">
        <p14:creationId xmlns:p14="http://schemas.microsoft.com/office/powerpoint/2010/main" val="14805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FB1A-E0DA-A930-DB68-4996F9742CCA}"/>
              </a:ext>
            </a:extLst>
          </p:cNvPr>
          <p:cNvSpPr>
            <a:spLocks noGrp="1"/>
          </p:cNvSpPr>
          <p:nvPr>
            <p:ph type="title"/>
          </p:nvPr>
        </p:nvSpPr>
        <p:spPr>
          <a:xfrm>
            <a:off x="677334" y="358878"/>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36B076A-7142-97E3-338D-A02673611C0B}"/>
              </a:ext>
            </a:extLst>
          </p:cNvPr>
          <p:cNvSpPr>
            <a:spLocks noGrp="1"/>
          </p:cNvSpPr>
          <p:nvPr>
            <p:ph idx="1"/>
          </p:nvPr>
        </p:nvSpPr>
        <p:spPr>
          <a:xfrm>
            <a:off x="677334" y="1445343"/>
            <a:ext cx="8596668" cy="4596020"/>
          </a:xfrm>
        </p:spPr>
        <p:txBody>
          <a:bodyPr/>
          <a:lstStyle/>
          <a:p>
            <a:pPr>
              <a:buClr>
                <a:schemeClr val="tx1"/>
              </a:buClr>
              <a:buFont typeface="Wingdings" panose="05000000000000000000" pitchFamily="2" charset="2"/>
              <a:buChar char="v"/>
            </a:pPr>
            <a:endParaRPr lang="en-IN" dirty="0">
              <a:solidFill>
                <a:schemeClr val="tx1"/>
              </a:solidFill>
            </a:endParaRP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Maintaining a healthy diet is essential for one’s overall well- being. In recent years, the integration of block chain technology in food tracking system has gained the significant attention due to its potential to revolutionize the way we monitor and verify the supply the chain of food products.</a:t>
            </a: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This provides an overview of  how blockchain technology enhances the transparency and traceability within the food tracking systems.</a:t>
            </a: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With blockchain consumers can access the detailed information about the source, ingredients, certifications, and handling processes of a particular food product simply by Scanning a QR code or accessing a mobile applications. </a:t>
            </a:r>
          </a:p>
        </p:txBody>
      </p:sp>
    </p:spTree>
    <p:extLst>
      <p:ext uri="{BB962C8B-B14F-4D97-AF65-F5344CB8AC3E}">
        <p14:creationId xmlns:p14="http://schemas.microsoft.com/office/powerpoint/2010/main" val="38588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115-A5AA-4D40-CA5B-E3C375BBE6CE}"/>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F408D83-AAC4-04A1-4E2A-C25B7CB7E193}"/>
              </a:ext>
            </a:extLst>
          </p:cNvPr>
          <p:cNvSpPr>
            <a:spLocks noGrp="1"/>
          </p:cNvSpPr>
          <p:nvPr>
            <p:ph idx="1"/>
          </p:nvPr>
        </p:nvSpPr>
        <p:spPr>
          <a:xfrm>
            <a:off x="677334" y="1755059"/>
            <a:ext cx="8596668" cy="4286304"/>
          </a:xfrm>
        </p:spPr>
        <p:txBody>
          <a:bodyPr>
            <a:normAutofit/>
          </a:bodyPr>
          <a:lstStyle/>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A food tracking system is a tool or the applications used to monitor and keep a record of the food and beverages to consume on a daily basis.</a:t>
            </a: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These systems are typically used by the individuals who want to maintain a healthy diet, track their calorie intake, or the monitor the specific nutrients they to consume.</a:t>
            </a: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It often to include a database of the various foods and their nutritional information, allowing users to enter their meals and receive accurate data on calories, vitamins, and minerals.</a:t>
            </a:r>
          </a:p>
          <a:p>
            <a:pPr>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Some systems also provides the features for setting goals, creating meal plans, and generating reports on eating habits.</a:t>
            </a:r>
          </a:p>
        </p:txBody>
      </p:sp>
    </p:spTree>
    <p:extLst>
      <p:ext uri="{BB962C8B-B14F-4D97-AF65-F5344CB8AC3E}">
        <p14:creationId xmlns:p14="http://schemas.microsoft.com/office/powerpoint/2010/main" val="101391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608B-CBDE-8810-6F1A-E623DE02E53E}"/>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METHODS FOR FOOD TRACKING SYSTEM</a:t>
            </a:r>
            <a:r>
              <a:rPr lang="en-IN" dirty="0">
                <a:solidFill>
                  <a:schemeClr val="tx1"/>
                </a:solidFill>
              </a:rPr>
              <a:t>:</a:t>
            </a:r>
          </a:p>
        </p:txBody>
      </p:sp>
      <p:sp>
        <p:nvSpPr>
          <p:cNvPr id="3" name="Content Placeholder 2">
            <a:extLst>
              <a:ext uri="{FF2B5EF4-FFF2-40B4-BE49-F238E27FC236}">
                <a16:creationId xmlns:a16="http://schemas.microsoft.com/office/drawing/2014/main" id="{3288598C-E07A-5630-07AD-A16CC7D16FC3}"/>
              </a:ext>
            </a:extLst>
          </p:cNvPr>
          <p:cNvSpPr>
            <a:spLocks noGrp="1"/>
          </p:cNvSpPr>
          <p:nvPr>
            <p:ph idx="1"/>
          </p:nvPr>
        </p:nvSpPr>
        <p:spPr>
          <a:xfrm>
            <a:off x="677334" y="2160589"/>
            <a:ext cx="8596668" cy="4461437"/>
          </a:xfrm>
        </p:spPr>
        <p:txBody>
          <a:bodyPr>
            <a:normAutofit/>
          </a:bodyPr>
          <a:lstStyle/>
          <a:p>
            <a:pPr>
              <a:buClr>
                <a:schemeClr val="tx1"/>
              </a:buClr>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rPr>
              <a:t>With the increasing population, food consumption is also increasing simultaneously.</a:t>
            </a:r>
          </a:p>
          <a:p>
            <a:pPr>
              <a:buClr>
                <a:schemeClr val="tx1"/>
              </a:buClr>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rPr>
              <a:t> Accordingly, food producers or intermediaries try to reach the highest output level they can produce with their existing capacities to meet this demand and to bring the excess demand to the balance point, but the quality of these products causes various concerns in the consumer. </a:t>
            </a:r>
          </a:p>
          <a:p>
            <a:pPr>
              <a:buClr>
                <a:schemeClr val="tx1"/>
              </a:buClr>
              <a:buFont typeface="Wingdings" panose="05000000000000000000" pitchFamily="2" charset="2"/>
              <a:buChar char="v"/>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whole process is examined, seeds and supplement materials are purchased from suppliers, processed by the producer, and turned into products, then wholesaled in factories and delivered to retailers through the distribution chain. Finally, it is offered to the end-user, that is, the consumer.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Font typeface="Wingdings" panose="05000000000000000000" pitchFamily="2" charset="2"/>
              <a:buChar char="v"/>
            </a:pPr>
            <a:r>
              <a:rPr lang="en-IN" sz="1800" b="1" kern="0" dirty="0">
                <a:solidFill>
                  <a:srgbClr val="222222"/>
                </a:solidFill>
                <a:effectLst/>
                <a:latin typeface="Times New Roman" panose="02020603050405020304" pitchFamily="18" charset="0"/>
                <a:ea typeface="Times New Roman" panose="02020603050405020304" pitchFamily="18" charset="0"/>
              </a:rPr>
              <a:t>Raw material purchase:</a:t>
            </a:r>
            <a:r>
              <a:rPr lang="en-IN" sz="1800" kern="0" dirty="0">
                <a:solidFill>
                  <a:srgbClr val="222222"/>
                </a:solidFill>
                <a:effectLst/>
                <a:latin typeface="Times New Roman" panose="02020603050405020304" pitchFamily="18" charset="0"/>
                <a:ea typeface="Times New Roman" panose="02020603050405020304" pitchFamily="18" charset="0"/>
              </a:rPr>
              <a:t> Information such as product type, amount of chemical, which is the shopping information between the supplier and the manufacturer, is recorded in the blockchain structure. </a:t>
            </a:r>
            <a:endParaRPr lang="en-IN" sz="2000" dirty="0"/>
          </a:p>
        </p:txBody>
      </p:sp>
    </p:spTree>
    <p:extLst>
      <p:ext uri="{BB962C8B-B14F-4D97-AF65-F5344CB8AC3E}">
        <p14:creationId xmlns:p14="http://schemas.microsoft.com/office/powerpoint/2010/main" val="206177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75D1-578B-5149-5F1A-6EF61E79D739}"/>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METHODS FOR FOOD TRACKING SYSTEMS.</a:t>
            </a:r>
          </a:p>
        </p:txBody>
      </p:sp>
      <p:sp>
        <p:nvSpPr>
          <p:cNvPr id="3" name="Content Placeholder 2">
            <a:extLst>
              <a:ext uri="{FF2B5EF4-FFF2-40B4-BE49-F238E27FC236}">
                <a16:creationId xmlns:a16="http://schemas.microsoft.com/office/drawing/2014/main" id="{B89212C9-D7C5-F046-E080-C33A2B9915FF}"/>
              </a:ext>
            </a:extLst>
          </p:cNvPr>
          <p:cNvSpPr>
            <a:spLocks noGrp="1"/>
          </p:cNvSpPr>
          <p:nvPr>
            <p:ph idx="1"/>
          </p:nvPr>
        </p:nvSpPr>
        <p:spPr/>
        <p:txBody>
          <a:bodyPr>
            <a:noAutofit/>
          </a:bodyPr>
          <a:lstStyle/>
          <a:p>
            <a:pPr algn="just">
              <a:lnSpc>
                <a:spcPct val="107000"/>
              </a:lnSpc>
              <a:spcAft>
                <a:spcPts val="800"/>
              </a:spcAft>
              <a:buClr>
                <a:schemeClr val="tx1"/>
              </a:buClr>
              <a:buFont typeface="Wingdings" panose="05000000000000000000" pitchFamily="2" charset="2"/>
              <a:buChar char="v"/>
            </a:pP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Planting the crop:</a:t>
            </a: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producer records the number and type of seeds used during planting in the blockchain structure. With a smart contract to be used here, it can be checked that no more seeds are planted from the seed taken in the previous transaction.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Wingdings" panose="05000000000000000000" pitchFamily="2" charset="2"/>
              <a:buChar char="v"/>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Cultivation:</a:t>
            </a: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With the networked microcontrollers to be used here, information about the growing place of the product, how much water or sun it receives can be added to the blockchain. Again, when there is an anomaly with smart contracts, it can be recorded.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Wingdings" panose="05000000000000000000" pitchFamily="2" charset="2"/>
              <a:buChar char="v"/>
            </a:pP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Harvest:</a:t>
            </a: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During the harvest of the planted product, adding the obtained amount to the blockchain with IoT devices can be automated and it can be determined whether the product is organic through the process from seed to harvest.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52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1B60-06F1-A386-F77E-40CFF1DA6254}"/>
              </a:ext>
            </a:extLst>
          </p:cNvPr>
          <p:cNvSpPr>
            <a:spLocks noGrp="1"/>
          </p:cNvSpPr>
          <p:nvPr>
            <p:ph type="title"/>
          </p:nvPr>
        </p:nvSpPr>
        <p:spPr>
          <a:xfrm>
            <a:off x="677334" y="-1032387"/>
            <a:ext cx="859666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A06DBC5-DB4B-2301-5D8A-B757404162AC}"/>
              </a:ext>
            </a:extLst>
          </p:cNvPr>
          <p:cNvSpPr>
            <a:spLocks noGrp="1"/>
          </p:cNvSpPr>
          <p:nvPr>
            <p:ph idx="1"/>
          </p:nvPr>
        </p:nvSpPr>
        <p:spPr>
          <a:xfrm>
            <a:off x="677334" y="663678"/>
            <a:ext cx="8596668" cy="5691402"/>
          </a:xfrm>
        </p:spPr>
        <p:txBody>
          <a:bodyPr>
            <a:normAutofit fontScale="25000" lnSpcReduction="20000"/>
          </a:bodyPr>
          <a:lstStyle/>
          <a:p>
            <a:pPr algn="just">
              <a:lnSpc>
                <a:spcPct val="107000"/>
              </a:lnSpc>
              <a:spcAft>
                <a:spcPts val="800"/>
              </a:spcAft>
              <a:buClr>
                <a:schemeClr val="tx1"/>
              </a:buClr>
              <a:buFont typeface="Wingdings" panose="05000000000000000000" pitchFamily="2" charset="2"/>
              <a:buChar char="v"/>
            </a:pPr>
            <a:r>
              <a:rPr lang="en-IN"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8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Delivery of the product to the fabricator:</a:t>
            </a:r>
            <a:r>
              <a:rPr lang="en-IN" sz="8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Using GPS technology, the delivery process of the product to the fabricator can also be monitored with IoT devices.</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Wingdings" panose="05000000000000000000" pitchFamily="2" charset="2"/>
              <a:buChar char="v"/>
            </a:pPr>
            <a:r>
              <a:rPr lang="en-IN" sz="8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Production:</a:t>
            </a:r>
            <a:r>
              <a:rPr lang="en-IN" sz="8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amount delivered to the manufacturer can be added to the blockchain. In this way, it is possible to monitor how much loss is incurred in the transfer phase of the goods from the manufacturer to the manufacturer.</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Wingdings" panose="05000000000000000000" pitchFamily="2" charset="2"/>
              <a:buChar char="v"/>
            </a:pPr>
            <a:r>
              <a:rPr lang="en-IN" sz="8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Delivery of the product to the retailer:</a:t>
            </a:r>
            <a:r>
              <a:rPr lang="en-IN" sz="8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Using GPS technology, the delivery process of the product to the retailer can also be monitored with IoT devices. The quantity and freshness of the delivered product can be recorded on the blockchain.</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tx1"/>
              </a:buClr>
              <a:buFont typeface="Wingdings" panose="05000000000000000000" pitchFamily="2" charset="2"/>
              <a:buChar char="v"/>
            </a:pPr>
            <a:r>
              <a:rPr lang="en-IN" sz="8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Consumption:</a:t>
            </a:r>
            <a:r>
              <a:rPr lang="en-IN" sz="8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consumer can view the entire life cycle of this product, all data collected, with the help of a QR code. They can also observe how the pricing is conducted in all the above transactions.</a:t>
            </a:r>
            <a:endParaRPr lang="en-IN" sz="8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8000" dirty="0"/>
          </a:p>
        </p:txBody>
      </p:sp>
    </p:spTree>
    <p:extLst>
      <p:ext uri="{BB962C8B-B14F-4D97-AF65-F5344CB8AC3E}">
        <p14:creationId xmlns:p14="http://schemas.microsoft.com/office/powerpoint/2010/main" val="412294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99EA-0A8C-6100-64A4-6BEA78016E1F}"/>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PROPOSED SYSTEM ARCHITECTURE:</a:t>
            </a:r>
          </a:p>
        </p:txBody>
      </p:sp>
      <p:sp>
        <p:nvSpPr>
          <p:cNvPr id="5" name="Content Placeholder 4">
            <a:extLst>
              <a:ext uri="{FF2B5EF4-FFF2-40B4-BE49-F238E27FC236}">
                <a16:creationId xmlns:a16="http://schemas.microsoft.com/office/drawing/2014/main" id="{5644976B-8D33-721B-F5A6-78E3FB66DF4D}"/>
              </a:ext>
            </a:extLst>
          </p:cNvPr>
          <p:cNvSpPr>
            <a:spLocks noGrp="1"/>
          </p:cNvSpPr>
          <p:nvPr>
            <p:ph idx="1"/>
          </p:nvPr>
        </p:nvSpPr>
        <p:spPr/>
        <p:txBody>
          <a:bodyPr/>
          <a:lstStyle/>
          <a:p>
            <a:endParaRPr lang="en-IN"/>
          </a:p>
        </p:txBody>
      </p:sp>
      <p:pic>
        <p:nvPicPr>
          <p:cNvPr id="6" name="Content Placeholder 3" descr="Electronics 11 02491 g006 550">
            <a:extLst>
              <a:ext uri="{FF2B5EF4-FFF2-40B4-BE49-F238E27FC236}">
                <a16:creationId xmlns:a16="http://schemas.microsoft.com/office/drawing/2014/main" id="{D759BE12-2B51-A792-D435-3AF1772F6A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715" y="1482436"/>
            <a:ext cx="9188245" cy="5080595"/>
          </a:xfrm>
          <a:prstGeom prst="rect">
            <a:avLst/>
          </a:prstGeom>
          <a:noFill/>
          <a:ln>
            <a:noFill/>
          </a:ln>
        </p:spPr>
      </p:pic>
    </p:spTree>
    <p:extLst>
      <p:ext uri="{BB962C8B-B14F-4D97-AF65-F5344CB8AC3E}">
        <p14:creationId xmlns:p14="http://schemas.microsoft.com/office/powerpoint/2010/main" val="81105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501-B330-2A0D-9CD9-7FD061CA1EA2}"/>
              </a:ext>
            </a:extLst>
          </p:cNvPr>
          <p:cNvSpPr>
            <a:spLocks noGrp="1"/>
          </p:cNvSpPr>
          <p:nvPr>
            <p:ph type="title"/>
          </p:nvPr>
        </p:nvSpPr>
        <p:spPr>
          <a:xfrm>
            <a:off x="677334" y="-1740310"/>
            <a:ext cx="8596668" cy="678426"/>
          </a:xfrm>
        </p:spPr>
        <p:txBody>
          <a:bodyPr>
            <a:normAutofit/>
          </a:bodyPr>
          <a:lstStyle/>
          <a:p>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Electronics 11 02491 g007 550">
            <a:extLst>
              <a:ext uri="{FF2B5EF4-FFF2-40B4-BE49-F238E27FC236}">
                <a16:creationId xmlns:a16="http://schemas.microsoft.com/office/drawing/2014/main" id="{B1968D58-859E-52F4-BBAA-477F12122E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891" y="471948"/>
            <a:ext cx="7934632" cy="5884607"/>
          </a:xfrm>
          <a:prstGeom prst="rect">
            <a:avLst/>
          </a:prstGeom>
          <a:noFill/>
          <a:ln>
            <a:noFill/>
          </a:ln>
        </p:spPr>
      </p:pic>
    </p:spTree>
    <p:extLst>
      <p:ext uri="{BB962C8B-B14F-4D97-AF65-F5344CB8AC3E}">
        <p14:creationId xmlns:p14="http://schemas.microsoft.com/office/powerpoint/2010/main" val="4230849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475</TotalTime>
  <Words>1073</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FOOD TRACKING SYSTEM USING BLOCK CHAIN TECHNOLOGY</vt:lpstr>
      <vt:lpstr>PowerPoint Presentation</vt:lpstr>
      <vt:lpstr>ABSTRACT:</vt:lpstr>
      <vt:lpstr>INTRODUCTION:</vt:lpstr>
      <vt:lpstr>METHODS FOR FOOD TRACKING SYSTEM:</vt:lpstr>
      <vt:lpstr>METHODS FOR FOOD TRACKING SYSTEMS.</vt:lpstr>
      <vt:lpstr>PowerPoint Presentation</vt:lpstr>
      <vt:lpstr>PROPOSED SYSTEM ARCHITECTURE:</vt:lpstr>
      <vt:lpstr>PowerPoint Presentation</vt:lpstr>
      <vt:lpstr>PowerPoint Presentation</vt:lpstr>
      <vt:lpstr>`OUTPUT SCREENSHOTS:</vt:lpstr>
      <vt:lpstr>PowerPoint Presentation</vt:lpstr>
      <vt:lpstr>ADVANTAGES OF FOOD TRACKING SYSTEM</vt:lpstr>
      <vt:lpstr>FUTURE SCOPE OF FOOD TRACKING SYSTEM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TRACKING SYSTEM USING BLOCK CHAIN TECHNOLOGY</dc:title>
  <dc:creator>Swetha Swetha</dc:creator>
  <cp:lastModifiedBy>Swetha Swetha</cp:lastModifiedBy>
  <cp:revision>2</cp:revision>
  <dcterms:created xsi:type="dcterms:W3CDTF">2023-11-03T14:02:44Z</dcterms:created>
  <dcterms:modified xsi:type="dcterms:W3CDTF">2023-11-07T13:17:41Z</dcterms:modified>
</cp:coreProperties>
</file>