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2" r:id="rId3"/>
    <p:sldId id="263" r:id="rId4"/>
    <p:sldId id="264" r:id="rId5"/>
    <p:sldId id="258" r:id="rId6"/>
    <p:sldId id="268" r:id="rId7"/>
    <p:sldId id="271" r:id="rId8"/>
    <p:sldId id="261" r:id="rId9"/>
    <p:sldId id="266" r:id="rId10"/>
    <p:sldId id="262" r:id="rId11"/>
    <p:sldId id="269" r:id="rId12"/>
    <p:sldId id="270" r:id="rId13"/>
    <p:sldId id="265" r:id="rId14"/>
    <p:sldId id="267"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F5195A-C95A-4545-AC40-2160FC85D9B0}"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6C0A9-E3E3-432E-BFB8-E46A3BC25236}" type="slidenum">
              <a:rPr lang="en-US" smtClean="0"/>
              <a:t>‹#›</a:t>
            </a:fld>
            <a:endParaRPr lang="en-US"/>
          </a:p>
        </p:txBody>
      </p:sp>
    </p:spTree>
    <p:extLst>
      <p:ext uri="{BB962C8B-B14F-4D97-AF65-F5344CB8AC3E}">
        <p14:creationId xmlns:p14="http://schemas.microsoft.com/office/powerpoint/2010/main" val="4186605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F5195A-C95A-4545-AC40-2160FC85D9B0}"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6C0A9-E3E3-432E-BFB8-E46A3BC25236}" type="slidenum">
              <a:rPr lang="en-US" smtClean="0"/>
              <a:t>‹#›</a:t>
            </a:fld>
            <a:endParaRPr lang="en-US"/>
          </a:p>
        </p:txBody>
      </p:sp>
    </p:spTree>
    <p:extLst>
      <p:ext uri="{BB962C8B-B14F-4D97-AF65-F5344CB8AC3E}">
        <p14:creationId xmlns:p14="http://schemas.microsoft.com/office/powerpoint/2010/main" val="3030290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F5195A-C95A-4545-AC40-2160FC85D9B0}"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6C0A9-E3E3-432E-BFB8-E46A3BC25236}" type="slidenum">
              <a:rPr lang="en-US" smtClean="0"/>
              <a:t>‹#›</a:t>
            </a:fld>
            <a:endParaRPr lang="en-US"/>
          </a:p>
        </p:txBody>
      </p:sp>
    </p:spTree>
    <p:extLst>
      <p:ext uri="{BB962C8B-B14F-4D97-AF65-F5344CB8AC3E}">
        <p14:creationId xmlns:p14="http://schemas.microsoft.com/office/powerpoint/2010/main" val="235018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F5195A-C95A-4545-AC40-2160FC85D9B0}"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6C0A9-E3E3-432E-BFB8-E46A3BC25236}" type="slidenum">
              <a:rPr lang="en-US" smtClean="0"/>
              <a:t>‹#›</a:t>
            </a:fld>
            <a:endParaRPr lang="en-US"/>
          </a:p>
        </p:txBody>
      </p:sp>
    </p:spTree>
    <p:extLst>
      <p:ext uri="{BB962C8B-B14F-4D97-AF65-F5344CB8AC3E}">
        <p14:creationId xmlns:p14="http://schemas.microsoft.com/office/powerpoint/2010/main" val="4046360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F5195A-C95A-4545-AC40-2160FC85D9B0}" type="datetimeFigureOut">
              <a:rPr lang="en-US" smtClean="0"/>
              <a:t>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D6C0A9-E3E3-432E-BFB8-E46A3BC25236}" type="slidenum">
              <a:rPr lang="en-US" smtClean="0"/>
              <a:t>‹#›</a:t>
            </a:fld>
            <a:endParaRPr lang="en-US"/>
          </a:p>
        </p:txBody>
      </p:sp>
    </p:spTree>
    <p:extLst>
      <p:ext uri="{BB962C8B-B14F-4D97-AF65-F5344CB8AC3E}">
        <p14:creationId xmlns:p14="http://schemas.microsoft.com/office/powerpoint/2010/main" val="254522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F5195A-C95A-4545-AC40-2160FC85D9B0}"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D6C0A9-E3E3-432E-BFB8-E46A3BC25236}" type="slidenum">
              <a:rPr lang="en-US" smtClean="0"/>
              <a:t>‹#›</a:t>
            </a:fld>
            <a:endParaRPr lang="en-US"/>
          </a:p>
        </p:txBody>
      </p:sp>
    </p:spTree>
    <p:extLst>
      <p:ext uri="{BB962C8B-B14F-4D97-AF65-F5344CB8AC3E}">
        <p14:creationId xmlns:p14="http://schemas.microsoft.com/office/powerpoint/2010/main" val="1801291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5195A-C95A-4545-AC40-2160FC85D9B0}" type="datetimeFigureOut">
              <a:rPr lang="en-US" smtClean="0"/>
              <a:t>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D6C0A9-E3E3-432E-BFB8-E46A3BC25236}" type="slidenum">
              <a:rPr lang="en-US" smtClean="0"/>
              <a:t>‹#›</a:t>
            </a:fld>
            <a:endParaRPr lang="en-US"/>
          </a:p>
        </p:txBody>
      </p:sp>
    </p:spTree>
    <p:extLst>
      <p:ext uri="{BB962C8B-B14F-4D97-AF65-F5344CB8AC3E}">
        <p14:creationId xmlns:p14="http://schemas.microsoft.com/office/powerpoint/2010/main" val="235446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F5195A-C95A-4545-AC40-2160FC85D9B0}" type="datetimeFigureOut">
              <a:rPr lang="en-US" smtClean="0"/>
              <a:t>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D6C0A9-E3E3-432E-BFB8-E46A3BC25236}" type="slidenum">
              <a:rPr lang="en-US" smtClean="0"/>
              <a:t>‹#›</a:t>
            </a:fld>
            <a:endParaRPr lang="en-US"/>
          </a:p>
        </p:txBody>
      </p:sp>
    </p:spTree>
    <p:extLst>
      <p:ext uri="{BB962C8B-B14F-4D97-AF65-F5344CB8AC3E}">
        <p14:creationId xmlns:p14="http://schemas.microsoft.com/office/powerpoint/2010/main" val="1192393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5195A-C95A-4545-AC40-2160FC85D9B0}" type="datetimeFigureOut">
              <a:rPr lang="en-US" smtClean="0"/>
              <a:t>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D6C0A9-E3E3-432E-BFB8-E46A3BC25236}" type="slidenum">
              <a:rPr lang="en-US" smtClean="0"/>
              <a:t>‹#›</a:t>
            </a:fld>
            <a:endParaRPr lang="en-US"/>
          </a:p>
        </p:txBody>
      </p:sp>
    </p:spTree>
    <p:extLst>
      <p:ext uri="{BB962C8B-B14F-4D97-AF65-F5344CB8AC3E}">
        <p14:creationId xmlns:p14="http://schemas.microsoft.com/office/powerpoint/2010/main" val="3070040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F5195A-C95A-4545-AC40-2160FC85D9B0}"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D6C0A9-E3E3-432E-BFB8-E46A3BC25236}" type="slidenum">
              <a:rPr lang="en-US" smtClean="0"/>
              <a:t>‹#›</a:t>
            </a:fld>
            <a:endParaRPr lang="en-US"/>
          </a:p>
        </p:txBody>
      </p:sp>
    </p:spTree>
    <p:extLst>
      <p:ext uri="{BB962C8B-B14F-4D97-AF65-F5344CB8AC3E}">
        <p14:creationId xmlns:p14="http://schemas.microsoft.com/office/powerpoint/2010/main" val="273889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F5195A-C95A-4545-AC40-2160FC85D9B0}" type="datetimeFigureOut">
              <a:rPr lang="en-US" smtClean="0"/>
              <a:t>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D6C0A9-E3E3-432E-BFB8-E46A3BC25236}" type="slidenum">
              <a:rPr lang="en-US" smtClean="0"/>
              <a:t>‹#›</a:t>
            </a:fld>
            <a:endParaRPr lang="en-US"/>
          </a:p>
        </p:txBody>
      </p:sp>
    </p:spTree>
    <p:extLst>
      <p:ext uri="{BB962C8B-B14F-4D97-AF65-F5344CB8AC3E}">
        <p14:creationId xmlns:p14="http://schemas.microsoft.com/office/powerpoint/2010/main" val="3554532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F5195A-C95A-4545-AC40-2160FC85D9B0}" type="datetimeFigureOut">
              <a:rPr lang="en-US" smtClean="0"/>
              <a:t>12/9/2019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D6C0A9-E3E3-432E-BFB8-E46A3BC25236}" type="slidenum">
              <a:rPr lang="en-US" smtClean="0"/>
              <a:t>‹#›</a:t>
            </a:fld>
            <a:endParaRPr lang="en-US"/>
          </a:p>
        </p:txBody>
      </p:sp>
    </p:spTree>
    <p:extLst>
      <p:ext uri="{BB962C8B-B14F-4D97-AF65-F5344CB8AC3E}">
        <p14:creationId xmlns:p14="http://schemas.microsoft.com/office/powerpoint/2010/main" val="58374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developers.redhat.com/products/fuse/overview/" TargetMode="External"/><Relationship Id="rId3" Type="http://schemas.openxmlformats.org/officeDocument/2006/relationships/hyperlink" Target="https://www-03.ibm.com/software/products/en/ibm-integration-bus" TargetMode="External"/><Relationship Id="rId7" Type="http://schemas.openxmlformats.org/officeDocument/2006/relationships/hyperlink" Target="https://wso2.com/platform" TargetMode="External"/><Relationship Id="rId2" Type="http://schemas.openxmlformats.org/officeDocument/2006/relationships/hyperlink" Target="https://docs.mulesoft.com/getting-started/" TargetMode="External"/><Relationship Id="rId1" Type="http://schemas.openxmlformats.org/officeDocument/2006/relationships/slideLayout" Target="../slideLayouts/slideLayout2.xml"/><Relationship Id="rId6" Type="http://schemas.openxmlformats.org/officeDocument/2006/relationships/hyperlink" Target="https://www.jitterbit.com/platform/ipaas" TargetMode="External"/><Relationship Id="rId5" Type="http://schemas.openxmlformats.org/officeDocument/2006/relationships/hyperlink" Target="https://apigee.com/" TargetMode="External"/><Relationship Id="rId4" Type="http://schemas.openxmlformats.org/officeDocument/2006/relationships/hyperlink" Target="https://boomi.com/integration/integration-technolog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70000"/>
              </a:lnSpc>
              <a:spcBef>
                <a:spcPts val="1000"/>
              </a:spcBef>
            </a:pPr>
            <a:r>
              <a:rPr lang="en-US" sz="2200" dirty="0" smtClean="0">
                <a:latin typeface="+mn-lt"/>
                <a:ea typeface="+mn-ea"/>
                <a:cs typeface="+mn-cs"/>
              </a:rPr>
              <a:t>                                                                     </a:t>
            </a:r>
            <a:r>
              <a:rPr lang="en-US" sz="2200" dirty="0" smtClean="0">
                <a:solidFill>
                  <a:schemeClr val="accent2">
                    <a:lumMod val="75000"/>
                  </a:schemeClr>
                </a:solidFill>
                <a:latin typeface="+mn-lt"/>
                <a:ea typeface="+mn-ea"/>
                <a:cs typeface="+mn-cs"/>
              </a:rPr>
              <a:t>1.  </a:t>
            </a:r>
            <a:r>
              <a:rPr lang="en-US" sz="2800" dirty="0" smtClean="0">
                <a:solidFill>
                  <a:schemeClr val="accent2">
                    <a:lumMod val="75000"/>
                  </a:schemeClr>
                </a:solidFill>
                <a:latin typeface="+mn-lt"/>
                <a:ea typeface="+mn-ea"/>
                <a:cs typeface="+mn-cs"/>
              </a:rPr>
              <a:t>Virtualization</a:t>
            </a:r>
            <a:endParaRPr lang="en-US" sz="2800" dirty="0">
              <a:solidFill>
                <a:schemeClr val="accent2">
                  <a:lumMod val="75000"/>
                </a:schemeClr>
              </a:solidFill>
              <a:latin typeface="+mn-lt"/>
              <a:ea typeface="+mn-ea"/>
              <a:cs typeface="+mn-cs"/>
            </a:endParaRPr>
          </a:p>
        </p:txBody>
      </p:sp>
      <p:sp>
        <p:nvSpPr>
          <p:cNvPr id="3" name="Content Placeholder 2"/>
          <p:cNvSpPr>
            <a:spLocks noGrp="1"/>
          </p:cNvSpPr>
          <p:nvPr>
            <p:ph idx="1"/>
          </p:nvPr>
        </p:nvSpPr>
        <p:spPr>
          <a:xfrm>
            <a:off x="1010322" y="1395320"/>
            <a:ext cx="105156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Virtualization is the process of running a virtual instance of a computer system in a layer abstracted from the actual hardware.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It is the ability to run multiple operating systems on a single physical system and share the underlying hardware resources.</a:t>
            </a:r>
          </a:p>
          <a:p>
            <a:pPr marL="0" indent="0">
              <a:buNone/>
            </a:pPr>
            <a:r>
              <a:rPr lang="en-US" sz="2400" dirty="0" smtClean="0">
                <a:latin typeface="Times New Roman" panose="02020603050405020304" pitchFamily="18" charset="0"/>
                <a:cs typeface="Times New Roman" panose="02020603050405020304" pitchFamily="18" charset="0"/>
              </a:rPr>
              <a:t>It is the process by which one computer hosts the appearance of many computers. </a:t>
            </a:r>
            <a:endParaRPr lang="en-US" sz="2400" dirty="0">
              <a:latin typeface="Times New Roman" panose="02020603050405020304" pitchFamily="18"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3846398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                                                 10.Microservices</a:t>
            </a:r>
            <a:br>
              <a:rPr lang="en-US" sz="2800" b="1" dirty="0" smtClean="0"/>
            </a:br>
            <a:endParaRPr lang="en-US" sz="2800" dirty="0"/>
          </a:p>
        </p:txBody>
      </p:sp>
      <p:sp>
        <p:nvSpPr>
          <p:cNvPr id="3" name="Content Placeholder 2"/>
          <p:cNvSpPr>
            <a:spLocks noGrp="1"/>
          </p:cNvSpPr>
          <p:nvPr>
            <p:ph idx="1"/>
          </p:nvPr>
        </p:nvSpPr>
        <p:spPr>
          <a:xfrm>
            <a:off x="838200" y="1269402"/>
            <a:ext cx="10515600" cy="4907561"/>
          </a:xfrm>
        </p:spPr>
        <p:txBody>
          <a:bodyPr>
            <a:normAutofit/>
          </a:bodyPr>
          <a:lstStyle/>
          <a:p>
            <a:pPr marL="0" indent="0">
              <a:buNone/>
            </a:pPr>
            <a:r>
              <a:rPr lang="en-US" sz="2400" dirty="0" smtClean="0"/>
              <a:t>In this applications are simpler to build and maintain when broken down into smaller pieces that work seamlessly together. When using </a:t>
            </a:r>
            <a:r>
              <a:rPr lang="en-US" sz="2400" dirty="0" err="1" smtClean="0"/>
              <a:t>microservices</a:t>
            </a:r>
            <a:r>
              <a:rPr lang="en-US" sz="2400" dirty="0" smtClean="0"/>
              <a:t>, you isolate software functionality into multiple independent modules that are individually responsible for performing precisely defined, standalone tasks. These modules communicate with each other through simple, universally accessible application programming interfaces (APIs).</a:t>
            </a:r>
          </a:p>
          <a:p>
            <a:endParaRPr lang="en-US" sz="2400" dirty="0"/>
          </a:p>
        </p:txBody>
      </p:sp>
    </p:spTree>
    <p:extLst>
      <p:ext uri="{BB962C8B-B14F-4D97-AF65-F5344CB8AC3E}">
        <p14:creationId xmlns:p14="http://schemas.microsoft.com/office/powerpoint/2010/main" val="1735557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                                            11.Continuous Delivery </a:t>
            </a:r>
            <a:br>
              <a:rPr lang="en-US" sz="2800" b="1" dirty="0" smtClean="0"/>
            </a:br>
            <a:endParaRPr lang="en-US" sz="2800" b="1" dirty="0"/>
          </a:p>
        </p:txBody>
      </p:sp>
      <p:sp>
        <p:nvSpPr>
          <p:cNvPr id="3" name="Content Placeholder 2"/>
          <p:cNvSpPr>
            <a:spLocks noGrp="1"/>
          </p:cNvSpPr>
          <p:nvPr>
            <p:ph idx="1"/>
          </p:nvPr>
        </p:nvSpPr>
        <p:spPr>
          <a:xfrm>
            <a:off x="838200" y="1161826"/>
            <a:ext cx="10515600" cy="5475641"/>
          </a:xfrm>
        </p:spPr>
        <p:txBody>
          <a:bodyPr>
            <a:normAutofit/>
          </a:bodyPr>
          <a:lstStyle/>
          <a:p>
            <a:pPr marL="0" indent="0">
              <a:buNone/>
            </a:pPr>
            <a:r>
              <a:rPr lang="en-US" dirty="0"/>
              <a:t>It is a process where you build software in such a way that it can be released to production at any </a:t>
            </a:r>
            <a:r>
              <a:rPr lang="en-US" dirty="0" smtClean="0"/>
              <a:t>time.</a:t>
            </a:r>
          </a:p>
          <a:p>
            <a:pPr marL="0" indent="0">
              <a:buNone/>
            </a:pPr>
            <a:r>
              <a:rPr lang="en-US" dirty="0" smtClean="0"/>
              <a:t>In this the </a:t>
            </a:r>
            <a:r>
              <a:rPr lang="en-US" dirty="0"/>
              <a:t> code changes are automatically built, tested, and prepared for a release to </a:t>
            </a:r>
            <a:r>
              <a:rPr lang="en-US" dirty="0" smtClean="0"/>
              <a:t>production.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021" y="3227294"/>
            <a:ext cx="7401958" cy="2732441"/>
          </a:xfrm>
          <a:prstGeom prst="rect">
            <a:avLst/>
          </a:prstGeom>
        </p:spPr>
      </p:pic>
    </p:spTree>
    <p:extLst>
      <p:ext uri="{BB962C8B-B14F-4D97-AF65-F5344CB8AC3E}">
        <p14:creationId xmlns:p14="http://schemas.microsoft.com/office/powerpoint/2010/main" val="470672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prstClr val="black"/>
                </a:solidFill>
              </a:rPr>
              <a:t>                                     12.Continuous Integration</a:t>
            </a:r>
            <a:r>
              <a:rPr lang="en-US" sz="2800" b="1" dirty="0">
                <a:solidFill>
                  <a:prstClr val="black"/>
                </a:solidFill>
              </a:rPr>
              <a:t/>
            </a:r>
            <a:br>
              <a:rPr lang="en-US" sz="2800" b="1" dirty="0">
                <a:solidFill>
                  <a:prstClr val="black"/>
                </a:solidFill>
              </a:rPr>
            </a:br>
            <a:endParaRPr lang="en-US" dirty="0"/>
          </a:p>
        </p:txBody>
      </p:sp>
      <p:sp>
        <p:nvSpPr>
          <p:cNvPr id="3" name="Content Placeholder 2"/>
          <p:cNvSpPr>
            <a:spLocks noGrp="1"/>
          </p:cNvSpPr>
          <p:nvPr>
            <p:ph idx="1"/>
          </p:nvPr>
        </p:nvSpPr>
        <p:spPr>
          <a:xfrm>
            <a:off x="838200" y="1097280"/>
            <a:ext cx="10515600" cy="5561704"/>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A practice that requires developers to integrate code in a code repository (e.g. </a:t>
            </a:r>
            <a:r>
              <a:rPr lang="en-US" sz="2000" dirty="0" err="1" smtClean="0">
                <a:latin typeface="Times New Roman" panose="02020603050405020304" pitchFamily="18" charset="0"/>
                <a:cs typeface="Times New Roman" panose="02020603050405020304" pitchFamily="18" charset="0"/>
              </a:rPr>
              <a:t>Github</a:t>
            </a:r>
            <a:r>
              <a:rPr lang="en-US" sz="2000" dirty="0" smtClean="0">
                <a:latin typeface="Times New Roman" panose="02020603050405020304" pitchFamily="18" charset="0"/>
                <a:cs typeface="Times New Roman" panose="02020603050405020304" pitchFamily="18" charset="0"/>
              </a:rPr>
              <a:t>, SVN) several times a day. Each check-in (commit) is then verified by an automated build and testing, allowing teams to detect problems early.</a:t>
            </a:r>
          </a:p>
          <a:p>
            <a:pPr marL="0" indent="0">
              <a:buNone/>
            </a:pPr>
            <a:r>
              <a:rPr lang="en-US" sz="2000" dirty="0" smtClean="0"/>
              <a:t>In Continuous Integration, every code commit is build and tested, but, is not in a condition to be released. I mean the build application is not automatically deployed on the test servers in order to validate it using different types of </a:t>
            </a:r>
            <a:r>
              <a:rPr lang="en-US" sz="2000" dirty="0" err="1" smtClean="0"/>
              <a:t>Blackbox</a:t>
            </a:r>
            <a:r>
              <a:rPr lang="en-US" sz="2000" dirty="0" smtClean="0"/>
              <a:t> testing like – User Acceptance Testing (UAT).</a:t>
            </a:r>
          </a:p>
          <a:p>
            <a:endParaRPr lang="en-US" sz="2000" dirty="0" smtClean="0"/>
          </a:p>
          <a:p>
            <a:endParaRPr lang="en-US" sz="2000" dirty="0" smtClean="0">
              <a:latin typeface="Times New Roman" panose="02020603050405020304" pitchFamily="18" charset="0"/>
              <a:cs typeface="Times New Roman" panose="02020603050405020304" pitchFamily="18" charset="0"/>
            </a:endParaRP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6986" y="3284000"/>
            <a:ext cx="7249537" cy="2333951"/>
          </a:xfrm>
          <a:prstGeom prst="rect">
            <a:avLst/>
          </a:prstGeom>
        </p:spPr>
      </p:pic>
    </p:spTree>
    <p:extLst>
      <p:ext uri="{BB962C8B-B14F-4D97-AF65-F5344CB8AC3E}">
        <p14:creationId xmlns:p14="http://schemas.microsoft.com/office/powerpoint/2010/main" val="3951576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                                               </a:t>
            </a:r>
            <a:r>
              <a:rPr lang="en-US" sz="2800" b="1" dirty="0" smtClean="0">
                <a:solidFill>
                  <a:schemeClr val="tx2"/>
                </a:solidFill>
              </a:rPr>
              <a:t>13.Software Integration </a:t>
            </a:r>
            <a:br>
              <a:rPr lang="en-US" sz="2800" b="1" dirty="0" smtClean="0">
                <a:solidFill>
                  <a:schemeClr val="tx2"/>
                </a:solidFill>
              </a:rPr>
            </a:br>
            <a:endParaRPr lang="en-US" sz="2800" dirty="0">
              <a:solidFill>
                <a:schemeClr val="tx2"/>
              </a:solidFill>
            </a:endParaRPr>
          </a:p>
        </p:txBody>
      </p:sp>
      <p:sp>
        <p:nvSpPr>
          <p:cNvPr id="3" name="Content Placeholder 2"/>
          <p:cNvSpPr>
            <a:spLocks noGrp="1"/>
          </p:cNvSpPr>
          <p:nvPr>
            <p:ph idx="1"/>
          </p:nvPr>
        </p:nvSpPr>
        <p:spPr>
          <a:xfrm>
            <a:off x="838200" y="1140311"/>
            <a:ext cx="10515600" cy="5036652"/>
          </a:xfrm>
        </p:spPr>
        <p:txBody>
          <a:bodyPr>
            <a:normAutofit/>
          </a:bodyPr>
          <a:lstStyle/>
          <a:p>
            <a:pPr marL="0" indent="0">
              <a:buNone/>
            </a:pPr>
            <a:r>
              <a:rPr lang="en-US" sz="2400" dirty="0" smtClean="0"/>
              <a:t>Software Integration is a process of merging two or more diverse software systems either mono-directional or bi-directional so that data/functionality flows between that system smoothly.</a:t>
            </a:r>
          </a:p>
          <a:p>
            <a:pPr marL="0" indent="0">
              <a:buNone/>
            </a:pPr>
            <a:r>
              <a:rPr lang="en-US" dirty="0" smtClean="0"/>
              <a:t>Software Integration tools:</a:t>
            </a:r>
          </a:p>
          <a:p>
            <a:r>
              <a:rPr lang="en-US" sz="2400" dirty="0" err="1" smtClean="0">
                <a:hlinkClick r:id="rId2"/>
              </a:rPr>
              <a:t>MuleSoft</a:t>
            </a:r>
            <a:r>
              <a:rPr lang="en-US" sz="2400" dirty="0" smtClean="0">
                <a:hlinkClick r:id="rId2"/>
              </a:rPr>
              <a:t> </a:t>
            </a:r>
            <a:r>
              <a:rPr lang="en-US" sz="2400" dirty="0" err="1" smtClean="0">
                <a:hlinkClick r:id="rId2"/>
              </a:rPr>
              <a:t>Anypoint</a:t>
            </a:r>
            <a:r>
              <a:rPr lang="en-US" sz="2400" dirty="0" smtClean="0">
                <a:hlinkClick r:id="rId2"/>
              </a:rPr>
              <a:t> Platform</a:t>
            </a:r>
            <a:endParaRPr lang="en-US" sz="2400" dirty="0" smtClean="0"/>
          </a:p>
          <a:p>
            <a:r>
              <a:rPr lang="en-US" sz="2400" dirty="0" smtClean="0">
                <a:hlinkClick r:id="rId3"/>
              </a:rPr>
              <a:t>IBM Enterprise BUS</a:t>
            </a:r>
            <a:endParaRPr lang="en-US" sz="2400" dirty="0" smtClean="0"/>
          </a:p>
          <a:p>
            <a:r>
              <a:rPr lang="en-US" sz="2400" dirty="0" smtClean="0">
                <a:hlinkClick r:id="rId4"/>
              </a:rPr>
              <a:t>Dell </a:t>
            </a:r>
            <a:r>
              <a:rPr lang="en-US" sz="2400" dirty="0" err="1" smtClean="0">
                <a:hlinkClick r:id="rId4"/>
              </a:rPr>
              <a:t>Boomi</a:t>
            </a:r>
            <a:endParaRPr lang="en-US" sz="2400" dirty="0" smtClean="0"/>
          </a:p>
          <a:p>
            <a:r>
              <a:rPr lang="en-US" sz="2400" dirty="0" smtClean="0">
                <a:hlinkClick r:id="rId5"/>
              </a:rPr>
              <a:t>APIGEE</a:t>
            </a:r>
            <a:endParaRPr lang="en-US" sz="2400" dirty="0" smtClean="0"/>
          </a:p>
          <a:p>
            <a:r>
              <a:rPr lang="en-US" sz="2400" dirty="0" err="1" smtClean="0">
                <a:hlinkClick r:id="rId6"/>
              </a:rPr>
              <a:t>Jitterbit</a:t>
            </a:r>
            <a:endParaRPr lang="en-US" sz="2400" dirty="0" smtClean="0"/>
          </a:p>
          <a:p>
            <a:r>
              <a:rPr lang="en-US" sz="2400" dirty="0" smtClean="0">
                <a:hlinkClick r:id="rId7"/>
              </a:rPr>
              <a:t>WSO2</a:t>
            </a:r>
            <a:endParaRPr lang="en-US" sz="2400" dirty="0" smtClean="0"/>
          </a:p>
          <a:p>
            <a:r>
              <a:rPr lang="en-US" sz="2400" dirty="0" smtClean="0">
                <a:hlinkClick r:id="rId8"/>
              </a:rPr>
              <a:t>FUSE ESB</a:t>
            </a:r>
            <a:endParaRPr lang="en-US" sz="2400" dirty="0" smtClean="0"/>
          </a:p>
          <a:p>
            <a:endParaRPr lang="en-US" dirty="0"/>
          </a:p>
        </p:txBody>
      </p:sp>
    </p:spTree>
    <p:extLst>
      <p:ext uri="{BB962C8B-B14F-4D97-AF65-F5344CB8AC3E}">
        <p14:creationId xmlns:p14="http://schemas.microsoft.com/office/powerpoint/2010/main" val="288424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                                     14.Configuration </a:t>
            </a:r>
            <a:r>
              <a:rPr lang="en-US" sz="2800" b="1" dirty="0"/>
              <a:t>management</a:t>
            </a:r>
          </a:p>
        </p:txBody>
      </p:sp>
      <p:sp>
        <p:nvSpPr>
          <p:cNvPr id="3" name="Content Placeholder 2"/>
          <p:cNvSpPr>
            <a:spLocks noGrp="1"/>
          </p:cNvSpPr>
          <p:nvPr>
            <p:ph idx="1"/>
          </p:nvPr>
        </p:nvSpPr>
        <p:spPr/>
        <p:txBody>
          <a:bodyPr>
            <a:normAutofit/>
          </a:bodyPr>
          <a:lstStyle/>
          <a:p>
            <a:pPr marL="0" indent="0">
              <a:buNone/>
            </a:pPr>
            <a:r>
              <a:rPr lang="en-US" sz="2400" dirty="0" smtClean="0"/>
              <a:t>It is a process of tracking and controlling the changes in software in terms of the requirements, design, functions and development of the product.</a:t>
            </a:r>
            <a:endParaRPr lang="en-US" sz="2400" dirty="0"/>
          </a:p>
        </p:txBody>
      </p:sp>
    </p:spTree>
    <p:extLst>
      <p:ext uri="{BB962C8B-B14F-4D97-AF65-F5344CB8AC3E}">
        <p14:creationId xmlns:p14="http://schemas.microsoft.com/office/powerpoint/2010/main" val="1252645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                                                   </a:t>
            </a:r>
            <a:r>
              <a:rPr lang="en-US" sz="2800" b="1" dirty="0" smtClean="0">
                <a:solidFill>
                  <a:srgbClr val="7030A0"/>
                </a:solidFill>
              </a:rPr>
              <a:t>15.L</a:t>
            </a:r>
            <a:r>
              <a:rPr lang="en-US" sz="2800" b="1" dirty="0" smtClean="0">
                <a:solidFill>
                  <a:srgbClr val="7030A0"/>
                </a:solidFill>
              </a:rPr>
              <a:t>oad balancer       </a:t>
            </a:r>
            <a:endParaRPr lang="en-US" sz="2800" b="1" dirty="0">
              <a:solidFill>
                <a:srgbClr val="7030A0"/>
              </a:solidFill>
            </a:endParaRPr>
          </a:p>
        </p:txBody>
      </p:sp>
      <p:sp>
        <p:nvSpPr>
          <p:cNvPr id="3" name="Content Placeholder 2"/>
          <p:cNvSpPr>
            <a:spLocks noGrp="1"/>
          </p:cNvSpPr>
          <p:nvPr>
            <p:ph idx="1"/>
          </p:nvPr>
        </p:nvSpPr>
        <p:spPr/>
        <p:txBody>
          <a:bodyPr>
            <a:normAutofit/>
          </a:bodyPr>
          <a:lstStyle/>
          <a:p>
            <a:r>
              <a:rPr lang="en-US" sz="1800" dirty="0"/>
              <a:t>A load balancer is a device that acts as a reverse proxy and distributes network or application traffic across a number of servers. Load balancers are used to increase capacity (concurrent users) and reliability of applications. They improve the overall performance of applications by decreasing the burden on servers associated with managing and maintaining application and network sessions, as well as by performing application-specific tasks.</a:t>
            </a:r>
          </a:p>
          <a:p>
            <a:r>
              <a:rPr lang="en-US" sz="1800" dirty="0"/>
              <a:t>Load balancers are generally grouped into two categories: Layer 4 and Layer 7. Layer 4 load balancers act upon data found in network and transport layer protocols (IP, TCP, FTP, UDP). Layer 7 load balancers distribute requests based upon data found in application layer protocols such as HTTP.</a:t>
            </a:r>
          </a:p>
          <a:p>
            <a:endParaRPr lang="en-US" dirty="0"/>
          </a:p>
        </p:txBody>
      </p:sp>
    </p:spTree>
    <p:extLst>
      <p:ext uri="{BB962C8B-B14F-4D97-AF65-F5344CB8AC3E}">
        <p14:creationId xmlns:p14="http://schemas.microsoft.com/office/powerpoint/2010/main" val="1872224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                                           </a:t>
            </a:r>
            <a:r>
              <a:rPr lang="en-US" sz="3200" b="1" dirty="0" smtClean="0">
                <a:solidFill>
                  <a:srgbClr val="00B0F0"/>
                </a:solidFill>
              </a:rPr>
              <a:t>16.P</a:t>
            </a:r>
            <a:r>
              <a:rPr lang="en-US" sz="3200" b="1" dirty="0" smtClean="0">
                <a:solidFill>
                  <a:srgbClr val="00B0F0"/>
                </a:solidFill>
              </a:rPr>
              <a:t>roxy server  </a:t>
            </a:r>
            <a:endParaRPr lang="en-US" sz="3200" b="1" dirty="0">
              <a:solidFill>
                <a:srgbClr val="00B0F0"/>
              </a:solidFill>
            </a:endParaRPr>
          </a:p>
        </p:txBody>
      </p:sp>
      <p:sp>
        <p:nvSpPr>
          <p:cNvPr id="3" name="Content Placeholder 2"/>
          <p:cNvSpPr>
            <a:spLocks noGrp="1"/>
          </p:cNvSpPr>
          <p:nvPr>
            <p:ph idx="1"/>
          </p:nvPr>
        </p:nvSpPr>
        <p:spPr>
          <a:xfrm>
            <a:off x="838200" y="1690688"/>
            <a:ext cx="10515600" cy="4486275"/>
          </a:xfrm>
        </p:spPr>
        <p:txBody>
          <a:bodyPr>
            <a:normAutofit/>
          </a:bodyPr>
          <a:lstStyle/>
          <a:p>
            <a:r>
              <a:rPr lang="en-US" sz="1600" dirty="0"/>
              <a:t>A proxy server acts as a gateway between you and the internet. It’s an intermediary server separating end users from the websites they browse. Proxy servers provide varying levels of functionality, security, and privacy depending on </a:t>
            </a:r>
            <a:r>
              <a:rPr lang="en-US" sz="1600" dirty="0" smtClean="0"/>
              <a:t>our </a:t>
            </a:r>
            <a:r>
              <a:rPr lang="en-US" sz="1600" dirty="0"/>
              <a:t>use case, needs, or company policy.</a:t>
            </a:r>
          </a:p>
          <a:p>
            <a:r>
              <a:rPr lang="en-US" sz="1600" dirty="0"/>
              <a:t>If </a:t>
            </a:r>
            <a:r>
              <a:rPr lang="en-US" sz="1600" dirty="0" smtClean="0"/>
              <a:t>we’re </a:t>
            </a:r>
            <a:r>
              <a:rPr lang="en-US" sz="1600" dirty="0"/>
              <a:t>using a proxy server, internet traffic flows through the proxy server on its way to the address </a:t>
            </a:r>
            <a:r>
              <a:rPr lang="en-US" sz="1600" dirty="0" smtClean="0"/>
              <a:t>we requested</a:t>
            </a:r>
            <a:r>
              <a:rPr lang="en-US" sz="1600" dirty="0"/>
              <a:t>. The request then comes back through that same proxy server (there are exceptions to this rule), and then the proxy server forwards the data received from the website to </a:t>
            </a:r>
            <a:r>
              <a:rPr lang="en-US" sz="1600" dirty="0" smtClean="0"/>
              <a:t>us</a:t>
            </a:r>
            <a:endParaRPr lang="en-US" sz="1600" dirty="0"/>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785" y="3495719"/>
            <a:ext cx="5944430" cy="1781424"/>
          </a:xfrm>
          <a:prstGeom prst="rect">
            <a:avLst/>
          </a:prstGeom>
        </p:spPr>
      </p:pic>
    </p:spTree>
    <p:extLst>
      <p:ext uri="{BB962C8B-B14F-4D97-AF65-F5344CB8AC3E}">
        <p14:creationId xmlns:p14="http://schemas.microsoft.com/office/powerpoint/2010/main" val="2467503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                                                           </a:t>
            </a:r>
            <a:r>
              <a:rPr lang="en-US" sz="2800" b="1" dirty="0" smtClean="0">
                <a:solidFill>
                  <a:srgbClr val="00B050"/>
                </a:solidFill>
              </a:rPr>
              <a:t>17.Failover </a:t>
            </a:r>
            <a:endParaRPr lang="en-US" sz="2800" b="1" dirty="0">
              <a:solidFill>
                <a:srgbClr val="00B050"/>
              </a:solidFill>
            </a:endParaRPr>
          </a:p>
        </p:txBody>
      </p:sp>
      <p:sp>
        <p:nvSpPr>
          <p:cNvPr id="3" name="Content Placeholder 2"/>
          <p:cNvSpPr>
            <a:spLocks noGrp="1"/>
          </p:cNvSpPr>
          <p:nvPr>
            <p:ph idx="1"/>
          </p:nvPr>
        </p:nvSpPr>
        <p:spPr/>
        <p:txBody>
          <a:bodyPr>
            <a:normAutofit/>
          </a:bodyPr>
          <a:lstStyle/>
          <a:p>
            <a:pPr marL="0" indent="0">
              <a:buNone/>
            </a:pPr>
            <a:r>
              <a:rPr lang="en-US" sz="2400" dirty="0"/>
              <a:t>Failover is a backup operational mode that automatically switches to a standby database, server or network if the primary system fails, or is shut down for servicing. </a:t>
            </a:r>
            <a:endParaRPr lang="en-US" sz="2400" dirty="0" smtClean="0"/>
          </a:p>
          <a:p>
            <a:pPr marL="0" indent="0">
              <a:buNone/>
            </a:pPr>
            <a:r>
              <a:rPr lang="en-US" sz="2400" dirty="0" smtClean="0"/>
              <a:t>Failover </a:t>
            </a:r>
            <a:r>
              <a:rPr lang="en-US" sz="2400" dirty="0"/>
              <a:t>is an extremely important function for critical systems that require always-on accessibility. </a:t>
            </a:r>
            <a:endParaRPr lang="en-US" sz="2400" dirty="0" smtClean="0"/>
          </a:p>
          <a:p>
            <a:pPr marL="0" indent="0">
              <a:buNone/>
            </a:pPr>
            <a:r>
              <a:rPr lang="en-US" sz="2400" dirty="0" smtClean="0"/>
              <a:t>The </a:t>
            </a:r>
            <a:r>
              <a:rPr lang="en-US" sz="2400" dirty="0"/>
              <a:t>main purpose of failover is to eliminate, or at least reduce, the impact on users when a system failure occurs.</a:t>
            </a:r>
          </a:p>
        </p:txBody>
      </p:sp>
    </p:spTree>
    <p:extLst>
      <p:ext uri="{BB962C8B-B14F-4D97-AF65-F5344CB8AC3E}">
        <p14:creationId xmlns:p14="http://schemas.microsoft.com/office/powerpoint/2010/main" val="244921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C00000"/>
                </a:solidFill>
              </a:rPr>
              <a:t>                                                   18.Fault tolerance </a:t>
            </a:r>
            <a:endParaRPr lang="en-US" sz="2800" b="1" dirty="0">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US" sz="2400" dirty="0"/>
              <a:t>Fault tolerance is the way in which an operating system (OS) responds to a hardware or software failure. The term essentially refers to a system’s ability to allow for failures or malfunctions, and this ability may be provided by software, hardware or a combination of both. To handle faults gracefully, some computer systems have two or more duplicate systems</a:t>
            </a:r>
          </a:p>
        </p:txBody>
      </p:sp>
    </p:spTree>
    <p:extLst>
      <p:ext uri="{BB962C8B-B14F-4D97-AF65-F5344CB8AC3E}">
        <p14:creationId xmlns:p14="http://schemas.microsoft.com/office/powerpoint/2010/main" val="2205115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                                              </a:t>
            </a:r>
            <a:r>
              <a:rPr lang="en-US" sz="2800" b="1" dirty="0" smtClean="0">
                <a:solidFill>
                  <a:srgbClr val="FFC000"/>
                </a:solidFill>
              </a:rPr>
              <a:t>19.Disaster recovery</a:t>
            </a:r>
            <a:endParaRPr lang="en-US" sz="2800" b="1" dirty="0">
              <a:solidFill>
                <a:srgbClr val="FFC000"/>
              </a:solidFill>
            </a:endParaRPr>
          </a:p>
        </p:txBody>
      </p:sp>
      <p:sp>
        <p:nvSpPr>
          <p:cNvPr id="3" name="Content Placeholder 2"/>
          <p:cNvSpPr>
            <a:spLocks noGrp="1"/>
          </p:cNvSpPr>
          <p:nvPr>
            <p:ph idx="1"/>
          </p:nvPr>
        </p:nvSpPr>
        <p:spPr/>
        <p:txBody>
          <a:bodyPr>
            <a:normAutofit/>
          </a:bodyPr>
          <a:lstStyle/>
          <a:p>
            <a:pPr marL="0" indent="0">
              <a:buNone/>
            </a:pPr>
            <a:r>
              <a:rPr lang="en-US" sz="2400" dirty="0"/>
              <a:t>Disaster recovery is a set of policies and procedures which focus on protecting an organization from any significant effects in case of a negative event, which may include </a:t>
            </a:r>
            <a:r>
              <a:rPr lang="en-US" sz="2400" dirty="0" err="1"/>
              <a:t>cyberattacks</a:t>
            </a:r>
            <a:r>
              <a:rPr lang="en-US" sz="2400" dirty="0"/>
              <a:t>, natural disasters or building or device failures. Disaster recovery helps in designing strategies that can restore hardware, applications and data quickly for business continuity.</a:t>
            </a:r>
          </a:p>
        </p:txBody>
      </p:sp>
    </p:spTree>
    <p:extLst>
      <p:ext uri="{BB962C8B-B14F-4D97-AF65-F5344CB8AC3E}">
        <p14:creationId xmlns:p14="http://schemas.microsoft.com/office/powerpoint/2010/main" val="210853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                                            2.High Availability:</a:t>
            </a:r>
            <a:endParaRPr lang="en-US" sz="2800" b="1" dirty="0"/>
          </a:p>
        </p:txBody>
      </p:sp>
      <p:sp>
        <p:nvSpPr>
          <p:cNvPr id="3" name="Content Placeholder 2"/>
          <p:cNvSpPr>
            <a:spLocks noGrp="1"/>
          </p:cNvSpPr>
          <p:nvPr>
            <p:ph idx="1"/>
          </p:nvPr>
        </p:nvSpPr>
        <p:spPr/>
        <p:txBody>
          <a:bodyPr>
            <a:normAutofit/>
          </a:bodyPr>
          <a:lstStyle/>
          <a:p>
            <a:pPr marL="0" indent="0">
              <a:buNone/>
            </a:pPr>
            <a:r>
              <a:rPr lang="en-US" sz="2400" dirty="0"/>
              <a:t>High availability is a quality of a system or component that assures a high level of operational performance for a given period of time</a:t>
            </a:r>
            <a:r>
              <a:rPr lang="en-US" sz="2400" dirty="0" smtClean="0"/>
              <a:t>.</a:t>
            </a:r>
          </a:p>
          <a:p>
            <a:pPr marL="0" indent="0">
              <a:buNone/>
            </a:pPr>
            <a:r>
              <a:rPr lang="en-US" sz="2400" dirty="0"/>
              <a:t>The way that it works is quite simple conceptually but typically requires some specialized software and configuration.</a:t>
            </a:r>
          </a:p>
        </p:txBody>
      </p:sp>
    </p:spTree>
    <p:extLst>
      <p:ext uri="{BB962C8B-B14F-4D97-AF65-F5344CB8AC3E}">
        <p14:creationId xmlns:p14="http://schemas.microsoft.com/office/powerpoint/2010/main" val="2397551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                                                       </a:t>
            </a:r>
            <a:r>
              <a:rPr lang="en-US" sz="2800" b="1" dirty="0" smtClean="0">
                <a:solidFill>
                  <a:schemeClr val="accent6">
                    <a:lumMod val="75000"/>
                  </a:schemeClr>
                </a:solidFill>
              </a:rPr>
              <a:t>20.RPO &amp; RTO</a:t>
            </a:r>
            <a:endParaRPr lang="en-US" sz="2800" b="1" dirty="0">
              <a:solidFill>
                <a:schemeClr val="accent6">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US" dirty="0">
                <a:solidFill>
                  <a:schemeClr val="tx2"/>
                </a:solidFill>
              </a:rPr>
              <a:t>RPO: Recovery Point Objective</a:t>
            </a:r>
          </a:p>
          <a:p>
            <a:pPr marL="0" indent="0">
              <a:buNone/>
            </a:pPr>
            <a:r>
              <a:rPr lang="en-US" sz="2400" dirty="0"/>
              <a:t>Recovery Point Objective (RPO) describes the interval of time that might pass during a disruption before the quantity of data lost during that period exceeds the Business Continuity Plan’s maximum allowable threshold or “tolerance</a:t>
            </a:r>
            <a:r>
              <a:rPr lang="en-US" sz="2400" dirty="0" smtClean="0"/>
              <a:t>.”</a:t>
            </a:r>
          </a:p>
          <a:p>
            <a:pPr marL="0" indent="0">
              <a:buNone/>
            </a:pPr>
            <a:r>
              <a:rPr lang="en-US" dirty="0">
                <a:solidFill>
                  <a:schemeClr val="tx2"/>
                </a:solidFill>
              </a:rPr>
              <a:t>RTO: Recovery Time Objective</a:t>
            </a:r>
          </a:p>
          <a:p>
            <a:pPr marL="0" indent="0">
              <a:buNone/>
            </a:pPr>
            <a:r>
              <a:rPr lang="en-US" sz="2400" dirty="0"/>
              <a:t>The Recovery Time Objective (RTO) is the duration of time and a service level within which a business process must be restored after a disaster in order to avoid unacceptable consequences associated with a break in continuity. In other words, the RTO is the answer to the question: “How much time did it take to recover after notification of business process disruption?“</a:t>
            </a:r>
          </a:p>
          <a:p>
            <a:endParaRPr lang="en-US" dirty="0"/>
          </a:p>
          <a:p>
            <a:endParaRPr lang="en-US" dirty="0"/>
          </a:p>
        </p:txBody>
      </p:sp>
    </p:spTree>
    <p:extLst>
      <p:ext uri="{BB962C8B-B14F-4D97-AF65-F5344CB8AC3E}">
        <p14:creationId xmlns:p14="http://schemas.microsoft.com/office/powerpoint/2010/main" val="206275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866" y="300579"/>
            <a:ext cx="10515600" cy="1325563"/>
          </a:xfrm>
        </p:spPr>
        <p:txBody>
          <a:bodyPr>
            <a:normAutofit/>
          </a:bodyPr>
          <a:lstStyle/>
          <a:p>
            <a:r>
              <a:rPr lang="en-US" sz="2800" b="1" dirty="0" smtClean="0"/>
              <a:t>   3.API : (Application programming interface)</a:t>
            </a:r>
            <a:br>
              <a:rPr lang="en-US" sz="2800" b="1" dirty="0" smtClean="0"/>
            </a:br>
            <a:endParaRPr lang="en-US" sz="2800" dirty="0"/>
          </a:p>
        </p:txBody>
      </p:sp>
      <p:sp>
        <p:nvSpPr>
          <p:cNvPr id="3" name="Content Placeholder 2"/>
          <p:cNvSpPr>
            <a:spLocks noGrp="1"/>
          </p:cNvSpPr>
          <p:nvPr>
            <p:ph idx="1"/>
          </p:nvPr>
        </p:nvSpPr>
        <p:spPr>
          <a:xfrm>
            <a:off x="838200" y="1204856"/>
            <a:ext cx="10515600" cy="4972107"/>
          </a:xfrm>
        </p:spPr>
        <p:txBody>
          <a:bodyPr/>
          <a:lstStyle/>
          <a:p>
            <a:pPr marL="0" indent="0">
              <a:buNone/>
            </a:pPr>
            <a:r>
              <a:rPr lang="en-US" sz="2400" dirty="0" smtClean="0"/>
              <a:t>An Application Programming Interface (API) is a tool set that programmers can use in helping them create software. A good API will have clear and concise commands that a programmer can use and reuse, so they don't have to build everything over again. API’s just allow applications to communicate with one another</a:t>
            </a:r>
          </a:p>
          <a:p>
            <a:endParaRPr lang="en-US" dirty="0"/>
          </a:p>
        </p:txBody>
      </p:sp>
    </p:spTree>
    <p:extLst>
      <p:ext uri="{BB962C8B-B14F-4D97-AF65-F5344CB8AC3E}">
        <p14:creationId xmlns:p14="http://schemas.microsoft.com/office/powerpoint/2010/main" val="2608188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                                            4.Endpoints </a:t>
            </a: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endParaRPr lang="en-US" sz="2800" dirty="0"/>
          </a:p>
        </p:txBody>
      </p:sp>
      <p:sp>
        <p:nvSpPr>
          <p:cNvPr id="3" name="Content Placeholder 2"/>
          <p:cNvSpPr>
            <a:spLocks noGrp="1"/>
          </p:cNvSpPr>
          <p:nvPr>
            <p:ph idx="1"/>
          </p:nvPr>
        </p:nvSpPr>
        <p:spPr>
          <a:xfrm>
            <a:off x="914400" y="1690687"/>
            <a:ext cx="10439400" cy="4486275"/>
          </a:xfrm>
        </p:spPr>
        <p:txBody>
          <a:bodyPr>
            <a:normAutofit/>
          </a:bodyPr>
          <a:lstStyle/>
          <a:p>
            <a:pPr marL="0" indent="0">
              <a:buNone/>
            </a:pPr>
            <a:r>
              <a:rPr lang="en-US" sz="2400" dirty="0" smtClean="0"/>
              <a:t>Endpoints are remote computing devices that connect to a network and communicates back and forth with the network. An </a:t>
            </a:r>
            <a:r>
              <a:rPr lang="en-US" sz="2400" b="1" dirty="0" smtClean="0"/>
              <a:t>endpoint</a:t>
            </a:r>
            <a:r>
              <a:rPr lang="en-US" sz="2400" dirty="0" smtClean="0"/>
              <a:t> is a remote computing device that communicates back and forth with a network to which  it is connected.</a:t>
            </a:r>
          </a:p>
          <a:p>
            <a:pPr marL="0" indent="0">
              <a:buNone/>
            </a:pPr>
            <a:r>
              <a:rPr lang="en-US" sz="2400" dirty="0" smtClean="0"/>
              <a:t> Examples of </a:t>
            </a:r>
            <a:r>
              <a:rPr lang="en-US" sz="2400" b="1" dirty="0" smtClean="0"/>
              <a:t>endpoints</a:t>
            </a:r>
            <a:r>
              <a:rPr lang="en-US" sz="2400" dirty="0" smtClean="0"/>
              <a:t> : Desktops</a:t>
            </a:r>
            <a:endParaRPr lang="en-US" sz="2400" dirty="0"/>
          </a:p>
        </p:txBody>
      </p:sp>
    </p:spTree>
    <p:extLst>
      <p:ext uri="{BB962C8B-B14F-4D97-AF65-F5344CB8AC3E}">
        <p14:creationId xmlns:p14="http://schemas.microsoft.com/office/powerpoint/2010/main" val="3432389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756"/>
            <a:ext cx="10515600" cy="1325563"/>
          </a:xfrm>
        </p:spPr>
        <p:txBody>
          <a:bodyPr>
            <a:normAutofit/>
          </a:bodyPr>
          <a:lstStyle/>
          <a:p>
            <a:r>
              <a:rPr lang="en-US" sz="1600" b="1" dirty="0" smtClean="0"/>
              <a:t>                                                                             </a:t>
            </a:r>
            <a:r>
              <a:rPr lang="en-US" sz="2400" b="1" dirty="0" smtClean="0"/>
              <a:t>5.</a:t>
            </a:r>
            <a:r>
              <a:rPr lang="en-US" sz="1600" b="1" dirty="0" smtClean="0"/>
              <a:t> </a:t>
            </a:r>
            <a:r>
              <a:rPr lang="en-US" sz="2800" b="1" dirty="0" smtClean="0"/>
              <a:t>Virtual machine</a:t>
            </a:r>
            <a:r>
              <a:rPr lang="en-US" sz="2800" b="1" dirty="0"/>
              <a:t/>
            </a:r>
            <a:br>
              <a:rPr lang="en-US" sz="2800" b="1" dirty="0"/>
            </a:br>
            <a:endParaRPr lang="en-US" sz="2800" b="1" dirty="0"/>
          </a:p>
        </p:txBody>
      </p:sp>
      <p:sp>
        <p:nvSpPr>
          <p:cNvPr id="3" name="Content Placeholder 2"/>
          <p:cNvSpPr>
            <a:spLocks noGrp="1"/>
          </p:cNvSpPr>
          <p:nvPr>
            <p:ph idx="1"/>
          </p:nvPr>
        </p:nvSpPr>
        <p:spPr>
          <a:xfrm>
            <a:off x="838200" y="1395319"/>
            <a:ext cx="10515600" cy="4351338"/>
          </a:xfrm>
        </p:spPr>
        <p:txBody>
          <a:bodyPr>
            <a:normAutofit/>
          </a:bodyPr>
          <a:lstStyle/>
          <a:p>
            <a:pPr marL="0" indent="0">
              <a:buFont typeface="Arial" panose="020B0604020202020204" pitchFamily="34" charset="0"/>
              <a:buNone/>
            </a:pPr>
            <a:r>
              <a:rPr lang="en-US" sz="2400" dirty="0"/>
              <a:t>A virtual machine is a computer file, typically called an image, which behaves like an actual computer. </a:t>
            </a:r>
            <a:r>
              <a:rPr lang="en-US" sz="2400" dirty="0"/>
              <a:t>In other words, creating a computer within a computer. </a:t>
            </a:r>
            <a:endParaRPr lang="en-US" sz="2400" dirty="0" smtClean="0"/>
          </a:p>
          <a:p>
            <a:pPr marL="0" indent="0">
              <a:buFont typeface="Arial" panose="020B0604020202020204" pitchFamily="34" charset="0"/>
              <a:buNone/>
            </a:pPr>
            <a:r>
              <a:rPr lang="en-US" sz="2400" dirty="0" smtClean="0"/>
              <a:t>Virtual </a:t>
            </a:r>
            <a:r>
              <a:rPr lang="en-US" sz="2400" dirty="0"/>
              <a:t>machines are created to perform specific tasks that are risky to perform in a host environment, such as accessing virus-infected data and testing operating systems. </a:t>
            </a:r>
          </a:p>
        </p:txBody>
      </p:sp>
    </p:spTree>
    <p:extLst>
      <p:ext uri="{BB962C8B-B14F-4D97-AF65-F5344CB8AC3E}">
        <p14:creationId xmlns:p14="http://schemas.microsoft.com/office/powerpoint/2010/main" val="3961622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0790"/>
          </a:xfrm>
        </p:spPr>
        <p:txBody>
          <a:bodyPr>
            <a:normAutofit/>
          </a:bodyPr>
          <a:lstStyle/>
          <a:p>
            <a:r>
              <a:rPr lang="en-US" sz="3200" b="1" dirty="0" smtClean="0"/>
              <a:t>                                                6.Devops</a:t>
            </a:r>
            <a:endParaRPr lang="en-US" sz="3200" b="1" dirty="0"/>
          </a:p>
        </p:txBody>
      </p:sp>
      <p:sp>
        <p:nvSpPr>
          <p:cNvPr id="3" name="Content Placeholder 2"/>
          <p:cNvSpPr>
            <a:spLocks noGrp="1"/>
          </p:cNvSpPr>
          <p:nvPr>
            <p:ph idx="1"/>
          </p:nvPr>
        </p:nvSpPr>
        <p:spPr>
          <a:xfrm>
            <a:off x="838200" y="935916"/>
            <a:ext cx="10515600" cy="6199113"/>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 combination of practices and tools that increases an organization’s ability to deliver applications at high velocity. This speed enables organizations to better serve their customers and compete more effectively in the market.</a:t>
            </a:r>
          </a:p>
          <a:p>
            <a:pPr marL="0" indent="0">
              <a:buNone/>
            </a:pPr>
            <a:endParaRPr lang="en-US" sz="24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3964" y="1950761"/>
            <a:ext cx="5896798" cy="4667901"/>
          </a:xfrm>
          <a:prstGeom prst="rect">
            <a:avLst/>
          </a:prstGeom>
        </p:spPr>
      </p:pic>
    </p:spTree>
    <p:extLst>
      <p:ext uri="{BB962C8B-B14F-4D97-AF65-F5344CB8AC3E}">
        <p14:creationId xmlns:p14="http://schemas.microsoft.com/office/powerpoint/2010/main" val="384598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                                     7.Continuous Deployment:</a:t>
            </a:r>
            <a:endParaRPr lang="en-US" sz="2800" dirty="0"/>
          </a:p>
        </p:txBody>
      </p:sp>
      <p:sp>
        <p:nvSpPr>
          <p:cNvPr id="3" name="Content Placeholder 2"/>
          <p:cNvSpPr>
            <a:spLocks noGrp="1"/>
          </p:cNvSpPr>
          <p:nvPr>
            <p:ph idx="1"/>
          </p:nvPr>
        </p:nvSpPr>
        <p:spPr/>
        <p:txBody>
          <a:bodyPr>
            <a:normAutofit/>
          </a:bodyPr>
          <a:lstStyle/>
          <a:p>
            <a:pPr marL="0" indent="0">
              <a:buNone/>
            </a:pPr>
            <a:r>
              <a:rPr lang="en-US" sz="2400" dirty="0"/>
              <a:t>It is an approach of releasing software on the production servers continuously in an automated fashion. So, once a code passes through all the stages of compiling the source code, validating the source code, reviewing the code, performing unit testing &amp; integration testing, packaging the application continuously, it will then be deployed onto the test serves to perform User Acceptance tests. Once that is done, the software will be deployed onto the production servers for release and this is said to be</a:t>
            </a:r>
            <a:r>
              <a:rPr lang="en-US" sz="2400" b="1" dirty="0"/>
              <a:t> Continuous Deployment.</a:t>
            </a:r>
            <a:r>
              <a:rPr lang="en-US" sz="2400" dirty="0"/>
              <a:t> </a:t>
            </a:r>
          </a:p>
        </p:txBody>
      </p:sp>
    </p:spTree>
    <p:extLst>
      <p:ext uri="{BB962C8B-B14F-4D97-AF65-F5344CB8AC3E}">
        <p14:creationId xmlns:p14="http://schemas.microsoft.com/office/powerpoint/2010/main" val="1493994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9823"/>
            <a:ext cx="10515600" cy="624578"/>
          </a:xfrm>
        </p:spPr>
        <p:txBody>
          <a:bodyPr>
            <a:normAutofit/>
          </a:bodyPr>
          <a:lstStyle/>
          <a:p>
            <a:r>
              <a:rPr lang="en-US" sz="2800" b="1" dirty="0" smtClean="0"/>
              <a:t>                                                     8.Cloud </a:t>
            </a:r>
            <a:r>
              <a:rPr lang="en-US" sz="2800" b="1" dirty="0"/>
              <a:t>:</a:t>
            </a:r>
          </a:p>
        </p:txBody>
      </p:sp>
      <p:sp>
        <p:nvSpPr>
          <p:cNvPr id="3" name="Content Placeholder 2"/>
          <p:cNvSpPr>
            <a:spLocks noGrp="1"/>
          </p:cNvSpPr>
          <p:nvPr>
            <p:ph idx="1"/>
          </p:nvPr>
        </p:nvSpPr>
        <p:spPr>
          <a:xfrm>
            <a:off x="838200" y="914401"/>
            <a:ext cx="10515600" cy="585423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Cloud computing is a term referred to storing and accessing data over the internet. It doesn't store any data on the hard disk of your personal computer. </a:t>
            </a:r>
            <a:r>
              <a:rPr lang="en-US" sz="2400" dirty="0">
                <a:latin typeface="Times New Roman" panose="02020603050405020304" pitchFamily="18" charset="0"/>
                <a:cs typeface="Times New Roman" panose="02020603050405020304" pitchFamily="18" charset="0"/>
              </a:rPr>
              <a:t>In cloud computing, you can access data from a remote server</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Instead </a:t>
            </a:r>
            <a:r>
              <a:rPr lang="en-US" sz="2400" dirty="0">
                <a:latin typeface="Times New Roman" panose="02020603050405020304" pitchFamily="18" charset="0"/>
                <a:cs typeface="Times New Roman" panose="02020603050405020304" pitchFamily="18" charset="0"/>
              </a:rPr>
              <a:t>of accessing files and data from a local or personal computer, you are accessing them online from any Internet-capable </a:t>
            </a:r>
            <a:r>
              <a:rPr lang="en-US" sz="2400" dirty="0" smtClean="0">
                <a:latin typeface="Times New Roman" panose="02020603050405020304" pitchFamily="18" charset="0"/>
                <a:cs typeface="Times New Roman" panose="02020603050405020304" pitchFamily="18" charset="0"/>
              </a:rPr>
              <a:t>device ,the </a:t>
            </a:r>
            <a:r>
              <a:rPr lang="en-US" sz="2400" dirty="0">
                <a:latin typeface="Times New Roman" panose="02020603050405020304" pitchFamily="18" charset="0"/>
                <a:cs typeface="Times New Roman" panose="02020603050405020304" pitchFamily="18" charset="0"/>
              </a:rPr>
              <a:t>information will be available anywhere you go and anytime you need it</a:t>
            </a:r>
            <a:r>
              <a:rPr lang="en-US" dirty="0">
                <a:latin typeface="Times New Roman" panose="02020603050405020304" pitchFamily="18" charset="0"/>
                <a:cs typeface="Times New Roman" panose="02020603050405020304" pitchFamily="18" charset="0"/>
              </a:rPr>
              <a:t>.</a:t>
            </a:r>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503" y="3205787"/>
            <a:ext cx="4563112" cy="3562847"/>
          </a:xfrm>
          <a:prstGeom prst="rect">
            <a:avLst/>
          </a:prstGeom>
        </p:spPr>
      </p:pic>
    </p:spTree>
    <p:extLst>
      <p:ext uri="{BB962C8B-B14F-4D97-AF65-F5344CB8AC3E}">
        <p14:creationId xmlns:p14="http://schemas.microsoft.com/office/powerpoint/2010/main" val="119011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                                                         9.AWS</a:t>
            </a:r>
            <a:r>
              <a:rPr lang="en-US" b="1" dirty="0" smtClean="0"/>
              <a:t> </a:t>
            </a:r>
            <a:br>
              <a:rPr lang="en-US" b="1" dirty="0" smtClean="0"/>
            </a:br>
            <a:endParaRPr lang="en-US" dirty="0"/>
          </a:p>
        </p:txBody>
      </p:sp>
      <p:sp>
        <p:nvSpPr>
          <p:cNvPr id="3" name="Content Placeholder 2"/>
          <p:cNvSpPr>
            <a:spLocks noGrp="1"/>
          </p:cNvSpPr>
          <p:nvPr>
            <p:ph idx="1"/>
          </p:nvPr>
        </p:nvSpPr>
        <p:spPr>
          <a:xfrm>
            <a:off x="838200" y="989704"/>
            <a:ext cx="10515600" cy="5187259"/>
          </a:xfrm>
        </p:spPr>
        <p:txBody>
          <a:bodyPr/>
          <a:lstStyle/>
          <a:p>
            <a:pPr marL="0" indent="0">
              <a:buNone/>
            </a:pPr>
            <a:r>
              <a:rPr lang="en-US" sz="1800" dirty="0" smtClean="0"/>
              <a:t>Amazon web service is a platform that offers flexible, reliable, scalable, easy-to-use and cost-effective cloud computing solutions.</a:t>
            </a:r>
          </a:p>
          <a:p>
            <a:pPr marL="0" indent="0">
              <a:buNone/>
            </a:pPr>
            <a:r>
              <a:rPr lang="en-US" sz="1800" dirty="0" smtClean="0"/>
              <a:t>AWS is a comprehensive, easy to use computing platform offered Amazon. The platform is developed with a combination of infrastructure as a service (</a:t>
            </a:r>
            <a:r>
              <a:rPr lang="en-US" sz="1800" dirty="0" err="1" smtClean="0"/>
              <a:t>IaaS</a:t>
            </a:r>
            <a:r>
              <a:rPr lang="en-US" sz="1800" dirty="0" smtClean="0"/>
              <a:t>), platform as a service (</a:t>
            </a:r>
            <a:r>
              <a:rPr lang="en-US" sz="1800" dirty="0" err="1" smtClean="0"/>
              <a:t>PaaS</a:t>
            </a:r>
            <a:r>
              <a:rPr lang="en-US" sz="1800" dirty="0" smtClean="0"/>
              <a:t>) and packaged software as a service (SaaS) offerings.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363" y="2641460"/>
            <a:ext cx="7697274" cy="3877216"/>
          </a:xfrm>
          <a:prstGeom prst="rect">
            <a:avLst/>
          </a:prstGeom>
        </p:spPr>
      </p:pic>
    </p:spTree>
    <p:extLst>
      <p:ext uri="{BB962C8B-B14F-4D97-AF65-F5344CB8AC3E}">
        <p14:creationId xmlns:p14="http://schemas.microsoft.com/office/powerpoint/2010/main" val="3482023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3155</TotalTime>
  <Words>1106</Words>
  <Application>Microsoft Office PowerPoint</Application>
  <PresentationFormat>Widescreen</PresentationFormat>
  <Paragraphs>65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                                                                     1.  Virtualization</vt:lpstr>
      <vt:lpstr>                                            2.High Availability:</vt:lpstr>
      <vt:lpstr>   3.API : (Application programming interface) </vt:lpstr>
      <vt:lpstr>                                            4.Endpoints  </vt:lpstr>
      <vt:lpstr>                                                                             5. Virtual machine </vt:lpstr>
      <vt:lpstr>                                                6.Devops</vt:lpstr>
      <vt:lpstr>                                     7.Continuous Deployment:</vt:lpstr>
      <vt:lpstr>                                                     8.Cloud :</vt:lpstr>
      <vt:lpstr>                                                         9.AWS  </vt:lpstr>
      <vt:lpstr>                                                 10.Microservices </vt:lpstr>
      <vt:lpstr>                                            11.Continuous Delivery  </vt:lpstr>
      <vt:lpstr>                                     12.Continuous Integration </vt:lpstr>
      <vt:lpstr>                                               13.Software Integration  </vt:lpstr>
      <vt:lpstr>                                     14.Configuration management</vt:lpstr>
      <vt:lpstr>                                                   15.Load balancer       </vt:lpstr>
      <vt:lpstr>                                           16.Proxy server  </vt:lpstr>
      <vt:lpstr>                                                           17.Failover </vt:lpstr>
      <vt:lpstr>                                                   18.Fault tolerance </vt:lpstr>
      <vt:lpstr>                                              19.Disaster recovery</vt:lpstr>
      <vt:lpstr>                                                       20.RPO &amp; RTO</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THAMMUTHAKA, SWETHA</dc:creator>
  <cp:lastModifiedBy>THAMMUTHAKA, SWETHA</cp:lastModifiedBy>
  <cp:revision>70</cp:revision>
  <dcterms:created xsi:type="dcterms:W3CDTF">2019-12-09T07:28:43Z</dcterms:created>
  <dcterms:modified xsi:type="dcterms:W3CDTF">2019-12-11T12:04:09Z</dcterms:modified>
</cp:coreProperties>
</file>