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b="0">
                <a:latin typeface="Times New Roman" panose="02020603050405020304" pitchFamily="18" charset="0"/>
                <a:cs typeface="Times New Roman" panose="02020603050405020304" pitchFamily="18" charset="0"/>
              </a:rPr>
              <a:t>MONTHLY</a:t>
            </a:r>
            <a:r>
              <a:rPr lang="en-IN" b="0" baseline="0">
                <a:latin typeface="Times New Roman" panose="02020603050405020304" pitchFamily="18" charset="0"/>
                <a:cs typeface="Times New Roman" panose="02020603050405020304" pitchFamily="18" charset="0"/>
              </a:rPr>
              <a:t> SALARY AND COMPENSATION ANALYSIS OF SS PVT LTD 2024</a:t>
            </a:r>
            <a:endParaRPr lang="en-IN" b="0">
              <a:latin typeface="Times New Roman" panose="02020603050405020304" pitchFamily="18" charset="0"/>
              <a:cs typeface="Times New Roman" panose="02020603050405020304" pitchFamily="18" charset="0"/>
            </a:endParaRPr>
          </a:p>
        </c:rich>
      </c:tx>
      <c:layout>
        <c:manualLayout>
          <c:xMode val="edge"/>
          <c:yMode val="edge"/>
          <c:x val="0.14765487835252702"/>
          <c:y val="1.7539677278437013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[swethassssss.xlsx]Sheet1!$E$1:$E$2</c:f>
              <c:strCache>
                <c:ptCount val="2"/>
                <c:pt idx="0">
                  <c:v>                                                                                                      SALARY SHEET OF SS PVT LTD            FOR THE MONTH OF AUGUST 2024</c:v>
                </c:pt>
                <c:pt idx="1">
                  <c:v>WORKING DAYS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[swethassssss.xlsx]Sheet1!$A$3:$D$22</c:f>
              <c:multiLvlStrCache>
                <c:ptCount val="20"/>
                <c:lvl>
                  <c:pt idx="0">
                    <c:v>charter accountant</c:v>
                  </c:pt>
                  <c:pt idx="1">
                    <c:v>data scientist</c:v>
                  </c:pt>
                  <c:pt idx="2">
                    <c:v>worker</c:v>
                  </c:pt>
                  <c:pt idx="3">
                    <c:v>clerk</c:v>
                  </c:pt>
                  <c:pt idx="4">
                    <c:v>prodction manager</c:v>
                  </c:pt>
                  <c:pt idx="5">
                    <c:v>team leader</c:v>
                  </c:pt>
                  <c:pt idx="6">
                    <c:v>Hr manager</c:v>
                  </c:pt>
                  <c:pt idx="7">
                    <c:v>assistant manager</c:v>
                  </c:pt>
                  <c:pt idx="8">
                    <c:v>accountant</c:v>
                  </c:pt>
                  <c:pt idx="9">
                    <c:v>supervisor</c:v>
                  </c:pt>
                  <c:pt idx="10">
                    <c:v>sales manager</c:v>
                  </c:pt>
                  <c:pt idx="11">
                    <c:v>data analyst</c:v>
                  </c:pt>
                  <c:pt idx="12">
                    <c:v>marketing manager</c:v>
                  </c:pt>
                  <c:pt idx="13">
                    <c:v>bookkeeper</c:v>
                  </c:pt>
                  <c:pt idx="14">
                    <c:v>sales representative</c:v>
                  </c:pt>
                  <c:pt idx="15">
                    <c:v>software engineer</c:v>
                  </c:pt>
                  <c:pt idx="16">
                    <c:v>business analyst</c:v>
                  </c:pt>
                  <c:pt idx="17">
                    <c:v>finance manager</c:v>
                  </c:pt>
                  <c:pt idx="18">
                    <c:v>project manager</c:v>
                  </c:pt>
                  <c:pt idx="19">
                    <c:v>marketing specialist</c:v>
                  </c:pt>
                </c:lvl>
                <c:lvl>
                  <c:pt idx="0">
                    <c:v>100000</c:v>
                  </c:pt>
                  <c:pt idx="1">
                    <c:v>76000</c:v>
                  </c:pt>
                  <c:pt idx="2">
                    <c:v>20500</c:v>
                  </c:pt>
                  <c:pt idx="3">
                    <c:v>15600</c:v>
                  </c:pt>
                  <c:pt idx="4">
                    <c:v>45000</c:v>
                  </c:pt>
                  <c:pt idx="5">
                    <c:v>68000</c:v>
                  </c:pt>
                  <c:pt idx="6">
                    <c:v>92000</c:v>
                  </c:pt>
                  <c:pt idx="7">
                    <c:v>55000</c:v>
                  </c:pt>
                  <c:pt idx="8">
                    <c:v>53000</c:v>
                  </c:pt>
                  <c:pt idx="9">
                    <c:v>44000</c:v>
                  </c:pt>
                  <c:pt idx="10">
                    <c:v>39000</c:v>
                  </c:pt>
                  <c:pt idx="11">
                    <c:v>43000</c:v>
                  </c:pt>
                  <c:pt idx="12">
                    <c:v>34000</c:v>
                  </c:pt>
                  <c:pt idx="13">
                    <c:v>14800</c:v>
                  </c:pt>
                  <c:pt idx="14">
                    <c:v>43000</c:v>
                  </c:pt>
                  <c:pt idx="15">
                    <c:v>78900</c:v>
                  </c:pt>
                  <c:pt idx="16">
                    <c:v>69000</c:v>
                  </c:pt>
                  <c:pt idx="17">
                    <c:v>89500</c:v>
                  </c:pt>
                  <c:pt idx="18">
                    <c:v>75300</c:v>
                  </c:pt>
                  <c:pt idx="19">
                    <c:v>77400</c:v>
                  </c:pt>
                </c:lvl>
                <c:lvl>
                  <c:pt idx="0">
                    <c:v>RITHISHA</c:v>
                  </c:pt>
                  <c:pt idx="1">
                    <c:v>SWETHA</c:v>
                  </c:pt>
                  <c:pt idx="2">
                    <c:v>NADHIYA</c:v>
                  </c:pt>
                  <c:pt idx="3">
                    <c:v>SRI</c:v>
                  </c:pt>
                  <c:pt idx="4">
                    <c:v>SOWMIYA</c:v>
                  </c:pt>
                  <c:pt idx="5">
                    <c:v>ESTHER</c:v>
                  </c:pt>
                  <c:pt idx="6">
                    <c:v>GLORY</c:v>
                  </c:pt>
                  <c:pt idx="7">
                    <c:v>KOMATHI</c:v>
                  </c:pt>
                  <c:pt idx="8">
                    <c:v>GAYATHRI</c:v>
                  </c:pt>
                  <c:pt idx="9">
                    <c:v>HELEN</c:v>
                  </c:pt>
                  <c:pt idx="10">
                    <c:v>SARITHA</c:v>
                  </c:pt>
                  <c:pt idx="11">
                    <c:v>KOTEESHWARI</c:v>
                  </c:pt>
                  <c:pt idx="12">
                    <c:v>ASHA</c:v>
                  </c:pt>
                  <c:pt idx="13">
                    <c:v>PUSHPALATHA</c:v>
                  </c:pt>
                  <c:pt idx="14">
                    <c:v>SUMITHRA</c:v>
                  </c:pt>
                  <c:pt idx="15">
                    <c:v>SAVITHA</c:v>
                  </c:pt>
                  <c:pt idx="16">
                    <c:v>MUSKAN</c:v>
                  </c:pt>
                  <c:pt idx="17">
                    <c:v>LATHIKA</c:v>
                  </c:pt>
                  <c:pt idx="18">
                    <c:v>JEYASREE</c:v>
                  </c:pt>
                  <c:pt idx="19">
                    <c:v>PREDHIKSHA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[swethassssss.xlsx]Sheet1!$E$3:$E$22</c:f>
              <c:numCache>
                <c:formatCode>General</c:formatCode>
                <c:ptCount val="20"/>
                <c:pt idx="0">
                  <c:v>31</c:v>
                </c:pt>
                <c:pt idx="1">
                  <c:v>30</c:v>
                </c:pt>
                <c:pt idx="2">
                  <c:v>29</c:v>
                </c:pt>
                <c:pt idx="3">
                  <c:v>28</c:v>
                </c:pt>
                <c:pt idx="4">
                  <c:v>30</c:v>
                </c:pt>
                <c:pt idx="5">
                  <c:v>26</c:v>
                </c:pt>
                <c:pt idx="6">
                  <c:v>26</c:v>
                </c:pt>
                <c:pt idx="7">
                  <c:v>31</c:v>
                </c:pt>
                <c:pt idx="8">
                  <c:v>27</c:v>
                </c:pt>
                <c:pt idx="9">
                  <c:v>29</c:v>
                </c:pt>
                <c:pt idx="10">
                  <c:v>31</c:v>
                </c:pt>
                <c:pt idx="11">
                  <c:v>30</c:v>
                </c:pt>
                <c:pt idx="12">
                  <c:v>30</c:v>
                </c:pt>
                <c:pt idx="13">
                  <c:v>31</c:v>
                </c:pt>
                <c:pt idx="14">
                  <c:v>31</c:v>
                </c:pt>
                <c:pt idx="15">
                  <c:v>31</c:v>
                </c:pt>
                <c:pt idx="16">
                  <c:v>31</c:v>
                </c:pt>
                <c:pt idx="17">
                  <c:v>29</c:v>
                </c:pt>
                <c:pt idx="18">
                  <c:v>29</c:v>
                </c:pt>
                <c:pt idx="19">
                  <c:v>31</c:v>
                </c:pt>
              </c:numCache>
            </c:numRef>
          </c:val>
          <c:extLst>
            <c:ext xmlns:c16="http://schemas.microsoft.com/office/drawing/2014/chart" uri="{C3380CC4-5D6E-409C-BE32-E72D297353CC}">
              <c16:uniqueId val="{00000000-655F-0F49-98D0-7248FA7DAD38}"/>
            </c:ext>
          </c:extLst>
        </c:ser>
        <c:ser>
          <c:idx val="1"/>
          <c:order val="1"/>
          <c:tx>
            <c:strRef>
              <c:f>[swethassssss.xlsx]Sheet1!$F$1:$F$2</c:f>
              <c:strCache>
                <c:ptCount val="2"/>
                <c:pt idx="0">
                  <c:v>                                                                                                      SALARY SHEET OF SS PVT LTD            FOR THE MONTH OF AUGUST 2024</c:v>
                </c:pt>
                <c:pt idx="1">
                  <c:v> WORKING DAYS AMOUNT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[swethassssss.xlsx]Sheet1!$A$3:$D$22</c:f>
              <c:multiLvlStrCache>
                <c:ptCount val="20"/>
                <c:lvl>
                  <c:pt idx="0">
                    <c:v>charter accountant</c:v>
                  </c:pt>
                  <c:pt idx="1">
                    <c:v>data scientist</c:v>
                  </c:pt>
                  <c:pt idx="2">
                    <c:v>worker</c:v>
                  </c:pt>
                  <c:pt idx="3">
                    <c:v>clerk</c:v>
                  </c:pt>
                  <c:pt idx="4">
                    <c:v>prodction manager</c:v>
                  </c:pt>
                  <c:pt idx="5">
                    <c:v>team leader</c:v>
                  </c:pt>
                  <c:pt idx="6">
                    <c:v>Hr manager</c:v>
                  </c:pt>
                  <c:pt idx="7">
                    <c:v>assistant manager</c:v>
                  </c:pt>
                  <c:pt idx="8">
                    <c:v>accountant</c:v>
                  </c:pt>
                  <c:pt idx="9">
                    <c:v>supervisor</c:v>
                  </c:pt>
                  <c:pt idx="10">
                    <c:v>sales manager</c:v>
                  </c:pt>
                  <c:pt idx="11">
                    <c:v>data analyst</c:v>
                  </c:pt>
                  <c:pt idx="12">
                    <c:v>marketing manager</c:v>
                  </c:pt>
                  <c:pt idx="13">
                    <c:v>bookkeeper</c:v>
                  </c:pt>
                  <c:pt idx="14">
                    <c:v>sales representative</c:v>
                  </c:pt>
                  <c:pt idx="15">
                    <c:v>software engineer</c:v>
                  </c:pt>
                  <c:pt idx="16">
                    <c:v>business analyst</c:v>
                  </c:pt>
                  <c:pt idx="17">
                    <c:v>finance manager</c:v>
                  </c:pt>
                  <c:pt idx="18">
                    <c:v>project manager</c:v>
                  </c:pt>
                  <c:pt idx="19">
                    <c:v>marketing specialist</c:v>
                  </c:pt>
                </c:lvl>
                <c:lvl>
                  <c:pt idx="0">
                    <c:v>100000</c:v>
                  </c:pt>
                  <c:pt idx="1">
                    <c:v>76000</c:v>
                  </c:pt>
                  <c:pt idx="2">
                    <c:v>20500</c:v>
                  </c:pt>
                  <c:pt idx="3">
                    <c:v>15600</c:v>
                  </c:pt>
                  <c:pt idx="4">
                    <c:v>45000</c:v>
                  </c:pt>
                  <c:pt idx="5">
                    <c:v>68000</c:v>
                  </c:pt>
                  <c:pt idx="6">
                    <c:v>92000</c:v>
                  </c:pt>
                  <c:pt idx="7">
                    <c:v>55000</c:v>
                  </c:pt>
                  <c:pt idx="8">
                    <c:v>53000</c:v>
                  </c:pt>
                  <c:pt idx="9">
                    <c:v>44000</c:v>
                  </c:pt>
                  <c:pt idx="10">
                    <c:v>39000</c:v>
                  </c:pt>
                  <c:pt idx="11">
                    <c:v>43000</c:v>
                  </c:pt>
                  <c:pt idx="12">
                    <c:v>34000</c:v>
                  </c:pt>
                  <c:pt idx="13">
                    <c:v>14800</c:v>
                  </c:pt>
                  <c:pt idx="14">
                    <c:v>43000</c:v>
                  </c:pt>
                  <c:pt idx="15">
                    <c:v>78900</c:v>
                  </c:pt>
                  <c:pt idx="16">
                    <c:v>69000</c:v>
                  </c:pt>
                  <c:pt idx="17">
                    <c:v>89500</c:v>
                  </c:pt>
                  <c:pt idx="18">
                    <c:v>75300</c:v>
                  </c:pt>
                  <c:pt idx="19">
                    <c:v>77400</c:v>
                  </c:pt>
                </c:lvl>
                <c:lvl>
                  <c:pt idx="0">
                    <c:v>RITHISHA</c:v>
                  </c:pt>
                  <c:pt idx="1">
                    <c:v>SWETHA</c:v>
                  </c:pt>
                  <c:pt idx="2">
                    <c:v>NADHIYA</c:v>
                  </c:pt>
                  <c:pt idx="3">
                    <c:v>SRI</c:v>
                  </c:pt>
                  <c:pt idx="4">
                    <c:v>SOWMIYA</c:v>
                  </c:pt>
                  <c:pt idx="5">
                    <c:v>ESTHER</c:v>
                  </c:pt>
                  <c:pt idx="6">
                    <c:v>GLORY</c:v>
                  </c:pt>
                  <c:pt idx="7">
                    <c:v>KOMATHI</c:v>
                  </c:pt>
                  <c:pt idx="8">
                    <c:v>GAYATHRI</c:v>
                  </c:pt>
                  <c:pt idx="9">
                    <c:v>HELEN</c:v>
                  </c:pt>
                  <c:pt idx="10">
                    <c:v>SARITHA</c:v>
                  </c:pt>
                  <c:pt idx="11">
                    <c:v>KOTEESHWARI</c:v>
                  </c:pt>
                  <c:pt idx="12">
                    <c:v>ASHA</c:v>
                  </c:pt>
                  <c:pt idx="13">
                    <c:v>PUSHPALATHA</c:v>
                  </c:pt>
                  <c:pt idx="14">
                    <c:v>SUMITHRA</c:v>
                  </c:pt>
                  <c:pt idx="15">
                    <c:v>SAVITHA</c:v>
                  </c:pt>
                  <c:pt idx="16">
                    <c:v>MUSKAN</c:v>
                  </c:pt>
                  <c:pt idx="17">
                    <c:v>LATHIKA</c:v>
                  </c:pt>
                  <c:pt idx="18">
                    <c:v>JEYASREE</c:v>
                  </c:pt>
                  <c:pt idx="19">
                    <c:v>PREDHIKSHA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[swethassssss.xlsx]Sheet1!$F$3:$F$22</c:f>
              <c:numCache>
                <c:formatCode>General</c:formatCode>
                <c:ptCount val="20"/>
                <c:pt idx="0">
                  <c:v>100000</c:v>
                </c:pt>
                <c:pt idx="1">
                  <c:v>73548</c:v>
                </c:pt>
                <c:pt idx="2">
                  <c:v>19177</c:v>
                </c:pt>
                <c:pt idx="3">
                  <c:v>14090</c:v>
                </c:pt>
                <c:pt idx="4">
                  <c:v>43548</c:v>
                </c:pt>
                <c:pt idx="5">
                  <c:v>57032</c:v>
                </c:pt>
                <c:pt idx="6">
                  <c:v>77161</c:v>
                </c:pt>
                <c:pt idx="7">
                  <c:v>55000</c:v>
                </c:pt>
                <c:pt idx="8">
                  <c:v>46161</c:v>
                </c:pt>
                <c:pt idx="9">
                  <c:v>41161</c:v>
                </c:pt>
                <c:pt idx="10">
                  <c:v>39000</c:v>
                </c:pt>
                <c:pt idx="11">
                  <c:v>41613</c:v>
                </c:pt>
                <c:pt idx="12">
                  <c:v>32903</c:v>
                </c:pt>
                <c:pt idx="13">
                  <c:v>14800</c:v>
                </c:pt>
                <c:pt idx="14">
                  <c:v>43000</c:v>
                </c:pt>
                <c:pt idx="15">
                  <c:v>78900</c:v>
                </c:pt>
                <c:pt idx="16">
                  <c:v>69000</c:v>
                </c:pt>
                <c:pt idx="17">
                  <c:v>83726</c:v>
                </c:pt>
                <c:pt idx="18">
                  <c:v>70442</c:v>
                </c:pt>
                <c:pt idx="19">
                  <c:v>77400</c:v>
                </c:pt>
              </c:numCache>
            </c:numRef>
          </c:val>
          <c:extLst>
            <c:ext xmlns:c16="http://schemas.microsoft.com/office/drawing/2014/chart" uri="{C3380CC4-5D6E-409C-BE32-E72D297353CC}">
              <c16:uniqueId val="{00000001-655F-0F49-98D0-7248FA7DAD38}"/>
            </c:ext>
          </c:extLst>
        </c:ser>
        <c:ser>
          <c:idx val="2"/>
          <c:order val="2"/>
          <c:tx>
            <c:strRef>
              <c:f>[swethassssss.xlsx]Sheet1!$G$1:$G$2</c:f>
              <c:strCache>
                <c:ptCount val="2"/>
                <c:pt idx="0">
                  <c:v>                                                                                                      SALARY SHEET OF SS PVT LTD            FOR THE MONTH OF AUGUST 2024</c:v>
                </c:pt>
                <c:pt idx="1">
                  <c:v>OVERTIME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[swethassssss.xlsx]Sheet1!$A$3:$D$22</c:f>
              <c:multiLvlStrCache>
                <c:ptCount val="20"/>
                <c:lvl>
                  <c:pt idx="0">
                    <c:v>charter accountant</c:v>
                  </c:pt>
                  <c:pt idx="1">
                    <c:v>data scientist</c:v>
                  </c:pt>
                  <c:pt idx="2">
                    <c:v>worker</c:v>
                  </c:pt>
                  <c:pt idx="3">
                    <c:v>clerk</c:v>
                  </c:pt>
                  <c:pt idx="4">
                    <c:v>prodction manager</c:v>
                  </c:pt>
                  <c:pt idx="5">
                    <c:v>team leader</c:v>
                  </c:pt>
                  <c:pt idx="6">
                    <c:v>Hr manager</c:v>
                  </c:pt>
                  <c:pt idx="7">
                    <c:v>assistant manager</c:v>
                  </c:pt>
                  <c:pt idx="8">
                    <c:v>accountant</c:v>
                  </c:pt>
                  <c:pt idx="9">
                    <c:v>supervisor</c:v>
                  </c:pt>
                  <c:pt idx="10">
                    <c:v>sales manager</c:v>
                  </c:pt>
                  <c:pt idx="11">
                    <c:v>data analyst</c:v>
                  </c:pt>
                  <c:pt idx="12">
                    <c:v>marketing manager</c:v>
                  </c:pt>
                  <c:pt idx="13">
                    <c:v>bookkeeper</c:v>
                  </c:pt>
                  <c:pt idx="14">
                    <c:v>sales representative</c:v>
                  </c:pt>
                  <c:pt idx="15">
                    <c:v>software engineer</c:v>
                  </c:pt>
                  <c:pt idx="16">
                    <c:v>business analyst</c:v>
                  </c:pt>
                  <c:pt idx="17">
                    <c:v>finance manager</c:v>
                  </c:pt>
                  <c:pt idx="18">
                    <c:v>project manager</c:v>
                  </c:pt>
                  <c:pt idx="19">
                    <c:v>marketing specialist</c:v>
                  </c:pt>
                </c:lvl>
                <c:lvl>
                  <c:pt idx="0">
                    <c:v>100000</c:v>
                  </c:pt>
                  <c:pt idx="1">
                    <c:v>76000</c:v>
                  </c:pt>
                  <c:pt idx="2">
                    <c:v>20500</c:v>
                  </c:pt>
                  <c:pt idx="3">
                    <c:v>15600</c:v>
                  </c:pt>
                  <c:pt idx="4">
                    <c:v>45000</c:v>
                  </c:pt>
                  <c:pt idx="5">
                    <c:v>68000</c:v>
                  </c:pt>
                  <c:pt idx="6">
                    <c:v>92000</c:v>
                  </c:pt>
                  <c:pt idx="7">
                    <c:v>55000</c:v>
                  </c:pt>
                  <c:pt idx="8">
                    <c:v>53000</c:v>
                  </c:pt>
                  <c:pt idx="9">
                    <c:v>44000</c:v>
                  </c:pt>
                  <c:pt idx="10">
                    <c:v>39000</c:v>
                  </c:pt>
                  <c:pt idx="11">
                    <c:v>43000</c:v>
                  </c:pt>
                  <c:pt idx="12">
                    <c:v>34000</c:v>
                  </c:pt>
                  <c:pt idx="13">
                    <c:v>14800</c:v>
                  </c:pt>
                  <c:pt idx="14">
                    <c:v>43000</c:v>
                  </c:pt>
                  <c:pt idx="15">
                    <c:v>78900</c:v>
                  </c:pt>
                  <c:pt idx="16">
                    <c:v>69000</c:v>
                  </c:pt>
                  <c:pt idx="17">
                    <c:v>89500</c:v>
                  </c:pt>
                  <c:pt idx="18">
                    <c:v>75300</c:v>
                  </c:pt>
                  <c:pt idx="19">
                    <c:v>77400</c:v>
                  </c:pt>
                </c:lvl>
                <c:lvl>
                  <c:pt idx="0">
                    <c:v>RITHISHA</c:v>
                  </c:pt>
                  <c:pt idx="1">
                    <c:v>SWETHA</c:v>
                  </c:pt>
                  <c:pt idx="2">
                    <c:v>NADHIYA</c:v>
                  </c:pt>
                  <c:pt idx="3">
                    <c:v>SRI</c:v>
                  </c:pt>
                  <c:pt idx="4">
                    <c:v>SOWMIYA</c:v>
                  </c:pt>
                  <c:pt idx="5">
                    <c:v>ESTHER</c:v>
                  </c:pt>
                  <c:pt idx="6">
                    <c:v>GLORY</c:v>
                  </c:pt>
                  <c:pt idx="7">
                    <c:v>KOMATHI</c:v>
                  </c:pt>
                  <c:pt idx="8">
                    <c:v>GAYATHRI</c:v>
                  </c:pt>
                  <c:pt idx="9">
                    <c:v>HELEN</c:v>
                  </c:pt>
                  <c:pt idx="10">
                    <c:v>SARITHA</c:v>
                  </c:pt>
                  <c:pt idx="11">
                    <c:v>KOTEESHWARI</c:v>
                  </c:pt>
                  <c:pt idx="12">
                    <c:v>ASHA</c:v>
                  </c:pt>
                  <c:pt idx="13">
                    <c:v>PUSHPALATHA</c:v>
                  </c:pt>
                  <c:pt idx="14">
                    <c:v>SUMITHRA</c:v>
                  </c:pt>
                  <c:pt idx="15">
                    <c:v>SAVITHA</c:v>
                  </c:pt>
                  <c:pt idx="16">
                    <c:v>MUSKAN</c:v>
                  </c:pt>
                  <c:pt idx="17">
                    <c:v>LATHIKA</c:v>
                  </c:pt>
                  <c:pt idx="18">
                    <c:v>JEYASREE</c:v>
                  </c:pt>
                  <c:pt idx="19">
                    <c:v>PREDHIKSHA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[swethassssss.xlsx]Sheet1!$G$3:$G$22</c:f>
              <c:numCache>
                <c:formatCode>General</c:formatCode>
                <c:ptCount val="20"/>
                <c:pt idx="0">
                  <c:v>48</c:v>
                </c:pt>
                <c:pt idx="1">
                  <c:v>24</c:v>
                </c:pt>
                <c:pt idx="2">
                  <c:v>36</c:v>
                </c:pt>
                <c:pt idx="3">
                  <c:v>48</c:v>
                </c:pt>
                <c:pt idx="4">
                  <c:v>24</c:v>
                </c:pt>
                <c:pt idx="5">
                  <c:v>36</c:v>
                </c:pt>
                <c:pt idx="6">
                  <c:v>48</c:v>
                </c:pt>
                <c:pt idx="7">
                  <c:v>24</c:v>
                </c:pt>
                <c:pt idx="8">
                  <c:v>36</c:v>
                </c:pt>
                <c:pt idx="9">
                  <c:v>48</c:v>
                </c:pt>
                <c:pt idx="10">
                  <c:v>24</c:v>
                </c:pt>
                <c:pt idx="11">
                  <c:v>36</c:v>
                </c:pt>
                <c:pt idx="12">
                  <c:v>48</c:v>
                </c:pt>
                <c:pt idx="13">
                  <c:v>24</c:v>
                </c:pt>
                <c:pt idx="14">
                  <c:v>36</c:v>
                </c:pt>
                <c:pt idx="15">
                  <c:v>48</c:v>
                </c:pt>
                <c:pt idx="16">
                  <c:v>24</c:v>
                </c:pt>
                <c:pt idx="17">
                  <c:v>36</c:v>
                </c:pt>
                <c:pt idx="18">
                  <c:v>48</c:v>
                </c:pt>
                <c:pt idx="19">
                  <c:v>24</c:v>
                </c:pt>
              </c:numCache>
            </c:numRef>
          </c:val>
          <c:extLst>
            <c:ext xmlns:c16="http://schemas.microsoft.com/office/drawing/2014/chart" uri="{C3380CC4-5D6E-409C-BE32-E72D297353CC}">
              <c16:uniqueId val="{00000002-655F-0F49-98D0-7248FA7DAD38}"/>
            </c:ext>
          </c:extLst>
        </c:ser>
        <c:ser>
          <c:idx val="3"/>
          <c:order val="3"/>
          <c:tx>
            <c:strRef>
              <c:f>[swethassssss.xlsx]Sheet1!$H$1:$H$2</c:f>
              <c:strCache>
                <c:ptCount val="2"/>
                <c:pt idx="0">
                  <c:v>                                                                                                      SALARY SHEET OF SS PVT LTD            FOR THE MONTH OF AUGUST 2024</c:v>
                </c:pt>
                <c:pt idx="1">
                  <c:v>OVERTIME DAYS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[swethassssss.xlsx]Sheet1!$A$3:$D$22</c:f>
              <c:multiLvlStrCache>
                <c:ptCount val="20"/>
                <c:lvl>
                  <c:pt idx="0">
                    <c:v>charter accountant</c:v>
                  </c:pt>
                  <c:pt idx="1">
                    <c:v>data scientist</c:v>
                  </c:pt>
                  <c:pt idx="2">
                    <c:v>worker</c:v>
                  </c:pt>
                  <c:pt idx="3">
                    <c:v>clerk</c:v>
                  </c:pt>
                  <c:pt idx="4">
                    <c:v>prodction manager</c:v>
                  </c:pt>
                  <c:pt idx="5">
                    <c:v>team leader</c:v>
                  </c:pt>
                  <c:pt idx="6">
                    <c:v>Hr manager</c:v>
                  </c:pt>
                  <c:pt idx="7">
                    <c:v>assistant manager</c:v>
                  </c:pt>
                  <c:pt idx="8">
                    <c:v>accountant</c:v>
                  </c:pt>
                  <c:pt idx="9">
                    <c:v>supervisor</c:v>
                  </c:pt>
                  <c:pt idx="10">
                    <c:v>sales manager</c:v>
                  </c:pt>
                  <c:pt idx="11">
                    <c:v>data analyst</c:v>
                  </c:pt>
                  <c:pt idx="12">
                    <c:v>marketing manager</c:v>
                  </c:pt>
                  <c:pt idx="13">
                    <c:v>bookkeeper</c:v>
                  </c:pt>
                  <c:pt idx="14">
                    <c:v>sales representative</c:v>
                  </c:pt>
                  <c:pt idx="15">
                    <c:v>software engineer</c:v>
                  </c:pt>
                  <c:pt idx="16">
                    <c:v>business analyst</c:v>
                  </c:pt>
                  <c:pt idx="17">
                    <c:v>finance manager</c:v>
                  </c:pt>
                  <c:pt idx="18">
                    <c:v>project manager</c:v>
                  </c:pt>
                  <c:pt idx="19">
                    <c:v>marketing specialist</c:v>
                  </c:pt>
                </c:lvl>
                <c:lvl>
                  <c:pt idx="0">
                    <c:v>100000</c:v>
                  </c:pt>
                  <c:pt idx="1">
                    <c:v>76000</c:v>
                  </c:pt>
                  <c:pt idx="2">
                    <c:v>20500</c:v>
                  </c:pt>
                  <c:pt idx="3">
                    <c:v>15600</c:v>
                  </c:pt>
                  <c:pt idx="4">
                    <c:v>45000</c:v>
                  </c:pt>
                  <c:pt idx="5">
                    <c:v>68000</c:v>
                  </c:pt>
                  <c:pt idx="6">
                    <c:v>92000</c:v>
                  </c:pt>
                  <c:pt idx="7">
                    <c:v>55000</c:v>
                  </c:pt>
                  <c:pt idx="8">
                    <c:v>53000</c:v>
                  </c:pt>
                  <c:pt idx="9">
                    <c:v>44000</c:v>
                  </c:pt>
                  <c:pt idx="10">
                    <c:v>39000</c:v>
                  </c:pt>
                  <c:pt idx="11">
                    <c:v>43000</c:v>
                  </c:pt>
                  <c:pt idx="12">
                    <c:v>34000</c:v>
                  </c:pt>
                  <c:pt idx="13">
                    <c:v>14800</c:v>
                  </c:pt>
                  <c:pt idx="14">
                    <c:v>43000</c:v>
                  </c:pt>
                  <c:pt idx="15">
                    <c:v>78900</c:v>
                  </c:pt>
                  <c:pt idx="16">
                    <c:v>69000</c:v>
                  </c:pt>
                  <c:pt idx="17">
                    <c:v>89500</c:v>
                  </c:pt>
                  <c:pt idx="18">
                    <c:v>75300</c:v>
                  </c:pt>
                  <c:pt idx="19">
                    <c:v>77400</c:v>
                  </c:pt>
                </c:lvl>
                <c:lvl>
                  <c:pt idx="0">
                    <c:v>RITHISHA</c:v>
                  </c:pt>
                  <c:pt idx="1">
                    <c:v>SWETHA</c:v>
                  </c:pt>
                  <c:pt idx="2">
                    <c:v>NADHIYA</c:v>
                  </c:pt>
                  <c:pt idx="3">
                    <c:v>SRI</c:v>
                  </c:pt>
                  <c:pt idx="4">
                    <c:v>SOWMIYA</c:v>
                  </c:pt>
                  <c:pt idx="5">
                    <c:v>ESTHER</c:v>
                  </c:pt>
                  <c:pt idx="6">
                    <c:v>GLORY</c:v>
                  </c:pt>
                  <c:pt idx="7">
                    <c:v>KOMATHI</c:v>
                  </c:pt>
                  <c:pt idx="8">
                    <c:v>GAYATHRI</c:v>
                  </c:pt>
                  <c:pt idx="9">
                    <c:v>HELEN</c:v>
                  </c:pt>
                  <c:pt idx="10">
                    <c:v>SARITHA</c:v>
                  </c:pt>
                  <c:pt idx="11">
                    <c:v>KOTEESHWARI</c:v>
                  </c:pt>
                  <c:pt idx="12">
                    <c:v>ASHA</c:v>
                  </c:pt>
                  <c:pt idx="13">
                    <c:v>PUSHPALATHA</c:v>
                  </c:pt>
                  <c:pt idx="14">
                    <c:v>SUMITHRA</c:v>
                  </c:pt>
                  <c:pt idx="15">
                    <c:v>SAVITHA</c:v>
                  </c:pt>
                  <c:pt idx="16">
                    <c:v>MUSKAN</c:v>
                  </c:pt>
                  <c:pt idx="17">
                    <c:v>LATHIKA</c:v>
                  </c:pt>
                  <c:pt idx="18">
                    <c:v>JEYASREE</c:v>
                  </c:pt>
                  <c:pt idx="19">
                    <c:v>PREDHIKSHA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[swethassssss.xlsx]Sheet1!$H$3:$H$22</c:f>
              <c:numCache>
                <c:formatCode>General</c:formatCode>
                <c:ptCount val="20"/>
                <c:pt idx="0">
                  <c:v>6</c:v>
                </c:pt>
                <c:pt idx="1">
                  <c:v>3</c:v>
                </c:pt>
                <c:pt idx="2">
                  <c:v>4.5</c:v>
                </c:pt>
                <c:pt idx="3">
                  <c:v>6</c:v>
                </c:pt>
                <c:pt idx="4">
                  <c:v>3</c:v>
                </c:pt>
                <c:pt idx="5">
                  <c:v>4.5</c:v>
                </c:pt>
                <c:pt idx="6">
                  <c:v>6</c:v>
                </c:pt>
                <c:pt idx="7">
                  <c:v>3</c:v>
                </c:pt>
                <c:pt idx="8">
                  <c:v>4.5</c:v>
                </c:pt>
                <c:pt idx="9">
                  <c:v>6</c:v>
                </c:pt>
                <c:pt idx="10">
                  <c:v>3</c:v>
                </c:pt>
                <c:pt idx="11">
                  <c:v>4.5</c:v>
                </c:pt>
                <c:pt idx="12">
                  <c:v>6</c:v>
                </c:pt>
                <c:pt idx="13">
                  <c:v>3</c:v>
                </c:pt>
                <c:pt idx="14">
                  <c:v>4.5</c:v>
                </c:pt>
                <c:pt idx="15">
                  <c:v>6</c:v>
                </c:pt>
                <c:pt idx="16">
                  <c:v>3</c:v>
                </c:pt>
                <c:pt idx="17">
                  <c:v>4.5</c:v>
                </c:pt>
                <c:pt idx="18">
                  <c:v>6</c:v>
                </c:pt>
                <c:pt idx="19">
                  <c:v>3</c:v>
                </c:pt>
              </c:numCache>
            </c:numRef>
          </c:val>
          <c:extLst>
            <c:ext xmlns:c16="http://schemas.microsoft.com/office/drawing/2014/chart" uri="{C3380CC4-5D6E-409C-BE32-E72D297353CC}">
              <c16:uniqueId val="{00000003-655F-0F49-98D0-7248FA7DAD38}"/>
            </c:ext>
          </c:extLst>
        </c:ser>
        <c:ser>
          <c:idx val="4"/>
          <c:order val="4"/>
          <c:tx>
            <c:strRef>
              <c:f>[swethassssss.xlsx]Sheet1!$I$1:$I$2</c:f>
              <c:strCache>
                <c:ptCount val="2"/>
                <c:pt idx="0">
                  <c:v>                                                                                                      SALARY SHEET OF SS PVT LTD            FOR THE MONTH OF AUGUST 2024</c:v>
                </c:pt>
                <c:pt idx="1">
                  <c:v>OVERTIME AMOUNT</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[swethassssss.xlsx]Sheet1!$A$3:$D$22</c:f>
              <c:multiLvlStrCache>
                <c:ptCount val="20"/>
                <c:lvl>
                  <c:pt idx="0">
                    <c:v>charter accountant</c:v>
                  </c:pt>
                  <c:pt idx="1">
                    <c:v>data scientist</c:v>
                  </c:pt>
                  <c:pt idx="2">
                    <c:v>worker</c:v>
                  </c:pt>
                  <c:pt idx="3">
                    <c:v>clerk</c:v>
                  </c:pt>
                  <c:pt idx="4">
                    <c:v>prodction manager</c:v>
                  </c:pt>
                  <c:pt idx="5">
                    <c:v>team leader</c:v>
                  </c:pt>
                  <c:pt idx="6">
                    <c:v>Hr manager</c:v>
                  </c:pt>
                  <c:pt idx="7">
                    <c:v>assistant manager</c:v>
                  </c:pt>
                  <c:pt idx="8">
                    <c:v>accountant</c:v>
                  </c:pt>
                  <c:pt idx="9">
                    <c:v>supervisor</c:v>
                  </c:pt>
                  <c:pt idx="10">
                    <c:v>sales manager</c:v>
                  </c:pt>
                  <c:pt idx="11">
                    <c:v>data analyst</c:v>
                  </c:pt>
                  <c:pt idx="12">
                    <c:v>marketing manager</c:v>
                  </c:pt>
                  <c:pt idx="13">
                    <c:v>bookkeeper</c:v>
                  </c:pt>
                  <c:pt idx="14">
                    <c:v>sales representative</c:v>
                  </c:pt>
                  <c:pt idx="15">
                    <c:v>software engineer</c:v>
                  </c:pt>
                  <c:pt idx="16">
                    <c:v>business analyst</c:v>
                  </c:pt>
                  <c:pt idx="17">
                    <c:v>finance manager</c:v>
                  </c:pt>
                  <c:pt idx="18">
                    <c:v>project manager</c:v>
                  </c:pt>
                  <c:pt idx="19">
                    <c:v>marketing specialist</c:v>
                  </c:pt>
                </c:lvl>
                <c:lvl>
                  <c:pt idx="0">
                    <c:v>100000</c:v>
                  </c:pt>
                  <c:pt idx="1">
                    <c:v>76000</c:v>
                  </c:pt>
                  <c:pt idx="2">
                    <c:v>20500</c:v>
                  </c:pt>
                  <c:pt idx="3">
                    <c:v>15600</c:v>
                  </c:pt>
                  <c:pt idx="4">
                    <c:v>45000</c:v>
                  </c:pt>
                  <c:pt idx="5">
                    <c:v>68000</c:v>
                  </c:pt>
                  <c:pt idx="6">
                    <c:v>92000</c:v>
                  </c:pt>
                  <c:pt idx="7">
                    <c:v>55000</c:v>
                  </c:pt>
                  <c:pt idx="8">
                    <c:v>53000</c:v>
                  </c:pt>
                  <c:pt idx="9">
                    <c:v>44000</c:v>
                  </c:pt>
                  <c:pt idx="10">
                    <c:v>39000</c:v>
                  </c:pt>
                  <c:pt idx="11">
                    <c:v>43000</c:v>
                  </c:pt>
                  <c:pt idx="12">
                    <c:v>34000</c:v>
                  </c:pt>
                  <c:pt idx="13">
                    <c:v>14800</c:v>
                  </c:pt>
                  <c:pt idx="14">
                    <c:v>43000</c:v>
                  </c:pt>
                  <c:pt idx="15">
                    <c:v>78900</c:v>
                  </c:pt>
                  <c:pt idx="16">
                    <c:v>69000</c:v>
                  </c:pt>
                  <c:pt idx="17">
                    <c:v>89500</c:v>
                  </c:pt>
                  <c:pt idx="18">
                    <c:v>75300</c:v>
                  </c:pt>
                  <c:pt idx="19">
                    <c:v>77400</c:v>
                  </c:pt>
                </c:lvl>
                <c:lvl>
                  <c:pt idx="0">
                    <c:v>RITHISHA</c:v>
                  </c:pt>
                  <c:pt idx="1">
                    <c:v>SWETHA</c:v>
                  </c:pt>
                  <c:pt idx="2">
                    <c:v>NADHIYA</c:v>
                  </c:pt>
                  <c:pt idx="3">
                    <c:v>SRI</c:v>
                  </c:pt>
                  <c:pt idx="4">
                    <c:v>SOWMIYA</c:v>
                  </c:pt>
                  <c:pt idx="5">
                    <c:v>ESTHER</c:v>
                  </c:pt>
                  <c:pt idx="6">
                    <c:v>GLORY</c:v>
                  </c:pt>
                  <c:pt idx="7">
                    <c:v>KOMATHI</c:v>
                  </c:pt>
                  <c:pt idx="8">
                    <c:v>GAYATHRI</c:v>
                  </c:pt>
                  <c:pt idx="9">
                    <c:v>HELEN</c:v>
                  </c:pt>
                  <c:pt idx="10">
                    <c:v>SARITHA</c:v>
                  </c:pt>
                  <c:pt idx="11">
                    <c:v>KOTEESHWARI</c:v>
                  </c:pt>
                  <c:pt idx="12">
                    <c:v>ASHA</c:v>
                  </c:pt>
                  <c:pt idx="13">
                    <c:v>PUSHPALATHA</c:v>
                  </c:pt>
                  <c:pt idx="14">
                    <c:v>SUMITHRA</c:v>
                  </c:pt>
                  <c:pt idx="15">
                    <c:v>SAVITHA</c:v>
                  </c:pt>
                  <c:pt idx="16">
                    <c:v>MUSKAN</c:v>
                  </c:pt>
                  <c:pt idx="17">
                    <c:v>LATHIKA</c:v>
                  </c:pt>
                  <c:pt idx="18">
                    <c:v>JEYASREE</c:v>
                  </c:pt>
                  <c:pt idx="19">
                    <c:v>PREDHIKSHA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[swethassssss.xlsx]Sheet1!$I$3:$I$22</c:f>
              <c:numCache>
                <c:formatCode>0</c:formatCode>
                <c:ptCount val="20"/>
                <c:pt idx="0">
                  <c:v>19354.83870967742</c:v>
                </c:pt>
                <c:pt idx="1">
                  <c:v>7354.8387096774195</c:v>
                </c:pt>
                <c:pt idx="2">
                  <c:v>2975.8064516129034</c:v>
                </c:pt>
                <c:pt idx="3">
                  <c:v>3019.3548387096776</c:v>
                </c:pt>
                <c:pt idx="4">
                  <c:v>4354.8387096774195</c:v>
                </c:pt>
                <c:pt idx="5">
                  <c:v>9870.967741935483</c:v>
                </c:pt>
                <c:pt idx="6">
                  <c:v>17806.451612903227</c:v>
                </c:pt>
                <c:pt idx="7">
                  <c:v>5322.5806451612907</c:v>
                </c:pt>
                <c:pt idx="8">
                  <c:v>7693.5483870967746</c:v>
                </c:pt>
                <c:pt idx="9">
                  <c:v>8516.1290322580644</c:v>
                </c:pt>
                <c:pt idx="10">
                  <c:v>3774.1935483870966</c:v>
                </c:pt>
                <c:pt idx="11">
                  <c:v>6241.9354838709678</c:v>
                </c:pt>
                <c:pt idx="12">
                  <c:v>6580.6451612903229</c:v>
                </c:pt>
                <c:pt idx="13">
                  <c:v>1432.258064516129</c:v>
                </c:pt>
                <c:pt idx="14">
                  <c:v>6241.9354838709678</c:v>
                </c:pt>
                <c:pt idx="15">
                  <c:v>15270.967741935483</c:v>
                </c:pt>
                <c:pt idx="16">
                  <c:v>6677.4193548387093</c:v>
                </c:pt>
                <c:pt idx="17">
                  <c:v>12991.935483870968</c:v>
                </c:pt>
                <c:pt idx="18">
                  <c:v>14574.193548387097</c:v>
                </c:pt>
                <c:pt idx="19">
                  <c:v>7490.322580645161</c:v>
                </c:pt>
              </c:numCache>
            </c:numRef>
          </c:val>
          <c:extLst>
            <c:ext xmlns:c16="http://schemas.microsoft.com/office/drawing/2014/chart" uri="{C3380CC4-5D6E-409C-BE32-E72D297353CC}">
              <c16:uniqueId val="{00000004-655F-0F49-98D0-7248FA7DAD38}"/>
            </c:ext>
          </c:extLst>
        </c:ser>
        <c:ser>
          <c:idx val="5"/>
          <c:order val="5"/>
          <c:tx>
            <c:strRef>
              <c:f>[swethassssss.xlsx]Sheet1!$J$1:$J$2</c:f>
              <c:strCache>
                <c:ptCount val="2"/>
                <c:pt idx="0">
                  <c:v>                                                                                                      SALARY SHEET OF SS PVT LTD            FOR THE MONTH OF AUGUST 2024</c:v>
                </c:pt>
                <c:pt idx="1">
                  <c:v> DA (10%)</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[swethassssss.xlsx]Sheet1!$A$3:$D$22</c:f>
              <c:multiLvlStrCache>
                <c:ptCount val="20"/>
                <c:lvl>
                  <c:pt idx="0">
                    <c:v>charter accountant</c:v>
                  </c:pt>
                  <c:pt idx="1">
                    <c:v>data scientist</c:v>
                  </c:pt>
                  <c:pt idx="2">
                    <c:v>worker</c:v>
                  </c:pt>
                  <c:pt idx="3">
                    <c:v>clerk</c:v>
                  </c:pt>
                  <c:pt idx="4">
                    <c:v>prodction manager</c:v>
                  </c:pt>
                  <c:pt idx="5">
                    <c:v>team leader</c:v>
                  </c:pt>
                  <c:pt idx="6">
                    <c:v>Hr manager</c:v>
                  </c:pt>
                  <c:pt idx="7">
                    <c:v>assistant manager</c:v>
                  </c:pt>
                  <c:pt idx="8">
                    <c:v>accountant</c:v>
                  </c:pt>
                  <c:pt idx="9">
                    <c:v>supervisor</c:v>
                  </c:pt>
                  <c:pt idx="10">
                    <c:v>sales manager</c:v>
                  </c:pt>
                  <c:pt idx="11">
                    <c:v>data analyst</c:v>
                  </c:pt>
                  <c:pt idx="12">
                    <c:v>marketing manager</c:v>
                  </c:pt>
                  <c:pt idx="13">
                    <c:v>bookkeeper</c:v>
                  </c:pt>
                  <c:pt idx="14">
                    <c:v>sales representative</c:v>
                  </c:pt>
                  <c:pt idx="15">
                    <c:v>software engineer</c:v>
                  </c:pt>
                  <c:pt idx="16">
                    <c:v>business analyst</c:v>
                  </c:pt>
                  <c:pt idx="17">
                    <c:v>finance manager</c:v>
                  </c:pt>
                  <c:pt idx="18">
                    <c:v>project manager</c:v>
                  </c:pt>
                  <c:pt idx="19">
                    <c:v>marketing specialist</c:v>
                  </c:pt>
                </c:lvl>
                <c:lvl>
                  <c:pt idx="0">
                    <c:v>100000</c:v>
                  </c:pt>
                  <c:pt idx="1">
                    <c:v>76000</c:v>
                  </c:pt>
                  <c:pt idx="2">
                    <c:v>20500</c:v>
                  </c:pt>
                  <c:pt idx="3">
                    <c:v>15600</c:v>
                  </c:pt>
                  <c:pt idx="4">
                    <c:v>45000</c:v>
                  </c:pt>
                  <c:pt idx="5">
                    <c:v>68000</c:v>
                  </c:pt>
                  <c:pt idx="6">
                    <c:v>92000</c:v>
                  </c:pt>
                  <c:pt idx="7">
                    <c:v>55000</c:v>
                  </c:pt>
                  <c:pt idx="8">
                    <c:v>53000</c:v>
                  </c:pt>
                  <c:pt idx="9">
                    <c:v>44000</c:v>
                  </c:pt>
                  <c:pt idx="10">
                    <c:v>39000</c:v>
                  </c:pt>
                  <c:pt idx="11">
                    <c:v>43000</c:v>
                  </c:pt>
                  <c:pt idx="12">
                    <c:v>34000</c:v>
                  </c:pt>
                  <c:pt idx="13">
                    <c:v>14800</c:v>
                  </c:pt>
                  <c:pt idx="14">
                    <c:v>43000</c:v>
                  </c:pt>
                  <c:pt idx="15">
                    <c:v>78900</c:v>
                  </c:pt>
                  <c:pt idx="16">
                    <c:v>69000</c:v>
                  </c:pt>
                  <c:pt idx="17">
                    <c:v>89500</c:v>
                  </c:pt>
                  <c:pt idx="18">
                    <c:v>75300</c:v>
                  </c:pt>
                  <c:pt idx="19">
                    <c:v>77400</c:v>
                  </c:pt>
                </c:lvl>
                <c:lvl>
                  <c:pt idx="0">
                    <c:v>RITHISHA</c:v>
                  </c:pt>
                  <c:pt idx="1">
                    <c:v>SWETHA</c:v>
                  </c:pt>
                  <c:pt idx="2">
                    <c:v>NADHIYA</c:v>
                  </c:pt>
                  <c:pt idx="3">
                    <c:v>SRI</c:v>
                  </c:pt>
                  <c:pt idx="4">
                    <c:v>SOWMIYA</c:v>
                  </c:pt>
                  <c:pt idx="5">
                    <c:v>ESTHER</c:v>
                  </c:pt>
                  <c:pt idx="6">
                    <c:v>GLORY</c:v>
                  </c:pt>
                  <c:pt idx="7">
                    <c:v>KOMATHI</c:v>
                  </c:pt>
                  <c:pt idx="8">
                    <c:v>GAYATHRI</c:v>
                  </c:pt>
                  <c:pt idx="9">
                    <c:v>HELEN</c:v>
                  </c:pt>
                  <c:pt idx="10">
                    <c:v>SARITHA</c:v>
                  </c:pt>
                  <c:pt idx="11">
                    <c:v>KOTEESHWARI</c:v>
                  </c:pt>
                  <c:pt idx="12">
                    <c:v>ASHA</c:v>
                  </c:pt>
                  <c:pt idx="13">
                    <c:v>PUSHPALATHA</c:v>
                  </c:pt>
                  <c:pt idx="14">
                    <c:v>SUMITHRA</c:v>
                  </c:pt>
                  <c:pt idx="15">
                    <c:v>SAVITHA</c:v>
                  </c:pt>
                  <c:pt idx="16">
                    <c:v>MUSKAN</c:v>
                  </c:pt>
                  <c:pt idx="17">
                    <c:v>LATHIKA</c:v>
                  </c:pt>
                  <c:pt idx="18">
                    <c:v>JEYASREE</c:v>
                  </c:pt>
                  <c:pt idx="19">
                    <c:v>PREDHIKSHA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[swethassssss.xlsx]Sheet1!$J$3:$J$22</c:f>
              <c:numCache>
                <c:formatCode>General</c:formatCode>
                <c:ptCount val="20"/>
                <c:pt idx="0">
                  <c:v>10000</c:v>
                </c:pt>
                <c:pt idx="1">
                  <c:v>7600</c:v>
                </c:pt>
                <c:pt idx="2">
                  <c:v>2050</c:v>
                </c:pt>
                <c:pt idx="3">
                  <c:v>1560</c:v>
                </c:pt>
                <c:pt idx="4">
                  <c:v>4500</c:v>
                </c:pt>
                <c:pt idx="5">
                  <c:v>6800</c:v>
                </c:pt>
                <c:pt idx="6">
                  <c:v>9200</c:v>
                </c:pt>
                <c:pt idx="7">
                  <c:v>5500</c:v>
                </c:pt>
                <c:pt idx="8">
                  <c:v>5300</c:v>
                </c:pt>
                <c:pt idx="9">
                  <c:v>4400</c:v>
                </c:pt>
                <c:pt idx="10">
                  <c:v>3900</c:v>
                </c:pt>
                <c:pt idx="11">
                  <c:v>4300</c:v>
                </c:pt>
                <c:pt idx="12">
                  <c:v>3400</c:v>
                </c:pt>
                <c:pt idx="13">
                  <c:v>1480</c:v>
                </c:pt>
                <c:pt idx="14">
                  <c:v>4300</c:v>
                </c:pt>
                <c:pt idx="15">
                  <c:v>7890</c:v>
                </c:pt>
                <c:pt idx="16">
                  <c:v>6900</c:v>
                </c:pt>
                <c:pt idx="17">
                  <c:v>8950</c:v>
                </c:pt>
                <c:pt idx="18">
                  <c:v>7530</c:v>
                </c:pt>
                <c:pt idx="19">
                  <c:v>7740</c:v>
                </c:pt>
              </c:numCache>
            </c:numRef>
          </c:val>
          <c:extLst>
            <c:ext xmlns:c16="http://schemas.microsoft.com/office/drawing/2014/chart" uri="{C3380CC4-5D6E-409C-BE32-E72D297353CC}">
              <c16:uniqueId val="{00000005-655F-0F49-98D0-7248FA7DAD38}"/>
            </c:ext>
          </c:extLst>
        </c:ser>
        <c:ser>
          <c:idx val="6"/>
          <c:order val="6"/>
          <c:tx>
            <c:strRef>
              <c:f>[swethassssss.xlsx]Sheet1!$K$1:$K$2</c:f>
              <c:strCache>
                <c:ptCount val="2"/>
                <c:pt idx="0">
                  <c:v>                                                                                                      SALARY SHEET OF SS PVT LTD            FOR THE MONTH OF AUGUST 2024</c:v>
                </c:pt>
                <c:pt idx="1">
                  <c:v>HRA (8%)</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[swethassssss.xlsx]Sheet1!$A$3:$D$22</c:f>
              <c:multiLvlStrCache>
                <c:ptCount val="20"/>
                <c:lvl>
                  <c:pt idx="0">
                    <c:v>charter accountant</c:v>
                  </c:pt>
                  <c:pt idx="1">
                    <c:v>data scientist</c:v>
                  </c:pt>
                  <c:pt idx="2">
                    <c:v>worker</c:v>
                  </c:pt>
                  <c:pt idx="3">
                    <c:v>clerk</c:v>
                  </c:pt>
                  <c:pt idx="4">
                    <c:v>prodction manager</c:v>
                  </c:pt>
                  <c:pt idx="5">
                    <c:v>team leader</c:v>
                  </c:pt>
                  <c:pt idx="6">
                    <c:v>Hr manager</c:v>
                  </c:pt>
                  <c:pt idx="7">
                    <c:v>assistant manager</c:v>
                  </c:pt>
                  <c:pt idx="8">
                    <c:v>accountant</c:v>
                  </c:pt>
                  <c:pt idx="9">
                    <c:v>supervisor</c:v>
                  </c:pt>
                  <c:pt idx="10">
                    <c:v>sales manager</c:v>
                  </c:pt>
                  <c:pt idx="11">
                    <c:v>data analyst</c:v>
                  </c:pt>
                  <c:pt idx="12">
                    <c:v>marketing manager</c:v>
                  </c:pt>
                  <c:pt idx="13">
                    <c:v>bookkeeper</c:v>
                  </c:pt>
                  <c:pt idx="14">
                    <c:v>sales representative</c:v>
                  </c:pt>
                  <c:pt idx="15">
                    <c:v>software engineer</c:v>
                  </c:pt>
                  <c:pt idx="16">
                    <c:v>business analyst</c:v>
                  </c:pt>
                  <c:pt idx="17">
                    <c:v>finance manager</c:v>
                  </c:pt>
                  <c:pt idx="18">
                    <c:v>project manager</c:v>
                  </c:pt>
                  <c:pt idx="19">
                    <c:v>marketing specialist</c:v>
                  </c:pt>
                </c:lvl>
                <c:lvl>
                  <c:pt idx="0">
                    <c:v>100000</c:v>
                  </c:pt>
                  <c:pt idx="1">
                    <c:v>76000</c:v>
                  </c:pt>
                  <c:pt idx="2">
                    <c:v>20500</c:v>
                  </c:pt>
                  <c:pt idx="3">
                    <c:v>15600</c:v>
                  </c:pt>
                  <c:pt idx="4">
                    <c:v>45000</c:v>
                  </c:pt>
                  <c:pt idx="5">
                    <c:v>68000</c:v>
                  </c:pt>
                  <c:pt idx="6">
                    <c:v>92000</c:v>
                  </c:pt>
                  <c:pt idx="7">
                    <c:v>55000</c:v>
                  </c:pt>
                  <c:pt idx="8">
                    <c:v>53000</c:v>
                  </c:pt>
                  <c:pt idx="9">
                    <c:v>44000</c:v>
                  </c:pt>
                  <c:pt idx="10">
                    <c:v>39000</c:v>
                  </c:pt>
                  <c:pt idx="11">
                    <c:v>43000</c:v>
                  </c:pt>
                  <c:pt idx="12">
                    <c:v>34000</c:v>
                  </c:pt>
                  <c:pt idx="13">
                    <c:v>14800</c:v>
                  </c:pt>
                  <c:pt idx="14">
                    <c:v>43000</c:v>
                  </c:pt>
                  <c:pt idx="15">
                    <c:v>78900</c:v>
                  </c:pt>
                  <c:pt idx="16">
                    <c:v>69000</c:v>
                  </c:pt>
                  <c:pt idx="17">
                    <c:v>89500</c:v>
                  </c:pt>
                  <c:pt idx="18">
                    <c:v>75300</c:v>
                  </c:pt>
                  <c:pt idx="19">
                    <c:v>77400</c:v>
                  </c:pt>
                </c:lvl>
                <c:lvl>
                  <c:pt idx="0">
                    <c:v>RITHISHA</c:v>
                  </c:pt>
                  <c:pt idx="1">
                    <c:v>SWETHA</c:v>
                  </c:pt>
                  <c:pt idx="2">
                    <c:v>NADHIYA</c:v>
                  </c:pt>
                  <c:pt idx="3">
                    <c:v>SRI</c:v>
                  </c:pt>
                  <c:pt idx="4">
                    <c:v>SOWMIYA</c:v>
                  </c:pt>
                  <c:pt idx="5">
                    <c:v>ESTHER</c:v>
                  </c:pt>
                  <c:pt idx="6">
                    <c:v>GLORY</c:v>
                  </c:pt>
                  <c:pt idx="7">
                    <c:v>KOMATHI</c:v>
                  </c:pt>
                  <c:pt idx="8">
                    <c:v>GAYATHRI</c:v>
                  </c:pt>
                  <c:pt idx="9">
                    <c:v>HELEN</c:v>
                  </c:pt>
                  <c:pt idx="10">
                    <c:v>SARITHA</c:v>
                  </c:pt>
                  <c:pt idx="11">
                    <c:v>KOTEESHWARI</c:v>
                  </c:pt>
                  <c:pt idx="12">
                    <c:v>ASHA</c:v>
                  </c:pt>
                  <c:pt idx="13">
                    <c:v>PUSHPALATHA</c:v>
                  </c:pt>
                  <c:pt idx="14">
                    <c:v>SUMITHRA</c:v>
                  </c:pt>
                  <c:pt idx="15">
                    <c:v>SAVITHA</c:v>
                  </c:pt>
                  <c:pt idx="16">
                    <c:v>MUSKAN</c:v>
                  </c:pt>
                  <c:pt idx="17">
                    <c:v>LATHIKA</c:v>
                  </c:pt>
                  <c:pt idx="18">
                    <c:v>JEYASREE</c:v>
                  </c:pt>
                  <c:pt idx="19">
                    <c:v>PREDHIKSHA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[swethassssss.xlsx]Sheet1!$K$3:$K$22</c:f>
              <c:numCache>
                <c:formatCode>General</c:formatCode>
                <c:ptCount val="20"/>
                <c:pt idx="0">
                  <c:v>8000</c:v>
                </c:pt>
                <c:pt idx="1">
                  <c:v>6080</c:v>
                </c:pt>
                <c:pt idx="2">
                  <c:v>1640</c:v>
                </c:pt>
                <c:pt idx="3">
                  <c:v>1248</c:v>
                </c:pt>
                <c:pt idx="4">
                  <c:v>3600</c:v>
                </c:pt>
                <c:pt idx="5">
                  <c:v>5440</c:v>
                </c:pt>
                <c:pt idx="6">
                  <c:v>7360</c:v>
                </c:pt>
                <c:pt idx="7">
                  <c:v>4400</c:v>
                </c:pt>
                <c:pt idx="8">
                  <c:v>4240</c:v>
                </c:pt>
                <c:pt idx="9">
                  <c:v>3520</c:v>
                </c:pt>
                <c:pt idx="10">
                  <c:v>3120</c:v>
                </c:pt>
                <c:pt idx="11">
                  <c:v>3440</c:v>
                </c:pt>
                <c:pt idx="12">
                  <c:v>2720</c:v>
                </c:pt>
                <c:pt idx="13">
                  <c:v>1184</c:v>
                </c:pt>
                <c:pt idx="14">
                  <c:v>3440</c:v>
                </c:pt>
                <c:pt idx="15">
                  <c:v>6312</c:v>
                </c:pt>
                <c:pt idx="16">
                  <c:v>5520</c:v>
                </c:pt>
                <c:pt idx="17">
                  <c:v>7160</c:v>
                </c:pt>
                <c:pt idx="18">
                  <c:v>6024</c:v>
                </c:pt>
                <c:pt idx="19">
                  <c:v>6192</c:v>
                </c:pt>
              </c:numCache>
            </c:numRef>
          </c:val>
          <c:extLst>
            <c:ext xmlns:c16="http://schemas.microsoft.com/office/drawing/2014/chart" uri="{C3380CC4-5D6E-409C-BE32-E72D297353CC}">
              <c16:uniqueId val="{00000006-655F-0F49-98D0-7248FA7DAD38}"/>
            </c:ext>
          </c:extLst>
        </c:ser>
        <c:ser>
          <c:idx val="7"/>
          <c:order val="7"/>
          <c:tx>
            <c:strRef>
              <c:f>[swethassssss.xlsx]Sheet1!$L$1:$L$2</c:f>
              <c:strCache>
                <c:ptCount val="2"/>
                <c:pt idx="0">
                  <c:v>                                                                                                      SALARY SHEET OF SS PVT LTD            FOR THE MONTH OF AUGUST 2024</c:v>
                </c:pt>
                <c:pt idx="1">
                  <c:v>PF (14%)</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[swethassssss.xlsx]Sheet1!$A$3:$D$22</c:f>
              <c:multiLvlStrCache>
                <c:ptCount val="20"/>
                <c:lvl>
                  <c:pt idx="0">
                    <c:v>charter accountant</c:v>
                  </c:pt>
                  <c:pt idx="1">
                    <c:v>data scientist</c:v>
                  </c:pt>
                  <c:pt idx="2">
                    <c:v>worker</c:v>
                  </c:pt>
                  <c:pt idx="3">
                    <c:v>clerk</c:v>
                  </c:pt>
                  <c:pt idx="4">
                    <c:v>prodction manager</c:v>
                  </c:pt>
                  <c:pt idx="5">
                    <c:v>team leader</c:v>
                  </c:pt>
                  <c:pt idx="6">
                    <c:v>Hr manager</c:v>
                  </c:pt>
                  <c:pt idx="7">
                    <c:v>assistant manager</c:v>
                  </c:pt>
                  <c:pt idx="8">
                    <c:v>accountant</c:v>
                  </c:pt>
                  <c:pt idx="9">
                    <c:v>supervisor</c:v>
                  </c:pt>
                  <c:pt idx="10">
                    <c:v>sales manager</c:v>
                  </c:pt>
                  <c:pt idx="11">
                    <c:v>data analyst</c:v>
                  </c:pt>
                  <c:pt idx="12">
                    <c:v>marketing manager</c:v>
                  </c:pt>
                  <c:pt idx="13">
                    <c:v>bookkeeper</c:v>
                  </c:pt>
                  <c:pt idx="14">
                    <c:v>sales representative</c:v>
                  </c:pt>
                  <c:pt idx="15">
                    <c:v>software engineer</c:v>
                  </c:pt>
                  <c:pt idx="16">
                    <c:v>business analyst</c:v>
                  </c:pt>
                  <c:pt idx="17">
                    <c:v>finance manager</c:v>
                  </c:pt>
                  <c:pt idx="18">
                    <c:v>project manager</c:v>
                  </c:pt>
                  <c:pt idx="19">
                    <c:v>marketing specialist</c:v>
                  </c:pt>
                </c:lvl>
                <c:lvl>
                  <c:pt idx="0">
                    <c:v>100000</c:v>
                  </c:pt>
                  <c:pt idx="1">
                    <c:v>76000</c:v>
                  </c:pt>
                  <c:pt idx="2">
                    <c:v>20500</c:v>
                  </c:pt>
                  <c:pt idx="3">
                    <c:v>15600</c:v>
                  </c:pt>
                  <c:pt idx="4">
                    <c:v>45000</c:v>
                  </c:pt>
                  <c:pt idx="5">
                    <c:v>68000</c:v>
                  </c:pt>
                  <c:pt idx="6">
                    <c:v>92000</c:v>
                  </c:pt>
                  <c:pt idx="7">
                    <c:v>55000</c:v>
                  </c:pt>
                  <c:pt idx="8">
                    <c:v>53000</c:v>
                  </c:pt>
                  <c:pt idx="9">
                    <c:v>44000</c:v>
                  </c:pt>
                  <c:pt idx="10">
                    <c:v>39000</c:v>
                  </c:pt>
                  <c:pt idx="11">
                    <c:v>43000</c:v>
                  </c:pt>
                  <c:pt idx="12">
                    <c:v>34000</c:v>
                  </c:pt>
                  <c:pt idx="13">
                    <c:v>14800</c:v>
                  </c:pt>
                  <c:pt idx="14">
                    <c:v>43000</c:v>
                  </c:pt>
                  <c:pt idx="15">
                    <c:v>78900</c:v>
                  </c:pt>
                  <c:pt idx="16">
                    <c:v>69000</c:v>
                  </c:pt>
                  <c:pt idx="17">
                    <c:v>89500</c:v>
                  </c:pt>
                  <c:pt idx="18">
                    <c:v>75300</c:v>
                  </c:pt>
                  <c:pt idx="19">
                    <c:v>77400</c:v>
                  </c:pt>
                </c:lvl>
                <c:lvl>
                  <c:pt idx="0">
                    <c:v>RITHISHA</c:v>
                  </c:pt>
                  <c:pt idx="1">
                    <c:v>SWETHA</c:v>
                  </c:pt>
                  <c:pt idx="2">
                    <c:v>NADHIYA</c:v>
                  </c:pt>
                  <c:pt idx="3">
                    <c:v>SRI</c:v>
                  </c:pt>
                  <c:pt idx="4">
                    <c:v>SOWMIYA</c:v>
                  </c:pt>
                  <c:pt idx="5">
                    <c:v>ESTHER</c:v>
                  </c:pt>
                  <c:pt idx="6">
                    <c:v>GLORY</c:v>
                  </c:pt>
                  <c:pt idx="7">
                    <c:v>KOMATHI</c:v>
                  </c:pt>
                  <c:pt idx="8">
                    <c:v>GAYATHRI</c:v>
                  </c:pt>
                  <c:pt idx="9">
                    <c:v>HELEN</c:v>
                  </c:pt>
                  <c:pt idx="10">
                    <c:v>SARITHA</c:v>
                  </c:pt>
                  <c:pt idx="11">
                    <c:v>KOTEESHWARI</c:v>
                  </c:pt>
                  <c:pt idx="12">
                    <c:v>ASHA</c:v>
                  </c:pt>
                  <c:pt idx="13">
                    <c:v>PUSHPALATHA</c:v>
                  </c:pt>
                  <c:pt idx="14">
                    <c:v>SUMITHRA</c:v>
                  </c:pt>
                  <c:pt idx="15">
                    <c:v>SAVITHA</c:v>
                  </c:pt>
                  <c:pt idx="16">
                    <c:v>MUSKAN</c:v>
                  </c:pt>
                  <c:pt idx="17">
                    <c:v>LATHIKA</c:v>
                  </c:pt>
                  <c:pt idx="18">
                    <c:v>JEYASREE</c:v>
                  </c:pt>
                  <c:pt idx="19">
                    <c:v>PREDHIKSHA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[swethassssss.xlsx]Sheet1!$L$3:$L$22</c:f>
              <c:numCache>
                <c:formatCode>General</c:formatCode>
                <c:ptCount val="20"/>
                <c:pt idx="0">
                  <c:v>14000</c:v>
                </c:pt>
                <c:pt idx="1">
                  <c:v>10640</c:v>
                </c:pt>
                <c:pt idx="2">
                  <c:v>2870</c:v>
                </c:pt>
                <c:pt idx="3">
                  <c:v>2184</c:v>
                </c:pt>
                <c:pt idx="4">
                  <c:v>6300</c:v>
                </c:pt>
                <c:pt idx="5">
                  <c:v>9520</c:v>
                </c:pt>
                <c:pt idx="6">
                  <c:v>12880</c:v>
                </c:pt>
                <c:pt idx="7">
                  <c:v>7700</c:v>
                </c:pt>
                <c:pt idx="8">
                  <c:v>7420</c:v>
                </c:pt>
                <c:pt idx="9">
                  <c:v>6160</c:v>
                </c:pt>
                <c:pt idx="10">
                  <c:v>5460</c:v>
                </c:pt>
                <c:pt idx="11">
                  <c:v>6020</c:v>
                </c:pt>
                <c:pt idx="12">
                  <c:v>4760</c:v>
                </c:pt>
                <c:pt idx="13">
                  <c:v>2072</c:v>
                </c:pt>
                <c:pt idx="14">
                  <c:v>6020</c:v>
                </c:pt>
                <c:pt idx="15">
                  <c:v>11046</c:v>
                </c:pt>
                <c:pt idx="16">
                  <c:v>9660</c:v>
                </c:pt>
                <c:pt idx="17">
                  <c:v>12530</c:v>
                </c:pt>
                <c:pt idx="18">
                  <c:v>10542</c:v>
                </c:pt>
                <c:pt idx="19">
                  <c:v>10836</c:v>
                </c:pt>
              </c:numCache>
            </c:numRef>
          </c:val>
          <c:extLst>
            <c:ext xmlns:c16="http://schemas.microsoft.com/office/drawing/2014/chart" uri="{C3380CC4-5D6E-409C-BE32-E72D297353CC}">
              <c16:uniqueId val="{00000007-655F-0F49-98D0-7248FA7DAD38}"/>
            </c:ext>
          </c:extLst>
        </c:ser>
        <c:ser>
          <c:idx val="8"/>
          <c:order val="8"/>
          <c:tx>
            <c:strRef>
              <c:f>[swethassssss.xlsx]Sheet1!$M$1:$M$2</c:f>
              <c:strCache>
                <c:ptCount val="2"/>
                <c:pt idx="0">
                  <c:v>                                                                                                      SALARY SHEET OF SS PVT LTD            FOR THE MONTH OF AUGUST 2024</c:v>
                </c:pt>
                <c:pt idx="1">
                  <c:v>GROSS SALARY</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[swethassssss.xlsx]Sheet1!$A$3:$D$22</c:f>
              <c:multiLvlStrCache>
                <c:ptCount val="20"/>
                <c:lvl>
                  <c:pt idx="0">
                    <c:v>charter accountant</c:v>
                  </c:pt>
                  <c:pt idx="1">
                    <c:v>data scientist</c:v>
                  </c:pt>
                  <c:pt idx="2">
                    <c:v>worker</c:v>
                  </c:pt>
                  <c:pt idx="3">
                    <c:v>clerk</c:v>
                  </c:pt>
                  <c:pt idx="4">
                    <c:v>prodction manager</c:v>
                  </c:pt>
                  <c:pt idx="5">
                    <c:v>team leader</c:v>
                  </c:pt>
                  <c:pt idx="6">
                    <c:v>Hr manager</c:v>
                  </c:pt>
                  <c:pt idx="7">
                    <c:v>assistant manager</c:v>
                  </c:pt>
                  <c:pt idx="8">
                    <c:v>accountant</c:v>
                  </c:pt>
                  <c:pt idx="9">
                    <c:v>supervisor</c:v>
                  </c:pt>
                  <c:pt idx="10">
                    <c:v>sales manager</c:v>
                  </c:pt>
                  <c:pt idx="11">
                    <c:v>data analyst</c:v>
                  </c:pt>
                  <c:pt idx="12">
                    <c:v>marketing manager</c:v>
                  </c:pt>
                  <c:pt idx="13">
                    <c:v>bookkeeper</c:v>
                  </c:pt>
                  <c:pt idx="14">
                    <c:v>sales representative</c:v>
                  </c:pt>
                  <c:pt idx="15">
                    <c:v>software engineer</c:v>
                  </c:pt>
                  <c:pt idx="16">
                    <c:v>business analyst</c:v>
                  </c:pt>
                  <c:pt idx="17">
                    <c:v>finance manager</c:v>
                  </c:pt>
                  <c:pt idx="18">
                    <c:v>project manager</c:v>
                  </c:pt>
                  <c:pt idx="19">
                    <c:v>marketing specialist</c:v>
                  </c:pt>
                </c:lvl>
                <c:lvl>
                  <c:pt idx="0">
                    <c:v>100000</c:v>
                  </c:pt>
                  <c:pt idx="1">
                    <c:v>76000</c:v>
                  </c:pt>
                  <c:pt idx="2">
                    <c:v>20500</c:v>
                  </c:pt>
                  <c:pt idx="3">
                    <c:v>15600</c:v>
                  </c:pt>
                  <c:pt idx="4">
                    <c:v>45000</c:v>
                  </c:pt>
                  <c:pt idx="5">
                    <c:v>68000</c:v>
                  </c:pt>
                  <c:pt idx="6">
                    <c:v>92000</c:v>
                  </c:pt>
                  <c:pt idx="7">
                    <c:v>55000</c:v>
                  </c:pt>
                  <c:pt idx="8">
                    <c:v>53000</c:v>
                  </c:pt>
                  <c:pt idx="9">
                    <c:v>44000</c:v>
                  </c:pt>
                  <c:pt idx="10">
                    <c:v>39000</c:v>
                  </c:pt>
                  <c:pt idx="11">
                    <c:v>43000</c:v>
                  </c:pt>
                  <c:pt idx="12">
                    <c:v>34000</c:v>
                  </c:pt>
                  <c:pt idx="13">
                    <c:v>14800</c:v>
                  </c:pt>
                  <c:pt idx="14">
                    <c:v>43000</c:v>
                  </c:pt>
                  <c:pt idx="15">
                    <c:v>78900</c:v>
                  </c:pt>
                  <c:pt idx="16">
                    <c:v>69000</c:v>
                  </c:pt>
                  <c:pt idx="17">
                    <c:v>89500</c:v>
                  </c:pt>
                  <c:pt idx="18">
                    <c:v>75300</c:v>
                  </c:pt>
                  <c:pt idx="19">
                    <c:v>77400</c:v>
                  </c:pt>
                </c:lvl>
                <c:lvl>
                  <c:pt idx="0">
                    <c:v>RITHISHA</c:v>
                  </c:pt>
                  <c:pt idx="1">
                    <c:v>SWETHA</c:v>
                  </c:pt>
                  <c:pt idx="2">
                    <c:v>NADHIYA</c:v>
                  </c:pt>
                  <c:pt idx="3">
                    <c:v>SRI</c:v>
                  </c:pt>
                  <c:pt idx="4">
                    <c:v>SOWMIYA</c:v>
                  </c:pt>
                  <c:pt idx="5">
                    <c:v>ESTHER</c:v>
                  </c:pt>
                  <c:pt idx="6">
                    <c:v>GLORY</c:v>
                  </c:pt>
                  <c:pt idx="7">
                    <c:v>KOMATHI</c:v>
                  </c:pt>
                  <c:pt idx="8">
                    <c:v>GAYATHRI</c:v>
                  </c:pt>
                  <c:pt idx="9">
                    <c:v>HELEN</c:v>
                  </c:pt>
                  <c:pt idx="10">
                    <c:v>SARITHA</c:v>
                  </c:pt>
                  <c:pt idx="11">
                    <c:v>KOTEESHWARI</c:v>
                  </c:pt>
                  <c:pt idx="12">
                    <c:v>ASHA</c:v>
                  </c:pt>
                  <c:pt idx="13">
                    <c:v>PUSHPALATHA</c:v>
                  </c:pt>
                  <c:pt idx="14">
                    <c:v>SUMITHRA</c:v>
                  </c:pt>
                  <c:pt idx="15">
                    <c:v>SAVITHA</c:v>
                  </c:pt>
                  <c:pt idx="16">
                    <c:v>MUSKAN</c:v>
                  </c:pt>
                  <c:pt idx="17">
                    <c:v>LATHIKA</c:v>
                  </c:pt>
                  <c:pt idx="18">
                    <c:v>JEYASREE</c:v>
                  </c:pt>
                  <c:pt idx="19">
                    <c:v>PREDHIKSHA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[swethassssss.xlsx]Sheet1!$M$3:$M$22</c:f>
              <c:numCache>
                <c:formatCode>0</c:formatCode>
                <c:ptCount val="20"/>
                <c:pt idx="0">
                  <c:v>151354.83870967742</c:v>
                </c:pt>
                <c:pt idx="1">
                  <c:v>105222.83870967742</c:v>
                </c:pt>
                <c:pt idx="2">
                  <c:v>28712.806451612902</c:v>
                </c:pt>
                <c:pt idx="3">
                  <c:v>22101.354838709678</c:v>
                </c:pt>
                <c:pt idx="4">
                  <c:v>62302.838709677417</c:v>
                </c:pt>
                <c:pt idx="5">
                  <c:v>88662.967741935485</c:v>
                </c:pt>
                <c:pt idx="6">
                  <c:v>124407.45161290323</c:v>
                </c:pt>
                <c:pt idx="7">
                  <c:v>77922.580645161288</c:v>
                </c:pt>
                <c:pt idx="8">
                  <c:v>70814.548387096773</c:v>
                </c:pt>
                <c:pt idx="9">
                  <c:v>63757.129032258061</c:v>
                </c:pt>
                <c:pt idx="10">
                  <c:v>55254.193548387098</c:v>
                </c:pt>
                <c:pt idx="11">
                  <c:v>61614.93548387097</c:v>
                </c:pt>
                <c:pt idx="12">
                  <c:v>50363.645161290326</c:v>
                </c:pt>
                <c:pt idx="13">
                  <c:v>20968.258064516129</c:v>
                </c:pt>
                <c:pt idx="14">
                  <c:v>63001.93548387097</c:v>
                </c:pt>
                <c:pt idx="15">
                  <c:v>119418.96774193548</c:v>
                </c:pt>
                <c:pt idx="16">
                  <c:v>97757.419354838712</c:v>
                </c:pt>
                <c:pt idx="17">
                  <c:v>125357.93548387097</c:v>
                </c:pt>
                <c:pt idx="18">
                  <c:v>109112.19354838709</c:v>
                </c:pt>
                <c:pt idx="19">
                  <c:v>109658.32258064517</c:v>
                </c:pt>
              </c:numCache>
            </c:numRef>
          </c:val>
          <c:extLst>
            <c:ext xmlns:c16="http://schemas.microsoft.com/office/drawing/2014/chart" uri="{C3380CC4-5D6E-409C-BE32-E72D297353CC}">
              <c16:uniqueId val="{00000008-655F-0F49-98D0-7248FA7DAD38}"/>
            </c:ext>
          </c:extLst>
        </c:ser>
        <c:ser>
          <c:idx val="9"/>
          <c:order val="9"/>
          <c:tx>
            <c:strRef>
              <c:f>[swethassssss.xlsx]Sheet1!$N$1:$N$2</c:f>
              <c:strCache>
                <c:ptCount val="2"/>
                <c:pt idx="0">
                  <c:v>                                                                                                      SALARY SHEET OF SS PVT LTD            FOR THE MONTH OF AUGUST 2024</c:v>
                </c:pt>
                <c:pt idx="1">
                  <c:v>ESI 5%</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[swethassssss.xlsx]Sheet1!$A$3:$D$22</c:f>
              <c:multiLvlStrCache>
                <c:ptCount val="20"/>
                <c:lvl>
                  <c:pt idx="0">
                    <c:v>charter accountant</c:v>
                  </c:pt>
                  <c:pt idx="1">
                    <c:v>data scientist</c:v>
                  </c:pt>
                  <c:pt idx="2">
                    <c:v>worker</c:v>
                  </c:pt>
                  <c:pt idx="3">
                    <c:v>clerk</c:v>
                  </c:pt>
                  <c:pt idx="4">
                    <c:v>prodction manager</c:v>
                  </c:pt>
                  <c:pt idx="5">
                    <c:v>team leader</c:v>
                  </c:pt>
                  <c:pt idx="6">
                    <c:v>Hr manager</c:v>
                  </c:pt>
                  <c:pt idx="7">
                    <c:v>assistant manager</c:v>
                  </c:pt>
                  <c:pt idx="8">
                    <c:v>accountant</c:v>
                  </c:pt>
                  <c:pt idx="9">
                    <c:v>supervisor</c:v>
                  </c:pt>
                  <c:pt idx="10">
                    <c:v>sales manager</c:v>
                  </c:pt>
                  <c:pt idx="11">
                    <c:v>data analyst</c:v>
                  </c:pt>
                  <c:pt idx="12">
                    <c:v>marketing manager</c:v>
                  </c:pt>
                  <c:pt idx="13">
                    <c:v>bookkeeper</c:v>
                  </c:pt>
                  <c:pt idx="14">
                    <c:v>sales representative</c:v>
                  </c:pt>
                  <c:pt idx="15">
                    <c:v>software engineer</c:v>
                  </c:pt>
                  <c:pt idx="16">
                    <c:v>business analyst</c:v>
                  </c:pt>
                  <c:pt idx="17">
                    <c:v>finance manager</c:v>
                  </c:pt>
                  <c:pt idx="18">
                    <c:v>project manager</c:v>
                  </c:pt>
                  <c:pt idx="19">
                    <c:v>marketing specialist</c:v>
                  </c:pt>
                </c:lvl>
                <c:lvl>
                  <c:pt idx="0">
                    <c:v>100000</c:v>
                  </c:pt>
                  <c:pt idx="1">
                    <c:v>76000</c:v>
                  </c:pt>
                  <c:pt idx="2">
                    <c:v>20500</c:v>
                  </c:pt>
                  <c:pt idx="3">
                    <c:v>15600</c:v>
                  </c:pt>
                  <c:pt idx="4">
                    <c:v>45000</c:v>
                  </c:pt>
                  <c:pt idx="5">
                    <c:v>68000</c:v>
                  </c:pt>
                  <c:pt idx="6">
                    <c:v>92000</c:v>
                  </c:pt>
                  <c:pt idx="7">
                    <c:v>55000</c:v>
                  </c:pt>
                  <c:pt idx="8">
                    <c:v>53000</c:v>
                  </c:pt>
                  <c:pt idx="9">
                    <c:v>44000</c:v>
                  </c:pt>
                  <c:pt idx="10">
                    <c:v>39000</c:v>
                  </c:pt>
                  <c:pt idx="11">
                    <c:v>43000</c:v>
                  </c:pt>
                  <c:pt idx="12">
                    <c:v>34000</c:v>
                  </c:pt>
                  <c:pt idx="13">
                    <c:v>14800</c:v>
                  </c:pt>
                  <c:pt idx="14">
                    <c:v>43000</c:v>
                  </c:pt>
                  <c:pt idx="15">
                    <c:v>78900</c:v>
                  </c:pt>
                  <c:pt idx="16">
                    <c:v>69000</c:v>
                  </c:pt>
                  <c:pt idx="17">
                    <c:v>89500</c:v>
                  </c:pt>
                  <c:pt idx="18">
                    <c:v>75300</c:v>
                  </c:pt>
                  <c:pt idx="19">
                    <c:v>77400</c:v>
                  </c:pt>
                </c:lvl>
                <c:lvl>
                  <c:pt idx="0">
                    <c:v>RITHISHA</c:v>
                  </c:pt>
                  <c:pt idx="1">
                    <c:v>SWETHA</c:v>
                  </c:pt>
                  <c:pt idx="2">
                    <c:v>NADHIYA</c:v>
                  </c:pt>
                  <c:pt idx="3">
                    <c:v>SRI</c:v>
                  </c:pt>
                  <c:pt idx="4">
                    <c:v>SOWMIYA</c:v>
                  </c:pt>
                  <c:pt idx="5">
                    <c:v>ESTHER</c:v>
                  </c:pt>
                  <c:pt idx="6">
                    <c:v>GLORY</c:v>
                  </c:pt>
                  <c:pt idx="7">
                    <c:v>KOMATHI</c:v>
                  </c:pt>
                  <c:pt idx="8">
                    <c:v>GAYATHRI</c:v>
                  </c:pt>
                  <c:pt idx="9">
                    <c:v>HELEN</c:v>
                  </c:pt>
                  <c:pt idx="10">
                    <c:v>SARITHA</c:v>
                  </c:pt>
                  <c:pt idx="11">
                    <c:v>KOTEESHWARI</c:v>
                  </c:pt>
                  <c:pt idx="12">
                    <c:v>ASHA</c:v>
                  </c:pt>
                  <c:pt idx="13">
                    <c:v>PUSHPALATHA</c:v>
                  </c:pt>
                  <c:pt idx="14">
                    <c:v>SUMITHRA</c:v>
                  </c:pt>
                  <c:pt idx="15">
                    <c:v>SAVITHA</c:v>
                  </c:pt>
                  <c:pt idx="16">
                    <c:v>MUSKAN</c:v>
                  </c:pt>
                  <c:pt idx="17">
                    <c:v>LATHIKA</c:v>
                  </c:pt>
                  <c:pt idx="18">
                    <c:v>JEYASREE</c:v>
                  </c:pt>
                  <c:pt idx="19">
                    <c:v>PREDHIKSHA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[swethassssss.xlsx]Sheet1!$N$3:$N$22</c:f>
              <c:numCache>
                <c:formatCode>General</c:formatCode>
                <c:ptCount val="20"/>
                <c:pt idx="0">
                  <c:v>5000</c:v>
                </c:pt>
                <c:pt idx="1">
                  <c:v>3800</c:v>
                </c:pt>
                <c:pt idx="2">
                  <c:v>1025</c:v>
                </c:pt>
                <c:pt idx="3">
                  <c:v>780</c:v>
                </c:pt>
                <c:pt idx="4">
                  <c:v>2250</c:v>
                </c:pt>
                <c:pt idx="5">
                  <c:v>3400</c:v>
                </c:pt>
                <c:pt idx="6">
                  <c:v>4600</c:v>
                </c:pt>
                <c:pt idx="7">
                  <c:v>2750</c:v>
                </c:pt>
                <c:pt idx="8">
                  <c:v>2650</c:v>
                </c:pt>
                <c:pt idx="9">
                  <c:v>2200</c:v>
                </c:pt>
                <c:pt idx="10">
                  <c:v>1950</c:v>
                </c:pt>
                <c:pt idx="11">
                  <c:v>2150</c:v>
                </c:pt>
                <c:pt idx="12">
                  <c:v>1700</c:v>
                </c:pt>
                <c:pt idx="13">
                  <c:v>740</c:v>
                </c:pt>
                <c:pt idx="14">
                  <c:v>2150</c:v>
                </c:pt>
                <c:pt idx="15">
                  <c:v>3945</c:v>
                </c:pt>
                <c:pt idx="16">
                  <c:v>3450</c:v>
                </c:pt>
                <c:pt idx="17">
                  <c:v>4475</c:v>
                </c:pt>
                <c:pt idx="18">
                  <c:v>3765</c:v>
                </c:pt>
                <c:pt idx="19">
                  <c:v>3870</c:v>
                </c:pt>
              </c:numCache>
            </c:numRef>
          </c:val>
          <c:extLst>
            <c:ext xmlns:c16="http://schemas.microsoft.com/office/drawing/2014/chart" uri="{C3380CC4-5D6E-409C-BE32-E72D297353CC}">
              <c16:uniqueId val="{00000009-655F-0F49-98D0-7248FA7DAD38}"/>
            </c:ext>
          </c:extLst>
        </c:ser>
        <c:ser>
          <c:idx val="10"/>
          <c:order val="10"/>
          <c:tx>
            <c:strRef>
              <c:f>[swethassssss.xlsx]Sheet1!$O$1:$O$2</c:f>
              <c:strCache>
                <c:ptCount val="2"/>
                <c:pt idx="0">
                  <c:v>                                                                                                      SALARY SHEET OF SS PVT LTD            FOR THE MONTH OF AUGUST 2024</c:v>
                </c:pt>
                <c:pt idx="1">
                  <c:v>ADVANCE</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[swethassssss.xlsx]Sheet1!$A$3:$D$22</c:f>
              <c:multiLvlStrCache>
                <c:ptCount val="20"/>
                <c:lvl>
                  <c:pt idx="0">
                    <c:v>charter accountant</c:v>
                  </c:pt>
                  <c:pt idx="1">
                    <c:v>data scientist</c:v>
                  </c:pt>
                  <c:pt idx="2">
                    <c:v>worker</c:v>
                  </c:pt>
                  <c:pt idx="3">
                    <c:v>clerk</c:v>
                  </c:pt>
                  <c:pt idx="4">
                    <c:v>prodction manager</c:v>
                  </c:pt>
                  <c:pt idx="5">
                    <c:v>team leader</c:v>
                  </c:pt>
                  <c:pt idx="6">
                    <c:v>Hr manager</c:v>
                  </c:pt>
                  <c:pt idx="7">
                    <c:v>assistant manager</c:v>
                  </c:pt>
                  <c:pt idx="8">
                    <c:v>accountant</c:v>
                  </c:pt>
                  <c:pt idx="9">
                    <c:v>supervisor</c:v>
                  </c:pt>
                  <c:pt idx="10">
                    <c:v>sales manager</c:v>
                  </c:pt>
                  <c:pt idx="11">
                    <c:v>data analyst</c:v>
                  </c:pt>
                  <c:pt idx="12">
                    <c:v>marketing manager</c:v>
                  </c:pt>
                  <c:pt idx="13">
                    <c:v>bookkeeper</c:v>
                  </c:pt>
                  <c:pt idx="14">
                    <c:v>sales representative</c:v>
                  </c:pt>
                  <c:pt idx="15">
                    <c:v>software engineer</c:v>
                  </c:pt>
                  <c:pt idx="16">
                    <c:v>business analyst</c:v>
                  </c:pt>
                  <c:pt idx="17">
                    <c:v>finance manager</c:v>
                  </c:pt>
                  <c:pt idx="18">
                    <c:v>project manager</c:v>
                  </c:pt>
                  <c:pt idx="19">
                    <c:v>marketing specialist</c:v>
                  </c:pt>
                </c:lvl>
                <c:lvl>
                  <c:pt idx="0">
                    <c:v>100000</c:v>
                  </c:pt>
                  <c:pt idx="1">
                    <c:v>76000</c:v>
                  </c:pt>
                  <c:pt idx="2">
                    <c:v>20500</c:v>
                  </c:pt>
                  <c:pt idx="3">
                    <c:v>15600</c:v>
                  </c:pt>
                  <c:pt idx="4">
                    <c:v>45000</c:v>
                  </c:pt>
                  <c:pt idx="5">
                    <c:v>68000</c:v>
                  </c:pt>
                  <c:pt idx="6">
                    <c:v>92000</c:v>
                  </c:pt>
                  <c:pt idx="7">
                    <c:v>55000</c:v>
                  </c:pt>
                  <c:pt idx="8">
                    <c:v>53000</c:v>
                  </c:pt>
                  <c:pt idx="9">
                    <c:v>44000</c:v>
                  </c:pt>
                  <c:pt idx="10">
                    <c:v>39000</c:v>
                  </c:pt>
                  <c:pt idx="11">
                    <c:v>43000</c:v>
                  </c:pt>
                  <c:pt idx="12">
                    <c:v>34000</c:v>
                  </c:pt>
                  <c:pt idx="13">
                    <c:v>14800</c:v>
                  </c:pt>
                  <c:pt idx="14">
                    <c:v>43000</c:v>
                  </c:pt>
                  <c:pt idx="15">
                    <c:v>78900</c:v>
                  </c:pt>
                  <c:pt idx="16">
                    <c:v>69000</c:v>
                  </c:pt>
                  <c:pt idx="17">
                    <c:v>89500</c:v>
                  </c:pt>
                  <c:pt idx="18">
                    <c:v>75300</c:v>
                  </c:pt>
                  <c:pt idx="19">
                    <c:v>77400</c:v>
                  </c:pt>
                </c:lvl>
                <c:lvl>
                  <c:pt idx="0">
                    <c:v>RITHISHA</c:v>
                  </c:pt>
                  <c:pt idx="1">
                    <c:v>SWETHA</c:v>
                  </c:pt>
                  <c:pt idx="2">
                    <c:v>NADHIYA</c:v>
                  </c:pt>
                  <c:pt idx="3">
                    <c:v>SRI</c:v>
                  </c:pt>
                  <c:pt idx="4">
                    <c:v>SOWMIYA</c:v>
                  </c:pt>
                  <c:pt idx="5">
                    <c:v>ESTHER</c:v>
                  </c:pt>
                  <c:pt idx="6">
                    <c:v>GLORY</c:v>
                  </c:pt>
                  <c:pt idx="7">
                    <c:v>KOMATHI</c:v>
                  </c:pt>
                  <c:pt idx="8">
                    <c:v>GAYATHRI</c:v>
                  </c:pt>
                  <c:pt idx="9">
                    <c:v>HELEN</c:v>
                  </c:pt>
                  <c:pt idx="10">
                    <c:v>SARITHA</c:v>
                  </c:pt>
                  <c:pt idx="11">
                    <c:v>KOTEESHWARI</c:v>
                  </c:pt>
                  <c:pt idx="12">
                    <c:v>ASHA</c:v>
                  </c:pt>
                  <c:pt idx="13">
                    <c:v>PUSHPALATHA</c:v>
                  </c:pt>
                  <c:pt idx="14">
                    <c:v>SUMITHRA</c:v>
                  </c:pt>
                  <c:pt idx="15">
                    <c:v>SAVITHA</c:v>
                  </c:pt>
                  <c:pt idx="16">
                    <c:v>MUSKAN</c:v>
                  </c:pt>
                  <c:pt idx="17">
                    <c:v>LATHIKA</c:v>
                  </c:pt>
                  <c:pt idx="18">
                    <c:v>JEYASREE</c:v>
                  </c:pt>
                  <c:pt idx="19">
                    <c:v>PREDHIKSHA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[swethassssss.xlsx]Sheet1!$O$3:$O$22</c:f>
              <c:numCache>
                <c:formatCode>General</c:formatCode>
                <c:ptCount val="20"/>
                <c:pt idx="0">
                  <c:v>0</c:v>
                </c:pt>
                <c:pt idx="1">
                  <c:v>0</c:v>
                </c:pt>
                <c:pt idx="2">
                  <c:v>0</c:v>
                </c:pt>
                <c:pt idx="3">
                  <c:v>0</c:v>
                </c:pt>
                <c:pt idx="4">
                  <c:v>2000</c:v>
                </c:pt>
                <c:pt idx="5">
                  <c:v>1000</c:v>
                </c:pt>
                <c:pt idx="6">
                  <c:v>0</c:v>
                </c:pt>
                <c:pt idx="7">
                  <c:v>0</c:v>
                </c:pt>
                <c:pt idx="8">
                  <c:v>0</c:v>
                </c:pt>
                <c:pt idx="9">
                  <c:v>0</c:v>
                </c:pt>
                <c:pt idx="10">
                  <c:v>0</c:v>
                </c:pt>
                <c:pt idx="11">
                  <c:v>0</c:v>
                </c:pt>
                <c:pt idx="12">
                  <c:v>0</c:v>
                </c:pt>
                <c:pt idx="13">
                  <c:v>0</c:v>
                </c:pt>
                <c:pt idx="14">
                  <c:v>0</c:v>
                </c:pt>
                <c:pt idx="15">
                  <c:v>0</c:v>
                </c:pt>
                <c:pt idx="16">
                  <c:v>0</c:v>
                </c:pt>
                <c:pt idx="17">
                  <c:v>3000</c:v>
                </c:pt>
                <c:pt idx="18">
                  <c:v>2000</c:v>
                </c:pt>
                <c:pt idx="19">
                  <c:v>0</c:v>
                </c:pt>
              </c:numCache>
            </c:numRef>
          </c:val>
          <c:extLst>
            <c:ext xmlns:c16="http://schemas.microsoft.com/office/drawing/2014/chart" uri="{C3380CC4-5D6E-409C-BE32-E72D297353CC}">
              <c16:uniqueId val="{0000000A-655F-0F49-98D0-7248FA7DAD38}"/>
            </c:ext>
          </c:extLst>
        </c:ser>
        <c:ser>
          <c:idx val="11"/>
          <c:order val="11"/>
          <c:tx>
            <c:strRef>
              <c:f>[swethassssss.xlsx]Sheet1!$P$1:$P$2</c:f>
              <c:strCache>
                <c:ptCount val="2"/>
                <c:pt idx="0">
                  <c:v>                                                                                                      SALARY SHEET OF SS PVT LTD            FOR THE MONTH OF AUGUST 2024</c:v>
                </c:pt>
                <c:pt idx="1">
                  <c:v>NET SALARY</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[swethassssss.xlsx]Sheet1!$A$3:$D$22</c:f>
              <c:multiLvlStrCache>
                <c:ptCount val="20"/>
                <c:lvl>
                  <c:pt idx="0">
                    <c:v>charter accountant</c:v>
                  </c:pt>
                  <c:pt idx="1">
                    <c:v>data scientist</c:v>
                  </c:pt>
                  <c:pt idx="2">
                    <c:v>worker</c:v>
                  </c:pt>
                  <c:pt idx="3">
                    <c:v>clerk</c:v>
                  </c:pt>
                  <c:pt idx="4">
                    <c:v>prodction manager</c:v>
                  </c:pt>
                  <c:pt idx="5">
                    <c:v>team leader</c:v>
                  </c:pt>
                  <c:pt idx="6">
                    <c:v>Hr manager</c:v>
                  </c:pt>
                  <c:pt idx="7">
                    <c:v>assistant manager</c:v>
                  </c:pt>
                  <c:pt idx="8">
                    <c:v>accountant</c:v>
                  </c:pt>
                  <c:pt idx="9">
                    <c:v>supervisor</c:v>
                  </c:pt>
                  <c:pt idx="10">
                    <c:v>sales manager</c:v>
                  </c:pt>
                  <c:pt idx="11">
                    <c:v>data analyst</c:v>
                  </c:pt>
                  <c:pt idx="12">
                    <c:v>marketing manager</c:v>
                  </c:pt>
                  <c:pt idx="13">
                    <c:v>bookkeeper</c:v>
                  </c:pt>
                  <c:pt idx="14">
                    <c:v>sales representative</c:v>
                  </c:pt>
                  <c:pt idx="15">
                    <c:v>software engineer</c:v>
                  </c:pt>
                  <c:pt idx="16">
                    <c:v>business analyst</c:v>
                  </c:pt>
                  <c:pt idx="17">
                    <c:v>finance manager</c:v>
                  </c:pt>
                  <c:pt idx="18">
                    <c:v>project manager</c:v>
                  </c:pt>
                  <c:pt idx="19">
                    <c:v>marketing specialist</c:v>
                  </c:pt>
                </c:lvl>
                <c:lvl>
                  <c:pt idx="0">
                    <c:v>100000</c:v>
                  </c:pt>
                  <c:pt idx="1">
                    <c:v>76000</c:v>
                  </c:pt>
                  <c:pt idx="2">
                    <c:v>20500</c:v>
                  </c:pt>
                  <c:pt idx="3">
                    <c:v>15600</c:v>
                  </c:pt>
                  <c:pt idx="4">
                    <c:v>45000</c:v>
                  </c:pt>
                  <c:pt idx="5">
                    <c:v>68000</c:v>
                  </c:pt>
                  <c:pt idx="6">
                    <c:v>92000</c:v>
                  </c:pt>
                  <c:pt idx="7">
                    <c:v>55000</c:v>
                  </c:pt>
                  <c:pt idx="8">
                    <c:v>53000</c:v>
                  </c:pt>
                  <c:pt idx="9">
                    <c:v>44000</c:v>
                  </c:pt>
                  <c:pt idx="10">
                    <c:v>39000</c:v>
                  </c:pt>
                  <c:pt idx="11">
                    <c:v>43000</c:v>
                  </c:pt>
                  <c:pt idx="12">
                    <c:v>34000</c:v>
                  </c:pt>
                  <c:pt idx="13">
                    <c:v>14800</c:v>
                  </c:pt>
                  <c:pt idx="14">
                    <c:v>43000</c:v>
                  </c:pt>
                  <c:pt idx="15">
                    <c:v>78900</c:v>
                  </c:pt>
                  <c:pt idx="16">
                    <c:v>69000</c:v>
                  </c:pt>
                  <c:pt idx="17">
                    <c:v>89500</c:v>
                  </c:pt>
                  <c:pt idx="18">
                    <c:v>75300</c:v>
                  </c:pt>
                  <c:pt idx="19">
                    <c:v>77400</c:v>
                  </c:pt>
                </c:lvl>
                <c:lvl>
                  <c:pt idx="0">
                    <c:v>RITHISHA</c:v>
                  </c:pt>
                  <c:pt idx="1">
                    <c:v>SWETHA</c:v>
                  </c:pt>
                  <c:pt idx="2">
                    <c:v>NADHIYA</c:v>
                  </c:pt>
                  <c:pt idx="3">
                    <c:v>SRI</c:v>
                  </c:pt>
                  <c:pt idx="4">
                    <c:v>SOWMIYA</c:v>
                  </c:pt>
                  <c:pt idx="5">
                    <c:v>ESTHER</c:v>
                  </c:pt>
                  <c:pt idx="6">
                    <c:v>GLORY</c:v>
                  </c:pt>
                  <c:pt idx="7">
                    <c:v>KOMATHI</c:v>
                  </c:pt>
                  <c:pt idx="8">
                    <c:v>GAYATHRI</c:v>
                  </c:pt>
                  <c:pt idx="9">
                    <c:v>HELEN</c:v>
                  </c:pt>
                  <c:pt idx="10">
                    <c:v>SARITHA</c:v>
                  </c:pt>
                  <c:pt idx="11">
                    <c:v>KOTEESHWARI</c:v>
                  </c:pt>
                  <c:pt idx="12">
                    <c:v>ASHA</c:v>
                  </c:pt>
                  <c:pt idx="13">
                    <c:v>PUSHPALATHA</c:v>
                  </c:pt>
                  <c:pt idx="14">
                    <c:v>SUMITHRA</c:v>
                  </c:pt>
                  <c:pt idx="15">
                    <c:v>SAVITHA</c:v>
                  </c:pt>
                  <c:pt idx="16">
                    <c:v>MUSKAN</c:v>
                  </c:pt>
                  <c:pt idx="17">
                    <c:v>LATHIKA</c:v>
                  </c:pt>
                  <c:pt idx="18">
                    <c:v>JEYASREE</c:v>
                  </c:pt>
                  <c:pt idx="19">
                    <c:v>PREDHIKSHA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[swethassssss.xlsx]Sheet1!$P$3:$P$22</c:f>
              <c:numCache>
                <c:formatCode>0</c:formatCode>
                <c:ptCount val="20"/>
                <c:pt idx="0">
                  <c:v>146354.83870967742</c:v>
                </c:pt>
                <c:pt idx="1">
                  <c:v>101422.83870967742</c:v>
                </c:pt>
                <c:pt idx="2">
                  <c:v>27687.806451612902</c:v>
                </c:pt>
                <c:pt idx="3">
                  <c:v>21321.354838709678</c:v>
                </c:pt>
                <c:pt idx="4">
                  <c:v>58052.838709677417</c:v>
                </c:pt>
                <c:pt idx="5">
                  <c:v>84262.967741935485</c:v>
                </c:pt>
                <c:pt idx="6">
                  <c:v>119807.45161290323</c:v>
                </c:pt>
                <c:pt idx="7">
                  <c:v>75172.580645161288</c:v>
                </c:pt>
                <c:pt idx="8">
                  <c:v>68164.548387096773</c:v>
                </c:pt>
                <c:pt idx="9">
                  <c:v>61557.129032258061</c:v>
                </c:pt>
                <c:pt idx="10">
                  <c:v>53304.193548387098</c:v>
                </c:pt>
                <c:pt idx="11">
                  <c:v>59464.93548387097</c:v>
                </c:pt>
                <c:pt idx="12">
                  <c:v>48663.645161290326</c:v>
                </c:pt>
                <c:pt idx="13">
                  <c:v>20228.258064516129</c:v>
                </c:pt>
                <c:pt idx="14">
                  <c:v>60851.93548387097</c:v>
                </c:pt>
                <c:pt idx="15">
                  <c:v>115473.96774193548</c:v>
                </c:pt>
                <c:pt idx="16">
                  <c:v>94307.419354838712</c:v>
                </c:pt>
                <c:pt idx="17">
                  <c:v>117882.93548387097</c:v>
                </c:pt>
                <c:pt idx="18">
                  <c:v>103347.19354838709</c:v>
                </c:pt>
                <c:pt idx="19">
                  <c:v>105788.32258064517</c:v>
                </c:pt>
              </c:numCache>
            </c:numRef>
          </c:val>
          <c:extLst>
            <c:ext xmlns:c16="http://schemas.microsoft.com/office/drawing/2014/chart" uri="{C3380CC4-5D6E-409C-BE32-E72D297353CC}">
              <c16:uniqueId val="{0000000B-655F-0F49-98D0-7248FA7DAD38}"/>
            </c:ext>
          </c:extLst>
        </c:ser>
        <c:dLbls>
          <c:showLegendKey val="0"/>
          <c:showVal val="0"/>
          <c:showCatName val="0"/>
          <c:showSerName val="0"/>
          <c:showPercent val="0"/>
          <c:showBubbleSize val="0"/>
        </c:dLbls>
        <c:gapWidth val="100"/>
        <c:overlap val="-24"/>
        <c:axId val="314247888"/>
        <c:axId val="314248280"/>
      </c:barChart>
      <c:catAx>
        <c:axId val="314247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4248280"/>
        <c:crosses val="autoZero"/>
        <c:auto val="1"/>
        <c:lblAlgn val="ctr"/>
        <c:lblOffset val="100"/>
        <c:noMultiLvlLbl val="0"/>
      </c:catAx>
      <c:valAx>
        <c:axId val="31424828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4247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 </a:t>
            </a:r>
            <a:r>
              <a:rPr lang="en-US" sz="2400" dirty="0" err="1"/>
              <a:t>Swetha</a:t>
            </a:r>
            <a:r>
              <a:rPr lang="en-US" sz="2400" dirty="0"/>
              <a:t> U</a:t>
            </a:r>
          </a:p>
          <a:p>
            <a:r>
              <a:rPr lang="en-US" sz="2400" dirty="0"/>
              <a:t>REGISTER NO : 312205458</a:t>
            </a:r>
          </a:p>
          <a:p>
            <a:r>
              <a:rPr lang="en-US" sz="2400" dirty="0"/>
              <a:t>NAAN MUDHALVAN ID : asunm285b22352</a:t>
            </a:r>
          </a:p>
          <a:p>
            <a:r>
              <a:rPr lang="en-US" sz="2400" dirty="0"/>
              <a:t>DEPARTMENT: </a:t>
            </a:r>
            <a:r>
              <a:rPr lang="en-US" sz="2400" dirty="0" err="1"/>
              <a:t>B.com</a:t>
            </a:r>
            <a:r>
              <a:rPr lang="en-US" sz="2400" dirty="0"/>
              <a:t> (commerce)</a:t>
            </a:r>
          </a:p>
          <a:p>
            <a:r>
              <a:rPr lang="en-US" sz="2400" dirty="0"/>
              <a:t>COLLEGE : </a:t>
            </a:r>
            <a:r>
              <a:rPr lang="en-US" sz="2400" dirty="0" err="1"/>
              <a:t>Sridevi</a:t>
            </a:r>
            <a:r>
              <a:rPr lang="en-US" sz="2400" dirty="0"/>
              <a:t>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936228" y="6032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DCE93FC-7BD5-1FAC-48C6-CB76B5C3FB0E}"/>
              </a:ext>
            </a:extLst>
          </p:cNvPr>
          <p:cNvSpPr txBox="1"/>
          <p:nvPr/>
        </p:nvSpPr>
        <p:spPr>
          <a:xfrm>
            <a:off x="1591000" y="1859339"/>
            <a:ext cx="2451250" cy="4801314"/>
          </a:xfrm>
          <a:prstGeom prst="rect">
            <a:avLst/>
          </a:prstGeom>
          <a:noFill/>
        </p:spPr>
        <p:txBody>
          <a:bodyPr wrap="square">
            <a:spAutoFit/>
          </a:bodyPr>
          <a:lstStyle/>
          <a:p>
            <a:r>
              <a:rPr lang="en-US" b="1" i="0" dirty="0">
                <a:solidFill>
                  <a:srgbClr val="001D35"/>
                </a:solidFill>
                <a:effectLst/>
                <a:latin typeface="Google Sans"/>
              </a:rPr>
              <a:t>1 . Collect data</a:t>
            </a:r>
          </a:p>
          <a:p>
            <a:endParaRPr lang="en-US" b="1" i="0" dirty="0">
              <a:solidFill>
                <a:srgbClr val="001D35"/>
              </a:solidFill>
              <a:effectLst/>
              <a:latin typeface="Google Sans"/>
            </a:endParaRPr>
          </a:p>
          <a:p>
            <a:r>
              <a:rPr lang="en-US" b="1" dirty="0">
                <a:solidFill>
                  <a:srgbClr val="001D35"/>
                </a:solidFill>
                <a:latin typeface="Google Sans"/>
              </a:rPr>
              <a:t>2 . Define inputs</a:t>
            </a:r>
          </a:p>
          <a:p>
            <a:endParaRPr lang="en-US" b="1" dirty="0">
              <a:solidFill>
                <a:srgbClr val="001D35"/>
              </a:solidFill>
              <a:latin typeface="Google Sans"/>
            </a:endParaRPr>
          </a:p>
          <a:p>
            <a:r>
              <a:rPr lang="en-US" b="1" dirty="0">
                <a:solidFill>
                  <a:srgbClr val="001D35"/>
                </a:solidFill>
                <a:latin typeface="Google Sans"/>
              </a:rPr>
              <a:t>3 . Calculate payouts</a:t>
            </a:r>
          </a:p>
          <a:p>
            <a:endParaRPr lang="en-US" b="1" dirty="0">
              <a:solidFill>
                <a:srgbClr val="001D35"/>
              </a:solidFill>
              <a:latin typeface="Google Sans"/>
            </a:endParaRPr>
          </a:p>
          <a:p>
            <a:r>
              <a:rPr lang="en-US" b="1" dirty="0">
                <a:solidFill>
                  <a:srgbClr val="001D35"/>
                </a:solidFill>
                <a:latin typeface="Google Sans"/>
              </a:rPr>
              <a:t>4 . Create columns</a:t>
            </a:r>
          </a:p>
          <a:p>
            <a:endParaRPr lang="en-US" b="1" dirty="0">
              <a:solidFill>
                <a:srgbClr val="001D35"/>
              </a:solidFill>
              <a:latin typeface="Google Sans"/>
            </a:endParaRPr>
          </a:p>
          <a:p>
            <a:r>
              <a:rPr lang="en-US" b="1" dirty="0">
                <a:solidFill>
                  <a:srgbClr val="001D35"/>
                </a:solidFill>
                <a:latin typeface="Google Sans"/>
              </a:rPr>
              <a:t>5 . Input details</a:t>
            </a:r>
          </a:p>
          <a:p>
            <a:endParaRPr lang="en-US" b="1" dirty="0">
              <a:solidFill>
                <a:srgbClr val="001D35"/>
              </a:solidFill>
              <a:latin typeface="Google Sans"/>
            </a:endParaRPr>
          </a:p>
          <a:p>
            <a:r>
              <a:rPr lang="en-US" b="1" dirty="0">
                <a:solidFill>
                  <a:srgbClr val="001D35"/>
                </a:solidFill>
                <a:latin typeface="Google Sans"/>
              </a:rPr>
              <a:t>6 . Input formulas </a:t>
            </a:r>
          </a:p>
          <a:p>
            <a:endParaRPr lang="en-US" b="1" dirty="0">
              <a:solidFill>
                <a:srgbClr val="001D35"/>
              </a:solidFill>
              <a:latin typeface="Google Sans"/>
            </a:endParaRPr>
          </a:p>
          <a:p>
            <a:r>
              <a:rPr lang="en-US" b="1" dirty="0">
                <a:solidFill>
                  <a:srgbClr val="001D35"/>
                </a:solidFill>
                <a:latin typeface="Google Sans"/>
              </a:rPr>
              <a:t>7 . Data cleaning</a:t>
            </a:r>
          </a:p>
          <a:p>
            <a:endParaRPr lang="en-US" b="1" dirty="0">
              <a:solidFill>
                <a:srgbClr val="001D35"/>
              </a:solidFill>
              <a:latin typeface="Google Sans"/>
            </a:endParaRPr>
          </a:p>
          <a:p>
            <a:r>
              <a:rPr lang="en-US" b="1" dirty="0">
                <a:solidFill>
                  <a:srgbClr val="001D35"/>
                </a:solidFill>
                <a:latin typeface="Google Sans"/>
              </a:rPr>
              <a:t>8 . Results </a:t>
            </a:r>
          </a:p>
          <a:p>
            <a:r>
              <a:rPr lang="en-US" b="1" dirty="0">
                <a:solidFill>
                  <a:srgbClr val="001D35"/>
                </a:solidFill>
                <a:latin typeface="Google Sans"/>
              </a:rPr>
              <a:t>     Bar Chart graph</a:t>
            </a:r>
          </a:p>
          <a:p>
            <a:r>
              <a:rPr lang="en-US" b="1" dirty="0">
                <a:solidFill>
                  <a:srgbClr val="001D35"/>
                </a:solidFill>
                <a:latin typeface="Google Sans"/>
              </a:rPr>
              <a:t>     Pivot table </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2" name="Chart 11">
            <a:extLst>
              <a:ext uri="{FF2B5EF4-FFF2-40B4-BE49-F238E27FC236}">
                <a16:creationId xmlns:a16="http://schemas.microsoft.com/office/drawing/2014/main" id="{324B4CA5-F5CD-4FE4-C9ED-6CA3F67A563A}"/>
              </a:ext>
            </a:extLst>
          </p:cNvPr>
          <p:cNvGraphicFramePr>
            <a:graphicFrameLocks/>
          </p:cNvGraphicFramePr>
          <p:nvPr>
            <p:extLst>
              <p:ext uri="{D42A27DB-BD31-4B8C-83A1-F6EECF244321}">
                <p14:modId xmlns:p14="http://schemas.microsoft.com/office/powerpoint/2010/main" val="3327020952"/>
              </p:ext>
            </p:extLst>
          </p:nvPr>
        </p:nvGraphicFramePr>
        <p:xfrm>
          <a:off x="966700" y="1695450"/>
          <a:ext cx="7105738" cy="453692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99347" y="827583"/>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8F51724-A6A1-CD91-77DB-7C4DF5024956}"/>
              </a:ext>
            </a:extLst>
          </p:cNvPr>
          <p:cNvSpPr txBox="1"/>
          <p:nvPr/>
        </p:nvSpPr>
        <p:spPr>
          <a:xfrm>
            <a:off x="755333" y="1928813"/>
            <a:ext cx="5084683" cy="1200329"/>
          </a:xfrm>
          <a:prstGeom prst="rect">
            <a:avLst/>
          </a:prstGeom>
          <a:noFill/>
        </p:spPr>
        <p:txBody>
          <a:bodyPr wrap="square">
            <a:spAutoFit/>
          </a:bodyPr>
          <a:lstStyle/>
          <a:p>
            <a:r>
              <a:rPr lang="en-US" b="1" i="0" dirty="0">
                <a:solidFill>
                  <a:srgbClr val="1F1F1F"/>
                </a:solidFill>
                <a:effectLst/>
                <a:latin typeface="Google Sans"/>
              </a:rPr>
              <a:t>a </a:t>
            </a:r>
            <a:r>
              <a:rPr lang="en-US" b="1" i="0" dirty="0" err="1">
                <a:solidFill>
                  <a:srgbClr val="1F1F1F"/>
                </a:solidFill>
                <a:effectLst/>
                <a:latin typeface="Google Sans"/>
              </a:rPr>
              <a:t>payslip</a:t>
            </a:r>
            <a:r>
              <a:rPr lang="en-US" b="1" i="0" dirty="0">
                <a:solidFill>
                  <a:srgbClr val="1F1F1F"/>
                </a:solidFill>
                <a:effectLst/>
                <a:latin typeface="Google Sans"/>
              </a:rPr>
              <a:t> or salary slip to an employee is the amount of money paid by the employer to you for the </a:t>
            </a:r>
            <a:r>
              <a:rPr lang="en-US" b="1" i="0" dirty="0" err="1">
                <a:solidFill>
                  <a:srgbClr val="1F1F1F"/>
                </a:solidFill>
                <a:effectLst/>
                <a:latin typeface="Google Sans"/>
              </a:rPr>
              <a:t>month.It</a:t>
            </a:r>
            <a:r>
              <a:rPr lang="en-US" b="1" i="0" dirty="0">
                <a:solidFill>
                  <a:srgbClr val="1F1F1F"/>
                </a:solidFill>
                <a:effectLst/>
                <a:latin typeface="Google Sans"/>
              </a:rPr>
              <a:t> contains all of the details mentioning how the salary was calculated and sent to you.</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u="sng"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US" sz="4400" b="1" dirty="0">
                <a:solidFill>
                  <a:srgbClr val="0F0F0F"/>
                </a:solidFill>
                <a:latin typeface="Times New Roman" panose="02020603050405020304" pitchFamily="18" charset="0"/>
                <a:cs typeface="Times New Roman" panose="02020603050405020304" pitchFamily="18" charset="0"/>
              </a:rPr>
              <a:t>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59105" y="1078196"/>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7157BD2-332F-D645-5841-DE904F633BCF}"/>
              </a:ext>
            </a:extLst>
          </p:cNvPr>
          <p:cNvSpPr txBox="1"/>
          <p:nvPr/>
        </p:nvSpPr>
        <p:spPr>
          <a:xfrm>
            <a:off x="1276350" y="2413337"/>
            <a:ext cx="4617244" cy="2308324"/>
          </a:xfrm>
          <a:prstGeom prst="rect">
            <a:avLst/>
          </a:prstGeom>
          <a:noFill/>
        </p:spPr>
        <p:txBody>
          <a:bodyPr wrap="square">
            <a:spAutoFit/>
          </a:bodyPr>
          <a:lstStyle/>
          <a:p>
            <a:r>
              <a:rPr lang="en-US" b="1" i="0" dirty="0">
                <a:solidFill>
                  <a:srgbClr val="040C28"/>
                </a:solidFill>
                <a:effectLst/>
                <a:latin typeface="Google Sans"/>
              </a:rPr>
              <a:t>Salary benchmarks provide data points, whether it is worth it or not to pay an employee above the average salary</a:t>
            </a:r>
            <a:r>
              <a:rPr lang="en-US" b="1" i="0" dirty="0">
                <a:solidFill>
                  <a:srgbClr val="1F1F1F"/>
                </a:solidFill>
                <a:effectLst/>
                <a:latin typeface="Google Sans"/>
              </a:rPr>
              <a:t>. It also helps understand the holistic remuneration packages offered by employers. Evaluating pay equity allows organizations to compensate employees doing the same level of work in a fair way.</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124903" y="1946255"/>
            <a:ext cx="5253990" cy="3416320"/>
          </a:xfrm>
          <a:prstGeom prst="rect">
            <a:avLst/>
          </a:prstGeom>
          <a:noFill/>
        </p:spPr>
        <p:txBody>
          <a:bodyPr wrap="square" rtlCol="0">
            <a:spAutoFit/>
          </a:bodyPr>
          <a:lstStyle/>
          <a:p>
            <a:pPr algn="l"/>
            <a:r>
              <a:rPr lang="en-US" sz="2400" b="1" dirty="0">
                <a:solidFill>
                  <a:srgbClr val="0D0D0D"/>
                </a:solidFill>
                <a:latin typeface="Times New Roman" panose="02020603050405020304" pitchFamily="18" charset="0"/>
                <a:cs typeface="Times New Roman" panose="02020603050405020304" pitchFamily="18" charset="0"/>
              </a:rPr>
              <a:t>Salary analysis, also known as compensation analysis, is a process that involves comparing an employee’s compensation to industry standards and internal benchmarks. It can help ensure that employees are fairly compensated, and that the company’s compensation practices are equitable.</a:t>
            </a:r>
            <a:r>
              <a:rPr lang="en-US" sz="2400" dirty="0">
                <a:solidFill>
                  <a:srgbClr val="0D0D0D"/>
                </a:solidFill>
                <a:latin typeface="Times New Roman" panose="02020603050405020304" pitchFamily="18" charset="0"/>
                <a:cs typeface="Times New Roman" panose="02020603050405020304" pitchFamily="18" charset="0"/>
              </a:rPr>
              <a:t> </a:t>
            </a: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6577" y="621577"/>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ECF86DF-25D8-7BE7-BC4D-4FC61D6C57AB}"/>
              </a:ext>
            </a:extLst>
          </p:cNvPr>
          <p:cNvSpPr txBox="1"/>
          <p:nvPr/>
        </p:nvSpPr>
        <p:spPr>
          <a:xfrm>
            <a:off x="1081405" y="1586794"/>
            <a:ext cx="5014595" cy="4801314"/>
          </a:xfrm>
          <a:prstGeom prst="rect">
            <a:avLst/>
          </a:prstGeom>
          <a:noFill/>
        </p:spPr>
        <p:txBody>
          <a:bodyPr wrap="square">
            <a:spAutoFit/>
          </a:bodyPr>
          <a:lstStyle/>
          <a:p>
            <a:pPr algn="l"/>
            <a:r>
              <a:rPr lang="en-US" b="1" i="0" u="sng" dirty="0">
                <a:solidFill>
                  <a:srgbClr val="001D35"/>
                </a:solidFill>
                <a:effectLst/>
                <a:latin typeface="Google Sans"/>
              </a:rPr>
              <a:t>1 . EMPLOYEES</a:t>
            </a:r>
          </a:p>
          <a:p>
            <a:pPr algn="l"/>
            <a:endParaRPr lang="en-US" b="1" u="sng" dirty="0">
              <a:solidFill>
                <a:srgbClr val="001D35"/>
              </a:solidFill>
              <a:latin typeface="Google Sans"/>
            </a:endParaRPr>
          </a:p>
          <a:p>
            <a:pPr algn="l"/>
            <a:r>
              <a:rPr lang="en-US" b="1" dirty="0">
                <a:solidFill>
                  <a:srgbClr val="001D35"/>
                </a:solidFill>
                <a:latin typeface="Google Sans"/>
              </a:rPr>
              <a:t>Compensation analysis helps ensure that employees are paid fairly and competitively, and that their compensation is based on objective criteria like skills and experience.</a:t>
            </a:r>
            <a:r>
              <a:rPr lang="en-US" b="1" u="sng" dirty="0">
                <a:solidFill>
                  <a:srgbClr val="001D35"/>
                </a:solidFill>
                <a:latin typeface="Google Sans"/>
              </a:rPr>
              <a:t> </a:t>
            </a:r>
          </a:p>
          <a:p>
            <a:br>
              <a:rPr lang="en-US" dirty="0"/>
            </a:br>
            <a:r>
              <a:rPr lang="en-US" b="1" u="sng" dirty="0"/>
              <a:t>2 . EMPLOYERS</a:t>
            </a:r>
            <a:r>
              <a:rPr lang="en-US" dirty="0"/>
              <a:t> </a:t>
            </a:r>
          </a:p>
          <a:p>
            <a:endParaRPr lang="en-US" dirty="0"/>
          </a:p>
          <a:p>
            <a:r>
              <a:rPr lang="en-US" b="1" dirty="0"/>
              <a:t>Compensation analysis helps employers make informed decisions about pay, including salary adjustments, promotions, and bonuses. It can also help employers identify and address any pay inequities, and ensure that their pay practices are competitive. </a:t>
            </a:r>
          </a:p>
          <a:p>
            <a:endParaRPr lang="en-US" dirty="0"/>
          </a:p>
          <a:p>
            <a:endParaRPr lang="en-US" b="1" u="sng" dirty="0">
              <a:solidFill>
                <a:srgbClr val="001D35"/>
              </a:solidFill>
              <a:latin typeface="Google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5EBC872-DB6C-E3C7-C3D5-8A8C2F29CD49}"/>
              </a:ext>
            </a:extLst>
          </p:cNvPr>
          <p:cNvSpPr txBox="1"/>
          <p:nvPr/>
        </p:nvSpPr>
        <p:spPr>
          <a:xfrm>
            <a:off x="3426619" y="1910259"/>
            <a:ext cx="6107906" cy="2585323"/>
          </a:xfrm>
          <a:prstGeom prst="rect">
            <a:avLst/>
          </a:prstGeom>
          <a:noFill/>
        </p:spPr>
        <p:txBody>
          <a:bodyPr wrap="square">
            <a:spAutoFit/>
          </a:bodyPr>
          <a:lstStyle/>
          <a:p>
            <a:r>
              <a:rPr lang="en-US" b="1" dirty="0">
                <a:solidFill>
                  <a:srgbClr val="040C28"/>
                </a:solidFill>
                <a:latin typeface="Google Sans"/>
              </a:rPr>
              <a:t>1 . </a:t>
            </a:r>
            <a:r>
              <a:rPr lang="en-US" b="1" u="sng" dirty="0">
                <a:solidFill>
                  <a:srgbClr val="040C28"/>
                </a:solidFill>
                <a:latin typeface="Google Sans"/>
              </a:rPr>
              <a:t>BAR CHART </a:t>
            </a:r>
            <a:r>
              <a:rPr lang="en-US" b="1" dirty="0">
                <a:solidFill>
                  <a:srgbClr val="040C28"/>
                </a:solidFill>
                <a:latin typeface="Google Sans"/>
              </a:rPr>
              <a:t> : </a:t>
            </a:r>
            <a:r>
              <a:rPr lang="en-US" dirty="0">
                <a:solidFill>
                  <a:srgbClr val="040C28"/>
                </a:solidFill>
                <a:latin typeface="Google Sans"/>
              </a:rPr>
              <a:t>It is a great way to visualize salary information in Excel, such as income breakdowns, salary ranges, and age ranges.</a:t>
            </a:r>
            <a:endParaRPr lang="en-US" i="0" u="sng" dirty="0">
              <a:solidFill>
                <a:srgbClr val="040C28"/>
              </a:solidFill>
              <a:effectLst/>
              <a:latin typeface="Google Sans"/>
            </a:endParaRPr>
          </a:p>
          <a:p>
            <a:endParaRPr lang="en-US" dirty="0">
              <a:solidFill>
                <a:srgbClr val="001D35"/>
              </a:solidFill>
              <a:latin typeface="Google Sans"/>
            </a:endParaRPr>
          </a:p>
          <a:p>
            <a:r>
              <a:rPr lang="en-US" b="1" i="0" dirty="0">
                <a:solidFill>
                  <a:srgbClr val="001D35"/>
                </a:solidFill>
                <a:effectLst/>
                <a:latin typeface="Google Sans"/>
              </a:rPr>
              <a:t>2 . </a:t>
            </a:r>
            <a:r>
              <a:rPr lang="en-US" b="1" i="0" u="sng" dirty="0">
                <a:solidFill>
                  <a:srgbClr val="001D35"/>
                </a:solidFill>
                <a:effectLst/>
                <a:latin typeface="Google Sans"/>
              </a:rPr>
              <a:t>PIVOT TABLE</a:t>
            </a:r>
            <a:r>
              <a:rPr lang="en-US" b="0" i="0" dirty="0">
                <a:solidFill>
                  <a:srgbClr val="001D35"/>
                </a:solidFill>
                <a:effectLst/>
                <a:latin typeface="Google Sans"/>
              </a:rPr>
              <a:t>  : </a:t>
            </a:r>
            <a:r>
              <a:rPr lang="en-US" dirty="0">
                <a:solidFill>
                  <a:srgbClr val="001D35"/>
                </a:solidFill>
                <a:latin typeface="Google Sans"/>
              </a:rPr>
              <a:t>It </a:t>
            </a:r>
            <a:r>
              <a:rPr lang="en-US" b="0" i="0" dirty="0">
                <a:solidFill>
                  <a:srgbClr val="001D35"/>
                </a:solidFill>
                <a:effectLst/>
                <a:latin typeface="Google Sans"/>
              </a:rPr>
              <a:t>is </a:t>
            </a:r>
            <a:r>
              <a:rPr lang="en-US" dirty="0"/>
              <a:t>a tool that helps you analyze and summarize large amounts of data.</a:t>
            </a:r>
          </a:p>
          <a:p>
            <a:endParaRPr lang="en-US" dirty="0"/>
          </a:p>
          <a:p>
            <a:pPr fontAlgn="ctr"/>
            <a:r>
              <a:rPr lang="en-US" b="1" dirty="0"/>
              <a:t>3 .</a:t>
            </a:r>
            <a:r>
              <a:rPr lang="en-US" dirty="0"/>
              <a:t> </a:t>
            </a:r>
            <a:r>
              <a:rPr lang="en-US" b="1" u="sng" dirty="0"/>
              <a:t>CONDITIONAL FORMATTING</a:t>
            </a:r>
            <a:r>
              <a:rPr lang="en-US" dirty="0"/>
              <a:t> : </a:t>
            </a:r>
            <a:r>
              <a:rPr lang="en-US" dirty="0">
                <a:solidFill>
                  <a:srgbClr val="4D5156"/>
                </a:solidFill>
                <a:latin typeface="Google Sans"/>
              </a:rPr>
              <a:t>It </a:t>
            </a:r>
            <a:r>
              <a:rPr lang="en-US" b="0" i="0" dirty="0">
                <a:solidFill>
                  <a:srgbClr val="4D5156"/>
                </a:solidFill>
                <a:effectLst/>
                <a:latin typeface="Google Sans"/>
              </a:rPr>
              <a:t>can be used in Excel to highlight patterns and trends in a salary sheet.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80A47DF-4A02-CD82-21F4-EAAE05626D33}"/>
              </a:ext>
            </a:extLst>
          </p:cNvPr>
          <p:cNvSpPr txBox="1"/>
          <p:nvPr/>
        </p:nvSpPr>
        <p:spPr>
          <a:xfrm>
            <a:off x="755332" y="1586724"/>
            <a:ext cx="6107906" cy="5078313"/>
          </a:xfrm>
          <a:prstGeom prst="rect">
            <a:avLst/>
          </a:prstGeom>
          <a:noFill/>
        </p:spPr>
        <p:txBody>
          <a:bodyPr wrap="square">
            <a:spAutoFit/>
          </a:bodyPr>
          <a:lstStyle/>
          <a:p>
            <a:pPr algn="ctr" fontAlgn="ctr"/>
            <a:r>
              <a:rPr lang="en-US" dirty="0">
                <a:solidFill>
                  <a:srgbClr val="4D5156"/>
                </a:solidFill>
                <a:latin typeface="Google Sans"/>
              </a:rPr>
              <a:t>Employee salary sheet dataset – </a:t>
            </a:r>
            <a:r>
              <a:rPr lang="en-US" dirty="0" err="1">
                <a:solidFill>
                  <a:srgbClr val="4D5156"/>
                </a:solidFill>
                <a:latin typeface="Google Sans"/>
              </a:rPr>
              <a:t>ExcelDataPro</a:t>
            </a:r>
            <a:endParaRPr lang="en-US" dirty="0">
              <a:solidFill>
                <a:srgbClr val="4D5156"/>
              </a:solidFill>
              <a:latin typeface="Google Sans"/>
            </a:endParaRPr>
          </a:p>
          <a:p>
            <a:pPr algn="ctr" fontAlgn="ctr"/>
            <a:r>
              <a:rPr lang="en-US" dirty="0">
                <a:solidFill>
                  <a:srgbClr val="4D5156"/>
                </a:solidFill>
                <a:latin typeface="Google Sans"/>
              </a:rPr>
              <a:t>20 Features</a:t>
            </a:r>
          </a:p>
          <a:p>
            <a:pPr algn="ctr" fontAlgn="ctr"/>
            <a:r>
              <a:rPr lang="en-US" dirty="0">
                <a:solidFill>
                  <a:srgbClr val="4D5156"/>
                </a:solidFill>
                <a:latin typeface="Google Sans"/>
              </a:rPr>
              <a:t>Features – 14 Features</a:t>
            </a:r>
          </a:p>
          <a:p>
            <a:pPr algn="ctr" fontAlgn="ctr"/>
            <a:r>
              <a:rPr lang="en-US" dirty="0">
                <a:solidFill>
                  <a:srgbClr val="4D5156"/>
                </a:solidFill>
                <a:latin typeface="Google Sans"/>
              </a:rPr>
              <a:t>1. BASIC SALARY </a:t>
            </a:r>
          </a:p>
          <a:p>
            <a:pPr algn="ctr" fontAlgn="ctr"/>
            <a:r>
              <a:rPr lang="en-US" dirty="0">
                <a:solidFill>
                  <a:srgbClr val="4D5156"/>
                </a:solidFill>
                <a:latin typeface="Google Sans"/>
              </a:rPr>
              <a:t>2. DEPARTMENT </a:t>
            </a:r>
          </a:p>
          <a:p>
            <a:pPr algn="ctr" fontAlgn="ctr"/>
            <a:r>
              <a:rPr lang="en-US" dirty="0">
                <a:solidFill>
                  <a:srgbClr val="4D5156"/>
                </a:solidFill>
                <a:latin typeface="Google Sans"/>
              </a:rPr>
              <a:t>3. WORKING DAYS </a:t>
            </a:r>
          </a:p>
          <a:p>
            <a:pPr algn="ctr" fontAlgn="ctr"/>
            <a:r>
              <a:rPr lang="en-US" dirty="0">
                <a:solidFill>
                  <a:srgbClr val="4D5156"/>
                </a:solidFill>
                <a:latin typeface="Google Sans"/>
              </a:rPr>
              <a:t>4. WORKING DAYS AMOUNT </a:t>
            </a:r>
          </a:p>
          <a:p>
            <a:pPr algn="ctr" fontAlgn="ctr"/>
            <a:r>
              <a:rPr lang="en-US" dirty="0">
                <a:solidFill>
                  <a:srgbClr val="4D5156"/>
                </a:solidFill>
                <a:latin typeface="Google Sans"/>
              </a:rPr>
              <a:t>5. OVERTIME </a:t>
            </a:r>
          </a:p>
          <a:p>
            <a:pPr algn="ctr" fontAlgn="ctr"/>
            <a:r>
              <a:rPr lang="en-US" dirty="0">
                <a:solidFill>
                  <a:srgbClr val="4D5156"/>
                </a:solidFill>
                <a:latin typeface="Google Sans"/>
              </a:rPr>
              <a:t>6. OVERTIME DAYS</a:t>
            </a:r>
          </a:p>
          <a:p>
            <a:pPr algn="ctr" fontAlgn="ctr"/>
            <a:r>
              <a:rPr lang="en-US" dirty="0">
                <a:solidFill>
                  <a:srgbClr val="4D5156"/>
                </a:solidFill>
                <a:latin typeface="Google Sans"/>
              </a:rPr>
              <a:t>7. OVERTIME AMOUNT </a:t>
            </a:r>
          </a:p>
          <a:p>
            <a:pPr algn="ctr" fontAlgn="ctr"/>
            <a:r>
              <a:rPr lang="en-US" dirty="0">
                <a:solidFill>
                  <a:srgbClr val="4D5156"/>
                </a:solidFill>
                <a:latin typeface="Google Sans"/>
              </a:rPr>
              <a:t>8. DEARNESS ALLOWANCE</a:t>
            </a:r>
          </a:p>
          <a:p>
            <a:pPr algn="ctr" fontAlgn="ctr"/>
            <a:r>
              <a:rPr lang="en-US" dirty="0">
                <a:solidFill>
                  <a:srgbClr val="4D5156"/>
                </a:solidFill>
                <a:latin typeface="Google Sans"/>
              </a:rPr>
              <a:t>9. HOUSE RENT ALLOWANCE</a:t>
            </a:r>
          </a:p>
          <a:p>
            <a:pPr algn="ctr" fontAlgn="ctr"/>
            <a:r>
              <a:rPr lang="en-US" dirty="0">
                <a:solidFill>
                  <a:srgbClr val="4D5156"/>
                </a:solidFill>
                <a:latin typeface="Google Sans"/>
              </a:rPr>
              <a:t>10. PROVIDENT FUND</a:t>
            </a:r>
          </a:p>
          <a:p>
            <a:pPr algn="ctr" fontAlgn="ctr"/>
            <a:r>
              <a:rPr lang="en-US" dirty="0">
                <a:solidFill>
                  <a:srgbClr val="4D5156"/>
                </a:solidFill>
                <a:latin typeface="Google Sans"/>
              </a:rPr>
              <a:t>11. GROSS SALARY </a:t>
            </a:r>
          </a:p>
          <a:p>
            <a:pPr algn="ctr" fontAlgn="ctr"/>
            <a:r>
              <a:rPr lang="en-US" dirty="0">
                <a:solidFill>
                  <a:srgbClr val="4D5156"/>
                </a:solidFill>
                <a:latin typeface="Google Sans"/>
              </a:rPr>
              <a:t>12. EMPLOYEES’ STATE INSURANCE</a:t>
            </a:r>
          </a:p>
          <a:p>
            <a:pPr algn="ctr" fontAlgn="ctr"/>
            <a:r>
              <a:rPr lang="en-US" dirty="0">
                <a:solidFill>
                  <a:srgbClr val="4D5156"/>
                </a:solidFill>
                <a:latin typeface="Google Sans"/>
              </a:rPr>
              <a:t>13. ADVANCE </a:t>
            </a:r>
          </a:p>
          <a:p>
            <a:pPr algn="ctr" fontAlgn="ctr"/>
            <a:r>
              <a:rPr lang="en-US" dirty="0">
                <a:solidFill>
                  <a:srgbClr val="4D5156"/>
                </a:solidFill>
                <a:latin typeface="Google Sans"/>
              </a:rPr>
              <a:t>14. NET SALARY</a:t>
            </a:r>
          </a:p>
          <a:p>
            <a:pPr algn="ctr" fontAlgn="ctr"/>
            <a:endParaRPr lang="en-US" dirty="0">
              <a:solidFill>
                <a:srgbClr val="4D5156"/>
              </a:solidFill>
              <a:latin typeface="Google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2246769"/>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b="1" dirty="0">
                <a:latin typeface="Times New Roman" panose="02020603050405020304" pitchFamily="18" charset="0"/>
                <a:cs typeface="Times New Roman" panose="02020603050405020304" pitchFamily="18" charset="0"/>
              </a:rPr>
              <a:t>NET SALARY </a:t>
            </a:r>
          </a:p>
          <a:p>
            <a:pPr marL="514350" indent="-514350">
              <a:buFont typeface="+mj-lt"/>
              <a:buAutoNum type="arabicPeriod"/>
            </a:pPr>
            <a:r>
              <a:rPr lang="en-US" sz="2800" b="1" dirty="0">
                <a:latin typeface="Times New Roman" panose="02020603050405020304" pitchFamily="18" charset="0"/>
                <a:cs typeface="Times New Roman" panose="02020603050405020304" pitchFamily="18" charset="0"/>
              </a:rPr>
              <a:t>GROSS SALARY </a:t>
            </a:r>
          </a:p>
          <a:p>
            <a:pPr marL="514350" indent="-514350">
              <a:buFont typeface="+mj-lt"/>
              <a:buAutoNum type="arabicPeriod"/>
            </a:pPr>
            <a:r>
              <a:rPr lang="en-US" sz="2800" b="1" dirty="0">
                <a:latin typeface="Times New Roman" panose="02020603050405020304" pitchFamily="18" charset="0"/>
                <a:cs typeface="Times New Roman" panose="02020603050405020304" pitchFamily="18" charset="0"/>
              </a:rPr>
              <a:t>CALCULATION OF THE DEDUCTION </a:t>
            </a:r>
          </a:p>
          <a:p>
            <a:pPr marL="514350" indent="-514350">
              <a:buFont typeface="+mj-lt"/>
              <a:buAutoNum type="arabicPeriod"/>
            </a:pPr>
            <a:r>
              <a:rPr lang="en-US" sz="2800" b="1" dirty="0">
                <a:latin typeface="Times New Roman" panose="02020603050405020304" pitchFamily="18" charset="0"/>
                <a:cs typeface="Times New Roman" panose="02020603050405020304" pitchFamily="18" charset="0"/>
              </a:rPr>
              <a:t>ADVANCE</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www.kingqueeneditzs.s@gmail.com</cp:lastModifiedBy>
  <cp:revision>14</cp:revision>
  <dcterms:created xsi:type="dcterms:W3CDTF">2024-03-29T15:07:22Z</dcterms:created>
  <dcterms:modified xsi:type="dcterms:W3CDTF">2024-09-05T07:48:11Z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