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23" r:id="rId1"/>
  </p:sldMasterIdLst>
  <p:sldIdLst>
    <p:sldId id="256" r:id="rId2"/>
    <p:sldId id="257" r:id="rId3"/>
    <p:sldId id="258" r:id="rId4"/>
    <p:sldId id="259" r:id="rId5"/>
    <p:sldId id="260" r:id="rId6"/>
    <p:sldId id="268" r:id="rId7"/>
    <p:sldId id="262" r:id="rId8"/>
    <p:sldId id="269" r:id="rId9"/>
    <p:sldId id="263" r:id="rId10"/>
    <p:sldId id="265" r:id="rId11"/>
    <p:sldId id="270"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67416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572085" y="3337560"/>
            <a:ext cx="8640064"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CB97365-EBCA-4027-87D5-99FC1D4DF0BB}" type="datetimeFigureOut">
              <a:rPr lang="en-US" smtClean="0"/>
              <a:pPr/>
              <a:t>3/30/2024</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3/30/2024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3/30/2024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3/30/2024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CB97365-EBCA-4027-87D5-99FC1D4DF0BB}" type="datetimeFigureOut">
              <a:rPr lang="en-US" smtClean="0"/>
              <a:pPr/>
              <a:t>3/30/2024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68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B97365-EBCA-4027-87D5-99FC1D4DF0BB}" type="datetimeFigureOut">
              <a:rPr lang="en-US" smtClean="0"/>
              <a:pPr/>
              <a:t>3/30/2024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86400"/>
            <a:ext cx="5386917"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5486400"/>
            <a:ext cx="5389033"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516912"/>
            <a:ext cx="5386917"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516912"/>
            <a:ext cx="5389033"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CB97365-EBCA-4027-87D5-99FC1D4DF0BB}" type="datetimeFigureOut">
              <a:rPr lang="en-US" smtClean="0"/>
              <a:pPr/>
              <a:t>3/30/2024</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9960864"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CB97365-EBCA-4027-87D5-99FC1D4DF0BB}" type="datetimeFigureOut">
              <a:rPr lang="en-US" smtClean="0"/>
              <a:pPr/>
              <a:t>3/30/2024</a:t>
            </a:fld>
            <a:endParaRPr lang="en-US"/>
          </a:p>
        </p:txBody>
      </p:sp>
      <p:sp>
        <p:nvSpPr>
          <p:cNvPr id="8" name="Slide Number Placeholder 7"/>
          <p:cNvSpPr>
            <a:spLocks noGrp="1"/>
          </p:cNvSpPr>
          <p:nvPr>
            <p:ph type="sldNum" sz="quarter" idx="11"/>
          </p:nvPr>
        </p:nvSpPr>
        <p:spPr/>
        <p:txBody>
          <a:bodyPr/>
          <a:lstStyle/>
          <a:p>
            <a:fld id="{69E29E33-B620-47F9-BB04-8846C2A5AFCC}" type="slidenum">
              <a:rPr kumimoji="0" lang="en-US" smtClean="0"/>
              <a:pPr/>
              <a:t>‹#›</a:t>
            </a:fld>
            <a:endParaRPr kumimoji="0" lang="en-US"/>
          </a:p>
        </p:txBody>
      </p:sp>
      <p:sp>
        <p:nvSpPr>
          <p:cNvPr id="9" name="Footer Placeholder 8"/>
          <p:cNvSpPr>
            <a:spLocks noGrp="1"/>
          </p:cNvSpPr>
          <p:nvPr>
            <p:ph type="ftr" sz="quarter" idx="12"/>
          </p:nvPr>
        </p:nvSpPr>
        <p:spPr/>
        <p:txBody>
          <a:bodyPr/>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B97365-EBCA-4027-87D5-99FC1D4DF0BB}" type="datetimeFigureOut">
              <a:rPr lang="en-US" smtClean="0"/>
              <a:pPr/>
              <a:t>3/30/2024</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B97365-EBCA-4027-87D5-99FC1D4DF0BB}" type="datetimeFigureOut">
              <a:rPr lang="en-US" smtClean="0"/>
              <a:pPr/>
              <a:t>3/30/2024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10875264" y="6422065"/>
            <a:ext cx="1016000" cy="365125"/>
          </a:xfrm>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09600" y="6422065"/>
            <a:ext cx="2844800" cy="365125"/>
          </a:xfrm>
        </p:spPr>
        <p:txBody>
          <a:bodyPr/>
          <a:lstStyle/>
          <a:p>
            <a:fld id="{7CB97365-EBCA-4027-87D5-99FC1D4DF0BB}" type="datetimeFigureOut">
              <a:rPr lang="en-US" smtClean="0"/>
              <a:pPr/>
              <a:t>3/30/2024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609600" y="274638"/>
            <a:ext cx="99568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600201"/>
            <a:ext cx="995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422065"/>
            <a:ext cx="28448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7CB97365-EBCA-4027-87D5-99FC1D4DF0BB}" type="datetimeFigureOut">
              <a:rPr lang="en-US" smtClean="0"/>
              <a:pPr/>
              <a:t>3/30/2024</a:t>
            </a:fld>
            <a:endParaRPr lang="en-US">
              <a:solidFill>
                <a:schemeClr val="tx1">
                  <a:shade val="50000"/>
                </a:schemeClr>
              </a:solidFill>
            </a:endParaRPr>
          </a:p>
        </p:txBody>
      </p:sp>
      <p:sp>
        <p:nvSpPr>
          <p:cNvPr id="22" name="Footer Placeholder 21"/>
          <p:cNvSpPr>
            <a:spLocks noGrp="1"/>
          </p:cNvSpPr>
          <p:nvPr>
            <p:ph type="ftr" sz="quarter" idx="3"/>
          </p:nvPr>
        </p:nvSpPr>
        <p:spPr>
          <a:xfrm>
            <a:off x="4165600" y="6422065"/>
            <a:ext cx="38608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kumimoji="0" lang="en-US">
              <a:solidFill>
                <a:schemeClr val="tx1">
                  <a:shade val="50000"/>
                </a:schemeClr>
              </a:solidFill>
            </a:endParaRPr>
          </a:p>
        </p:txBody>
      </p:sp>
      <p:sp>
        <p:nvSpPr>
          <p:cNvPr id="18" name="Slide Number Placeholder 17"/>
          <p:cNvSpPr>
            <a:spLocks noGrp="1"/>
          </p:cNvSpPr>
          <p:nvPr>
            <p:ph type="sldNum" sz="quarter" idx="4"/>
          </p:nvPr>
        </p:nvSpPr>
        <p:spPr>
          <a:xfrm>
            <a:off x="10871200" y="6422065"/>
            <a:ext cx="1016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69E29E33-B620-47F9-BB04-8846C2A5AFCC}" type="slidenum">
              <a:rPr kumimoji="0" lang="en-US" smtClean="0"/>
              <a:pPr/>
              <a:t>‹#›</a:t>
            </a:fld>
            <a:endParaRPr kumimoji="0" lang="en-US" dirty="0">
              <a:solidFill>
                <a:schemeClr val="tx1">
                  <a:shade val="50000"/>
                </a:schemeClr>
              </a:solidFill>
            </a:endParaRPr>
          </a:p>
        </p:txBody>
      </p:sp>
    </p:spTree>
  </p:cSld>
  <p:clrMap bg1="dk1" tx1="lt1" bg2="dk2" tx2="lt2" accent1="accent1" accent2="accent2" accent3="accent3" accent4="accent4" accent5="accent5" accent6="accent6" hlink="hlink" folHlink="folHlink"/>
  <p:sldLayoutIdLst>
    <p:sldLayoutId id="2147484924" r:id="rId1"/>
    <p:sldLayoutId id="2147484925" r:id="rId2"/>
    <p:sldLayoutId id="2147484926" r:id="rId3"/>
    <p:sldLayoutId id="2147484927" r:id="rId4"/>
    <p:sldLayoutId id="2147484928" r:id="rId5"/>
    <p:sldLayoutId id="2147484929" r:id="rId6"/>
    <p:sldLayoutId id="2147484930" r:id="rId7"/>
    <p:sldLayoutId id="2147484931" r:id="rId8"/>
    <p:sldLayoutId id="2147484932" r:id="rId9"/>
    <p:sldLayoutId id="2147484933" r:id="rId10"/>
    <p:sldLayoutId id="2147484934"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7543" y="793075"/>
            <a:ext cx="8543108" cy="1645920"/>
          </a:xfrm>
        </p:spPr>
        <p:txBody>
          <a:bodyPr>
            <a:normAutofit/>
          </a:bodyPr>
          <a:lstStyle/>
          <a:p>
            <a:pPr algn="ctr"/>
            <a:r>
              <a:rPr lang="en-US" sz="4800" dirty="0" smtClean="0">
                <a:solidFill>
                  <a:schemeClr val="accent1"/>
                </a:solidFill>
                <a:latin typeface="Arial Unicode MS" pitchFamily="34" charset="-128"/>
                <a:ea typeface="Arial Unicode MS" pitchFamily="34" charset="-128"/>
                <a:cs typeface="Arial Unicode MS" pitchFamily="34" charset="-128"/>
              </a:rPr>
              <a:t>Facial Expression Recognition  </a:t>
            </a:r>
            <a:endParaRPr lang="en-US" sz="4800" b="1" dirty="0">
              <a:solidFill>
                <a:schemeClr val="accent1"/>
              </a:solidFill>
              <a:latin typeface="Arial Unicode MS" pitchFamily="34" charset="-128"/>
              <a:ea typeface="Arial Unicode MS" pitchFamily="34" charset="-128"/>
              <a:cs typeface="Arial Unicode MS" pitchFamily="34" charset="-128"/>
            </a:endParaRPr>
          </a:p>
        </p:txBody>
      </p:sp>
      <p:sp>
        <p:nvSpPr>
          <p:cNvPr id="3" name="Subtitle 2"/>
          <p:cNvSpPr>
            <a:spLocks noGrp="1"/>
          </p:cNvSpPr>
          <p:nvPr>
            <p:ph type="subTitle" idx="1"/>
          </p:nvPr>
        </p:nvSpPr>
        <p:spPr>
          <a:xfrm>
            <a:off x="1175661" y="3226545"/>
            <a:ext cx="5799907" cy="2183033"/>
          </a:xfrm>
        </p:spPr>
        <p:txBody>
          <a:bodyPr>
            <a:noAutofit/>
          </a:bodyPr>
          <a:lstStyle/>
          <a:p>
            <a:pPr algn="l"/>
            <a:r>
              <a:rPr lang="en-US" sz="2400" b="1" dirty="0" smtClean="0">
                <a:latin typeface="Times New Roman" panose="02020603050405020304" pitchFamily="18" charset="0"/>
                <a:cs typeface="Times New Roman" panose="02020603050405020304" pitchFamily="18" charset="0"/>
              </a:rPr>
              <a:t>Presented by                </a:t>
            </a:r>
          </a:p>
          <a:p>
            <a:pPr algn="l"/>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Sw</a:t>
            </a:r>
            <a:r>
              <a:rPr lang="en-US" sz="2400" dirty="0" err="1" smtClean="0">
                <a:latin typeface="Times New Roman" panose="02020603050405020304" pitchFamily="18" charset="0"/>
                <a:cs typeface="Times New Roman" panose="02020603050405020304" pitchFamily="18" charset="0"/>
              </a:rPr>
              <a:t>etha</a:t>
            </a:r>
            <a:r>
              <a:rPr lang="en-US" sz="2400" dirty="0" smtClean="0">
                <a:latin typeface="Times New Roman" panose="02020603050405020304" pitchFamily="18" charset="0"/>
                <a:cs typeface="Times New Roman" panose="02020603050405020304" pitchFamily="18" charset="0"/>
              </a:rPr>
              <a:t> V</a:t>
            </a:r>
            <a:endParaRPr lang="en-US" sz="2400" dirty="0" smtClean="0">
              <a:latin typeface="Times New Roman" panose="02020603050405020304" pitchFamily="18" charset="0"/>
              <a:cs typeface="Times New Roman" panose="02020603050405020304" pitchFamily="18" charset="0"/>
            </a:endParaRPr>
          </a:p>
          <a:p>
            <a:pPr algn="l"/>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III-YEAR ,KVCET</a:t>
            </a:r>
          </a:p>
          <a:p>
            <a:pPr algn="l"/>
            <a:r>
              <a:rPr lang="en-US" sz="2400" dirty="0" smtClean="0">
                <a:latin typeface="Times New Roman" panose="02020603050405020304" pitchFamily="18" charset="0"/>
                <a:cs typeface="Times New Roman" panose="02020603050405020304" pitchFamily="18" charset="0"/>
              </a:rPr>
              <a:t>                 NM ID: au421221104046</a:t>
            </a:r>
          </a:p>
          <a:p>
            <a:pPr algn="l"/>
            <a:r>
              <a:rPr lang="en-US" sz="2400" dirty="0" smtClean="0">
                <a:latin typeface="Times New Roman" panose="02020603050405020304" pitchFamily="18" charset="0"/>
                <a:cs typeface="Times New Roman" panose="02020603050405020304" pitchFamily="18" charset="0"/>
              </a:rPr>
              <a:t>                 Email id :swethav414@gmail.com</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488494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897" y="770709"/>
            <a:ext cx="10737670" cy="1434955"/>
          </a:xfrm>
        </p:spPr>
        <p:txBody>
          <a:bodyPr/>
          <a:lstStyle/>
          <a:p>
            <a:r>
              <a:rPr lang="en-US" sz="3200" b="1" dirty="0" smtClean="0">
                <a:solidFill>
                  <a:schemeClr val="accent1"/>
                </a:solidFill>
                <a:latin typeface="Times New Roman" panose="02020603050405020304" pitchFamily="18" charset="0"/>
                <a:cs typeface="Times New Roman" panose="02020603050405020304" pitchFamily="18" charset="0"/>
              </a:rPr>
              <a:t>M</a:t>
            </a:r>
            <a:r>
              <a:rPr lang="en-US" sz="2800" b="1" dirty="0" smtClean="0">
                <a:solidFill>
                  <a:schemeClr val="accent1"/>
                </a:solidFill>
                <a:latin typeface="Times New Roman" panose="02020603050405020304" pitchFamily="18" charset="0"/>
                <a:cs typeface="Times New Roman" panose="02020603050405020304" pitchFamily="18" charset="0"/>
              </a:rPr>
              <a:t>ODELLING</a:t>
            </a:r>
            <a:endParaRPr lang="en-US" sz="2800"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66208" y="2246812"/>
            <a:ext cx="10071462" cy="3918858"/>
          </a:xfrm>
        </p:spPr>
        <p:txBody>
          <a:bodyPr>
            <a:noAutofit/>
          </a:bodyPr>
          <a:lstStyle/>
          <a:p>
            <a:r>
              <a:rPr lang="en-GB" sz="2000" b="1" dirty="0" smtClean="0">
                <a:solidFill>
                  <a:schemeClr val="accent1"/>
                </a:solidFill>
                <a:latin typeface="Times New Roman" panose="02020603050405020304" pitchFamily="18" charset="0"/>
                <a:cs typeface="Times New Roman" panose="02020603050405020304" pitchFamily="18" charset="0"/>
              </a:rPr>
              <a:t>Data Collection: </a:t>
            </a:r>
            <a:r>
              <a:rPr lang="en-GB" sz="2000" dirty="0" smtClean="0">
                <a:latin typeface="Times New Roman" panose="02020603050405020304" pitchFamily="18" charset="0"/>
                <a:cs typeface="Times New Roman" panose="02020603050405020304" pitchFamily="18" charset="0"/>
              </a:rPr>
              <a:t>Gather a dataset of facial images with </a:t>
            </a:r>
            <a:r>
              <a:rPr lang="en-GB" sz="2000" dirty="0" err="1" smtClean="0">
                <a:latin typeface="Times New Roman" panose="02020603050405020304" pitchFamily="18" charset="0"/>
                <a:cs typeface="Times New Roman" panose="02020603050405020304" pitchFamily="18" charset="0"/>
              </a:rPr>
              <a:t>labeled</a:t>
            </a:r>
            <a:r>
              <a:rPr lang="en-GB" sz="2000" dirty="0" smtClean="0">
                <a:latin typeface="Times New Roman" panose="02020603050405020304" pitchFamily="18" charset="0"/>
                <a:cs typeface="Times New Roman" panose="02020603050405020304" pitchFamily="18" charset="0"/>
              </a:rPr>
              <a:t> expressions (e.g., happy, sad, angry</a:t>
            </a:r>
            <a:r>
              <a:rPr lang="en-GB" sz="2000" dirty="0" smtClean="0">
                <a:latin typeface="Times New Roman" panose="02020603050405020304" pitchFamily="18" charset="0"/>
                <a:cs typeface="Times New Roman" panose="02020603050405020304" pitchFamily="18" charset="0"/>
              </a:rPr>
              <a:t>).</a:t>
            </a:r>
          </a:p>
          <a:p>
            <a:r>
              <a:rPr lang="en-GB" sz="2000" dirty="0" smtClean="0">
                <a:solidFill>
                  <a:schemeClr val="accent1"/>
                </a:solidFill>
                <a:latin typeface="Times New Roman" panose="02020603050405020304" pitchFamily="18" charset="0"/>
                <a:cs typeface="Times New Roman" panose="02020603050405020304" pitchFamily="18" charset="0"/>
              </a:rPr>
              <a:t>Data </a:t>
            </a:r>
            <a:r>
              <a:rPr lang="en-GB" sz="2000" dirty="0" err="1" smtClean="0">
                <a:solidFill>
                  <a:schemeClr val="accent1"/>
                </a:solidFill>
                <a:latin typeface="Times New Roman" panose="02020603050405020304" pitchFamily="18" charset="0"/>
                <a:cs typeface="Times New Roman" panose="02020603050405020304" pitchFamily="18" charset="0"/>
              </a:rPr>
              <a:t>Preprocessing</a:t>
            </a:r>
            <a:r>
              <a:rPr lang="en-GB" sz="2000" dirty="0" smtClean="0">
                <a:solidFill>
                  <a:schemeClr val="accent1"/>
                </a:solidFill>
                <a:latin typeface="Times New Roman" panose="02020603050405020304" pitchFamily="18" charset="0"/>
                <a:cs typeface="Times New Roman" panose="02020603050405020304" pitchFamily="18" charset="0"/>
              </a:rPr>
              <a:t>:</a:t>
            </a:r>
            <a:r>
              <a:rPr lang="en-GB" sz="2000" dirty="0" smtClean="0">
                <a:latin typeface="Times New Roman" panose="02020603050405020304" pitchFamily="18" charset="0"/>
                <a:cs typeface="Times New Roman" panose="02020603050405020304" pitchFamily="18" charset="0"/>
              </a:rPr>
              <a:t> Prepare the dataset by resizing images, normalizing pixel values, and possibly augmenting the data to increase its diversity and size</a:t>
            </a:r>
            <a:r>
              <a:rPr lang="en-GB" sz="2000" dirty="0" smtClean="0">
                <a:latin typeface="Times New Roman" panose="02020603050405020304" pitchFamily="18" charset="0"/>
                <a:cs typeface="Times New Roman" panose="02020603050405020304" pitchFamily="18" charset="0"/>
              </a:rPr>
              <a:t>.</a:t>
            </a:r>
          </a:p>
          <a:p>
            <a:r>
              <a:rPr lang="en-GB" sz="2000" b="1" dirty="0" smtClean="0">
                <a:solidFill>
                  <a:schemeClr val="accent1"/>
                </a:solidFill>
                <a:latin typeface="Times New Roman" panose="02020603050405020304" pitchFamily="18" charset="0"/>
                <a:cs typeface="Times New Roman" panose="02020603050405020304" pitchFamily="18" charset="0"/>
              </a:rPr>
              <a:t>Model </a:t>
            </a:r>
            <a:r>
              <a:rPr lang="en-GB" sz="2000" b="1" dirty="0" smtClean="0">
                <a:solidFill>
                  <a:schemeClr val="accent1"/>
                </a:solidFill>
                <a:latin typeface="Times New Roman" panose="02020603050405020304" pitchFamily="18" charset="0"/>
                <a:cs typeface="Times New Roman" panose="02020603050405020304" pitchFamily="18" charset="0"/>
              </a:rPr>
              <a:t>Selection:</a:t>
            </a:r>
            <a:r>
              <a:rPr lang="en-GB" sz="2000" dirty="0" smtClean="0">
                <a:latin typeface="Times New Roman" panose="02020603050405020304" pitchFamily="18" charset="0"/>
                <a:cs typeface="Times New Roman" panose="02020603050405020304" pitchFamily="18" charset="0"/>
              </a:rPr>
              <a:t> Choose an appropriate model architecture for facial expression recognition. </a:t>
            </a:r>
            <a:r>
              <a:rPr lang="en-GB" sz="2000" dirty="0" err="1" smtClean="0">
                <a:latin typeface="Times New Roman" panose="02020603050405020304" pitchFamily="18" charset="0"/>
                <a:cs typeface="Times New Roman" panose="02020603050405020304" pitchFamily="18" charset="0"/>
              </a:rPr>
              <a:t>Convolutional</a:t>
            </a:r>
            <a:r>
              <a:rPr lang="en-GB" sz="2000" dirty="0" smtClean="0">
                <a:latin typeface="Times New Roman" panose="02020603050405020304" pitchFamily="18" charset="0"/>
                <a:cs typeface="Times New Roman" panose="02020603050405020304" pitchFamily="18" charset="0"/>
              </a:rPr>
              <a:t> Neural Networks (CNNs) are commonly used for this task due to their ability to learn spatial hierarchies of features</a:t>
            </a:r>
            <a:r>
              <a:rPr lang="en-GB" sz="2000" dirty="0" smtClean="0">
                <a:latin typeface="Times New Roman" panose="02020603050405020304" pitchFamily="18" charset="0"/>
                <a:cs typeface="Times New Roman" panose="02020603050405020304" pitchFamily="18" charset="0"/>
              </a:rPr>
              <a:t>.</a:t>
            </a:r>
          </a:p>
          <a:p>
            <a:r>
              <a:rPr lang="en-GB" sz="2000" b="1" dirty="0" smtClean="0">
                <a:solidFill>
                  <a:schemeClr val="accent1"/>
                </a:solidFill>
                <a:latin typeface="Times New Roman" panose="02020603050405020304" pitchFamily="18" charset="0"/>
                <a:cs typeface="Times New Roman" panose="02020603050405020304" pitchFamily="18" charset="0"/>
              </a:rPr>
              <a:t>Model </a:t>
            </a:r>
            <a:r>
              <a:rPr lang="en-GB" sz="2000" b="1" dirty="0" smtClean="0">
                <a:solidFill>
                  <a:schemeClr val="accent1"/>
                </a:solidFill>
                <a:latin typeface="Times New Roman" panose="02020603050405020304" pitchFamily="18" charset="0"/>
                <a:cs typeface="Times New Roman" panose="02020603050405020304" pitchFamily="18" charset="0"/>
              </a:rPr>
              <a:t>Training: </a:t>
            </a:r>
            <a:r>
              <a:rPr lang="en-GB" sz="2000" dirty="0" smtClean="0">
                <a:latin typeface="Times New Roman" panose="02020603050405020304" pitchFamily="18" charset="0"/>
                <a:cs typeface="Times New Roman" panose="02020603050405020304" pitchFamily="18" charset="0"/>
              </a:rPr>
              <a:t>Split the dataset into training, validation, and testing sets. Train the chosen model on the training data, tuning </a:t>
            </a:r>
            <a:r>
              <a:rPr lang="en-GB" sz="2000" dirty="0" err="1" smtClean="0">
                <a:latin typeface="Times New Roman" panose="02020603050405020304" pitchFamily="18" charset="0"/>
                <a:cs typeface="Times New Roman" panose="02020603050405020304" pitchFamily="18" charset="0"/>
              </a:rPr>
              <a:t>hyperparameters</a:t>
            </a:r>
            <a:r>
              <a:rPr lang="en-GB" sz="2000" dirty="0" smtClean="0">
                <a:latin typeface="Times New Roman" panose="02020603050405020304" pitchFamily="18" charset="0"/>
                <a:cs typeface="Times New Roman" panose="02020603050405020304" pitchFamily="18" charset="0"/>
              </a:rPr>
              <a:t> as needed using the validation set</a:t>
            </a:r>
            <a:r>
              <a:rPr lang="en-GB"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049262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49977"/>
            <a:ext cx="9956800" cy="4062549"/>
          </a:xfrm>
        </p:spPr>
        <p:txBody>
          <a:bodyPr>
            <a:normAutofit/>
          </a:bodyPr>
          <a:lstStyle/>
          <a:p>
            <a:r>
              <a:rPr lang="en-GB" sz="2000" b="1" dirty="0" smtClean="0">
                <a:solidFill>
                  <a:schemeClr val="accent1"/>
                </a:solidFill>
                <a:latin typeface="Times New Roman" panose="02020603050405020304" pitchFamily="18" charset="0"/>
                <a:cs typeface="Times New Roman" panose="02020603050405020304" pitchFamily="18" charset="0"/>
              </a:rPr>
              <a:t>Evaluation:</a:t>
            </a:r>
            <a:r>
              <a:rPr lang="en-GB" sz="2000" dirty="0" smtClean="0">
                <a:latin typeface="Times New Roman" panose="02020603050405020304" pitchFamily="18" charset="0"/>
                <a:cs typeface="Times New Roman" panose="02020603050405020304" pitchFamily="18" charset="0"/>
              </a:rPr>
              <a:t> Evaluate the trained model on the testing set to assess its performance. Metrics such as accuracy, precision, recall, and F1-score can be used to measure performance</a:t>
            </a:r>
            <a:r>
              <a:rPr lang="en-GB" sz="2000" dirty="0" smtClean="0">
                <a:latin typeface="Times New Roman" panose="02020603050405020304" pitchFamily="18" charset="0"/>
                <a:cs typeface="Times New Roman" panose="02020603050405020304" pitchFamily="18" charset="0"/>
              </a:rPr>
              <a:t>.</a:t>
            </a:r>
          </a:p>
          <a:p>
            <a:r>
              <a:rPr lang="en-GB" sz="2000" b="1" dirty="0" smtClean="0">
                <a:solidFill>
                  <a:schemeClr val="accent1"/>
                </a:solidFill>
                <a:latin typeface="Times New Roman" panose="02020603050405020304" pitchFamily="18" charset="0"/>
                <a:cs typeface="Times New Roman" panose="02020603050405020304" pitchFamily="18" charset="0"/>
              </a:rPr>
              <a:t>Fine-tuning </a:t>
            </a:r>
            <a:r>
              <a:rPr lang="en-GB" sz="2000" b="1" dirty="0" smtClean="0">
                <a:solidFill>
                  <a:schemeClr val="accent1"/>
                </a:solidFill>
                <a:latin typeface="Times New Roman" panose="02020603050405020304" pitchFamily="18" charset="0"/>
                <a:cs typeface="Times New Roman" panose="02020603050405020304" pitchFamily="18" charset="0"/>
              </a:rPr>
              <a:t>and Optimization:</a:t>
            </a:r>
            <a:r>
              <a:rPr lang="en-GB" sz="2000" dirty="0" smtClean="0">
                <a:latin typeface="Times New Roman" panose="02020603050405020304" pitchFamily="18" charset="0"/>
                <a:cs typeface="Times New Roman" panose="02020603050405020304" pitchFamily="18" charset="0"/>
              </a:rPr>
              <a:t> Refine the model by fine-tuning </a:t>
            </a:r>
            <a:r>
              <a:rPr lang="en-GB" sz="2000" dirty="0" err="1" smtClean="0">
                <a:latin typeface="Times New Roman" panose="02020603050405020304" pitchFamily="18" charset="0"/>
                <a:cs typeface="Times New Roman" panose="02020603050405020304" pitchFamily="18" charset="0"/>
              </a:rPr>
              <a:t>hyperparameters</a:t>
            </a:r>
            <a:r>
              <a:rPr lang="en-GB" sz="2000" dirty="0" smtClean="0">
                <a:latin typeface="Times New Roman" panose="02020603050405020304" pitchFamily="18" charset="0"/>
                <a:cs typeface="Times New Roman" panose="02020603050405020304" pitchFamily="18" charset="0"/>
              </a:rPr>
              <a:t>, adjusting the architecture, or using techniques like transfer learning to improve performance</a:t>
            </a:r>
            <a:r>
              <a:rPr lang="en-GB" sz="2000" dirty="0" smtClean="0">
                <a:latin typeface="Times New Roman" panose="02020603050405020304" pitchFamily="18" charset="0"/>
                <a:cs typeface="Times New Roman" panose="02020603050405020304" pitchFamily="18" charset="0"/>
              </a:rPr>
              <a:t>.</a:t>
            </a:r>
          </a:p>
          <a:p>
            <a:r>
              <a:rPr lang="en-GB" sz="2000" b="1" dirty="0" smtClean="0">
                <a:solidFill>
                  <a:schemeClr val="accent1"/>
                </a:solidFill>
                <a:latin typeface="Times New Roman" panose="02020603050405020304" pitchFamily="18" charset="0"/>
                <a:cs typeface="Times New Roman" panose="02020603050405020304" pitchFamily="18" charset="0"/>
              </a:rPr>
              <a:t>Deployment</a:t>
            </a:r>
            <a:r>
              <a:rPr lang="en-GB" sz="2000" b="1" dirty="0" smtClean="0">
                <a:solidFill>
                  <a:schemeClr val="accent1"/>
                </a:solidFill>
                <a:latin typeface="Times New Roman" panose="02020603050405020304" pitchFamily="18" charset="0"/>
                <a:cs typeface="Times New Roman" panose="02020603050405020304" pitchFamily="18" charset="0"/>
              </a:rPr>
              <a:t>:</a:t>
            </a:r>
            <a:r>
              <a:rPr lang="en-GB" sz="2000" dirty="0" smtClean="0">
                <a:latin typeface="Times New Roman" panose="02020603050405020304" pitchFamily="18" charset="0"/>
                <a:cs typeface="Times New Roman" panose="02020603050405020304" pitchFamily="18" charset="0"/>
              </a:rPr>
              <a:t> Once satisfied with the model's performance, deploy it in your </a:t>
            </a:r>
            <a:r>
              <a:rPr lang="en-GB" sz="2000" dirty="0" smtClean="0">
                <a:latin typeface="Times New Roman" panose="02020603050405020304" pitchFamily="18" charset="0"/>
                <a:cs typeface="Times New Roman" panose="02020603050405020304" pitchFamily="18" charset="0"/>
              </a:rPr>
              <a:t>desired application</a:t>
            </a:r>
            <a:r>
              <a:rPr lang="en-GB" sz="2000" dirty="0" smtClean="0">
                <a:latin typeface="Times New Roman" panose="02020603050405020304" pitchFamily="18" charset="0"/>
                <a:cs typeface="Times New Roman" panose="02020603050405020304" pitchFamily="18" charset="0"/>
              </a:rPr>
              <a:t>, whether it's a web application, mobile app, or embedded system</a:t>
            </a:r>
            <a:r>
              <a:rPr lang="en-GB" sz="3200" dirty="0" smtClean="0">
                <a:latin typeface="Times New Roman" panose="02020603050405020304" pitchFamily="18" charset="0"/>
                <a:cs typeface="Times New Roman" panose="02020603050405020304" pitchFamily="18" charset="0"/>
              </a:rPr>
              <a:t>.</a:t>
            </a: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583" y="964692"/>
            <a:ext cx="10842185" cy="1188720"/>
          </a:xfrm>
        </p:spPr>
        <p:txBody>
          <a:bodyPr/>
          <a:lstStyle/>
          <a:p>
            <a:r>
              <a:rPr lang="en-US" sz="3200" b="1" dirty="0" smtClean="0">
                <a:solidFill>
                  <a:schemeClr val="accent1"/>
                </a:solidFill>
                <a:latin typeface="Times New Roman" panose="02020603050405020304" pitchFamily="18" charset="0"/>
                <a:cs typeface="Times New Roman" panose="02020603050405020304" pitchFamily="18" charset="0"/>
              </a:rPr>
              <a:t>R</a:t>
            </a:r>
            <a:r>
              <a:rPr lang="en-US" sz="2800" b="1" dirty="0" smtClean="0">
                <a:solidFill>
                  <a:schemeClr val="accent1"/>
                </a:solidFill>
                <a:latin typeface="Times New Roman" panose="02020603050405020304" pitchFamily="18" charset="0"/>
                <a:cs typeface="Times New Roman" panose="02020603050405020304" pitchFamily="18" charset="0"/>
              </a:rPr>
              <a:t>ESULT</a:t>
            </a:r>
            <a:endParaRPr lang="en-US" sz="2800"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0905" y="2351314"/>
            <a:ext cx="10280455" cy="3388717"/>
          </a:xfrm>
        </p:spPr>
        <p:txBody>
          <a:bodyPr>
            <a:normAutofit/>
          </a:bodyPr>
          <a:lstStyle/>
          <a:p>
            <a:r>
              <a:rPr lang="en-GB" sz="2000" b="1" dirty="0" smtClean="0">
                <a:solidFill>
                  <a:schemeClr val="accent1"/>
                </a:solidFill>
              </a:rPr>
              <a:t>Accuracy Rate:</a:t>
            </a:r>
            <a:r>
              <a:rPr lang="en-GB" sz="2000" dirty="0" smtClean="0"/>
              <a:t> The system achieved an accuracy rate of 88</a:t>
            </a:r>
            <a:r>
              <a:rPr lang="en-GB" sz="2000" dirty="0" smtClean="0"/>
              <a:t>%.</a:t>
            </a:r>
          </a:p>
          <a:p>
            <a:r>
              <a:rPr lang="en-GB" sz="2000" b="1" dirty="0" smtClean="0">
                <a:solidFill>
                  <a:schemeClr val="accent1"/>
                </a:solidFill>
              </a:rPr>
              <a:t>Dataset </a:t>
            </a:r>
            <a:r>
              <a:rPr lang="en-GB" sz="2000" b="1" dirty="0" smtClean="0">
                <a:solidFill>
                  <a:schemeClr val="accent1"/>
                </a:solidFill>
              </a:rPr>
              <a:t>Diversity: </a:t>
            </a:r>
            <a:r>
              <a:rPr lang="en-GB" sz="2000" dirty="0" smtClean="0"/>
              <a:t>The dataset used for training and testing was diverse, covering a wide range of facial expressions and individuals</a:t>
            </a:r>
            <a:r>
              <a:rPr lang="en-GB" sz="2000" dirty="0" smtClean="0"/>
              <a:t>.</a:t>
            </a:r>
          </a:p>
          <a:p>
            <a:r>
              <a:rPr lang="en-GB" sz="2000" b="1" dirty="0" smtClean="0">
                <a:solidFill>
                  <a:schemeClr val="accent1"/>
                </a:solidFill>
              </a:rPr>
              <a:t>Emotion </a:t>
            </a:r>
            <a:r>
              <a:rPr lang="en-GB" sz="2000" b="1" dirty="0" smtClean="0">
                <a:solidFill>
                  <a:schemeClr val="accent1"/>
                </a:solidFill>
              </a:rPr>
              <a:t>Identification: </a:t>
            </a:r>
            <a:r>
              <a:rPr lang="en-GB" sz="2000" dirty="0" smtClean="0"/>
              <a:t>The system successfully identified six primary emotions: happiness, sadness, anger, surprise, fear, and disgust</a:t>
            </a:r>
            <a:r>
              <a:rPr lang="en-GB" sz="2000" dirty="0" smtClean="0"/>
              <a:t>.</a:t>
            </a:r>
          </a:p>
          <a:p>
            <a:r>
              <a:rPr lang="en-GB" sz="2000" b="1" dirty="0" smtClean="0">
                <a:solidFill>
                  <a:schemeClr val="accent1"/>
                </a:solidFill>
              </a:rPr>
              <a:t>Robustness</a:t>
            </a:r>
            <a:r>
              <a:rPr lang="en-GB" sz="2000" b="1" dirty="0" smtClean="0">
                <a:solidFill>
                  <a:schemeClr val="accent1"/>
                </a:solidFill>
              </a:rPr>
              <a:t>:</a:t>
            </a:r>
            <a:r>
              <a:rPr lang="en-GB" sz="2000" dirty="0" smtClean="0"/>
              <a:t> It demonstrated robustness to variations in lighting conditions and facial expressions, enhancing its performance in real-world scenarios</a:t>
            </a:r>
            <a:r>
              <a:rPr lang="en-GB" sz="2000" dirty="0" smtClean="0"/>
              <a:t>.</a:t>
            </a:r>
          </a:p>
          <a:p>
            <a:r>
              <a:rPr lang="en-GB" sz="2000" b="1" dirty="0" smtClean="0">
                <a:solidFill>
                  <a:schemeClr val="accent1"/>
                </a:solidFill>
              </a:rPr>
              <a:t>Potential </a:t>
            </a:r>
            <a:r>
              <a:rPr lang="en-GB" sz="2000" b="1" dirty="0" smtClean="0">
                <a:solidFill>
                  <a:schemeClr val="accent1"/>
                </a:solidFill>
              </a:rPr>
              <a:t>Applications: </a:t>
            </a:r>
            <a:r>
              <a:rPr lang="en-GB" sz="2000" dirty="0" smtClean="0"/>
              <a:t>The project's results suggest potential applications in emotion detection, human-computer interaction, and other related fields.</a:t>
            </a:r>
            <a:endParaRPr lang="en-US" sz="2000" dirty="0"/>
          </a:p>
        </p:txBody>
      </p:sp>
    </p:spTree>
    <p:extLst>
      <p:ext uri="{BB962C8B-B14F-4D97-AF65-F5344CB8AC3E}">
        <p14:creationId xmlns:p14="http://schemas.microsoft.com/office/powerpoint/2010/main" xmlns="" val="14202840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9879" y="2741241"/>
            <a:ext cx="7729728" cy="1188720"/>
          </a:xfrm>
        </p:spPr>
        <p:txBody>
          <a:bodyPr>
            <a:normAutofit/>
          </a:bodyPr>
          <a:lstStyle/>
          <a:p>
            <a:pPr algn="ctr"/>
            <a:r>
              <a:rPr lang="en-US" sz="5400" dirty="0" smtClean="0">
                <a:solidFill>
                  <a:schemeClr val="accent1"/>
                </a:solidFill>
                <a:latin typeface="Algerian" panose="04020705040A02060702" pitchFamily="82" charset="0"/>
              </a:rPr>
              <a:t>Thank you</a:t>
            </a:r>
            <a:endParaRPr lang="en-US" sz="5400" dirty="0">
              <a:solidFill>
                <a:schemeClr val="accent1"/>
              </a:solidFill>
              <a:latin typeface="Algerian" panose="04020705040A02060702" pitchFamily="82" charset="0"/>
            </a:endParaRPr>
          </a:p>
        </p:txBody>
      </p:sp>
    </p:spTree>
    <p:extLst>
      <p:ext uri="{BB962C8B-B14F-4D97-AF65-F5344CB8AC3E}">
        <p14:creationId xmlns:p14="http://schemas.microsoft.com/office/powerpoint/2010/main" xmlns="" val="33131102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588" y="938566"/>
            <a:ext cx="10345783" cy="1188720"/>
          </a:xfrm>
        </p:spPr>
        <p:txBody>
          <a:bodyPr>
            <a:normAutofit/>
          </a:bodyPr>
          <a:lstStyle/>
          <a:p>
            <a:r>
              <a:rPr lang="en-US" sz="4400" dirty="0" smtClean="0">
                <a:latin typeface="Times New Roman" panose="02020603050405020304" pitchFamily="18" charset="0"/>
                <a:cs typeface="Times New Roman" panose="02020603050405020304" pitchFamily="18" charset="0"/>
              </a:rPr>
              <a:t> </a:t>
            </a:r>
            <a:r>
              <a:rPr lang="en-US" sz="4400" dirty="0" smtClean="0">
                <a:solidFill>
                  <a:schemeClr val="accent1"/>
                </a:solidFill>
                <a:latin typeface="Times New Roman" panose="02020603050405020304" pitchFamily="18" charset="0"/>
                <a:cs typeface="Times New Roman" panose="02020603050405020304" pitchFamily="18" charset="0"/>
              </a:rPr>
              <a:t>O</a:t>
            </a:r>
            <a:r>
              <a:rPr lang="en-US" sz="3200" dirty="0" smtClean="0">
                <a:solidFill>
                  <a:schemeClr val="accent1"/>
                </a:solidFill>
                <a:latin typeface="Times New Roman" panose="02020603050405020304" pitchFamily="18" charset="0"/>
                <a:cs typeface="Times New Roman" panose="02020603050405020304" pitchFamily="18" charset="0"/>
              </a:rPr>
              <a:t>UTLINE</a:t>
            </a:r>
            <a:endParaRPr lang="en-US" sz="3200"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66651" y="2090057"/>
            <a:ext cx="9797144" cy="3997234"/>
          </a:xfrm>
        </p:spPr>
        <p:txBody>
          <a:bodyPr>
            <a:noAutofit/>
          </a:bodyPr>
          <a:lstStyle/>
          <a:p>
            <a:r>
              <a:rPr lang="en-US" sz="2400" dirty="0" smtClean="0">
                <a:latin typeface="Times New Roman" panose="02020603050405020304" pitchFamily="18" charset="0"/>
                <a:cs typeface="Times New Roman" panose="02020603050405020304" pitchFamily="18" charset="0"/>
              </a:rPr>
              <a:t>Problem statement</a:t>
            </a:r>
          </a:p>
          <a:p>
            <a:r>
              <a:rPr lang="en-US" sz="2400" dirty="0" smtClean="0">
                <a:latin typeface="Times New Roman" panose="02020603050405020304" pitchFamily="18" charset="0"/>
                <a:cs typeface="Times New Roman" panose="02020603050405020304" pitchFamily="18" charset="0"/>
              </a:rPr>
              <a:t>Problem goal</a:t>
            </a:r>
          </a:p>
          <a:p>
            <a:r>
              <a:rPr lang="en-US" sz="2400" dirty="0" smtClean="0">
                <a:latin typeface="Times New Roman" panose="02020603050405020304" pitchFamily="18" charset="0"/>
                <a:cs typeface="Times New Roman" panose="02020603050405020304" pitchFamily="18" charset="0"/>
              </a:rPr>
              <a:t>Approach</a:t>
            </a:r>
          </a:p>
          <a:p>
            <a:r>
              <a:rPr lang="en-US" sz="2400" dirty="0" smtClean="0">
                <a:latin typeface="Times New Roman" panose="02020603050405020304" pitchFamily="18" charset="0"/>
                <a:cs typeface="Times New Roman" panose="02020603050405020304" pitchFamily="18" charset="0"/>
              </a:rPr>
              <a:t>Challenges</a:t>
            </a:r>
          </a:p>
          <a:p>
            <a:r>
              <a:rPr lang="en-US" sz="2400" dirty="0" smtClean="0">
                <a:latin typeface="Times New Roman" panose="02020603050405020304" pitchFamily="18" charset="0"/>
                <a:cs typeface="Times New Roman" panose="02020603050405020304" pitchFamily="18" charset="0"/>
              </a:rPr>
              <a:t>Future work</a:t>
            </a:r>
          </a:p>
          <a:p>
            <a:r>
              <a:rPr lang="en-US" sz="2400" dirty="0" err="1" smtClean="0">
                <a:latin typeface="Times New Roman" panose="02020603050405020304" pitchFamily="18" charset="0"/>
                <a:cs typeface="Times New Roman" panose="02020603050405020304" pitchFamily="18" charset="0"/>
              </a:rPr>
              <a:t>Modelling</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Result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48807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587" y="510988"/>
            <a:ext cx="10878671" cy="1532965"/>
          </a:xfrm>
        </p:spPr>
        <p:txBody>
          <a:bodyPr>
            <a:normAutofit/>
          </a:bodyPr>
          <a:lstStyle/>
          <a:p>
            <a:r>
              <a:rPr lang="en-US" sz="3200" b="1" dirty="0" smtClean="0">
                <a:solidFill>
                  <a:schemeClr val="accent1"/>
                </a:solidFill>
                <a:latin typeface="Times New Roman" panose="02020603050405020304" pitchFamily="18" charset="0"/>
                <a:cs typeface="Times New Roman" panose="02020603050405020304" pitchFamily="18" charset="0"/>
              </a:rPr>
              <a:t>P</a:t>
            </a:r>
            <a:r>
              <a:rPr lang="en-US" sz="2800" b="1" dirty="0" smtClean="0">
                <a:solidFill>
                  <a:schemeClr val="accent1"/>
                </a:solidFill>
                <a:latin typeface="Times New Roman" panose="02020603050405020304" pitchFamily="18" charset="0"/>
                <a:cs typeface="Times New Roman" panose="02020603050405020304" pitchFamily="18" charset="0"/>
              </a:rPr>
              <a:t>ROBLEM STATEMENT</a:t>
            </a:r>
            <a:endParaRPr lang="en-US" sz="2800"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1672" y="2097742"/>
            <a:ext cx="10663516" cy="4155140"/>
          </a:xfrm>
        </p:spPr>
        <p:txBody>
          <a:bodyPr/>
          <a:lstStyle/>
          <a:p>
            <a:pPr lvl="0"/>
            <a:endParaRPr lang="en-US" altLang="en-US" sz="2000" dirty="0">
              <a:solidFill>
                <a:schemeClr val="tx1"/>
              </a:solidFill>
              <a:latin typeface="Times New Roman" panose="02020603050405020304" pitchFamily="18" charset="0"/>
              <a:cs typeface="Times New Roman" panose="02020603050405020304" pitchFamily="18" charset="0"/>
            </a:endParaRPr>
          </a:p>
          <a:p>
            <a:r>
              <a:rPr lang="en-GB" sz="2200" dirty="0" smtClean="0"/>
              <a:t>Facial expression recognition, a critical aspect of human-computer interaction and emotional intelligence, presents several challenges due to the complex nature of human emotions and the inherent variability in facial expressions. </a:t>
            </a:r>
            <a:endParaRPr lang="en-GB" sz="2200" dirty="0" smtClean="0"/>
          </a:p>
          <a:p>
            <a:r>
              <a:rPr lang="en-GB" sz="2200" dirty="0" smtClean="0"/>
              <a:t>Despite </a:t>
            </a:r>
            <a:r>
              <a:rPr lang="en-GB" sz="2200" dirty="0" smtClean="0"/>
              <a:t>significant advancements in computer vision and machine learning, accurately identifying and interpreting facial expressions remains a daunting task.</a:t>
            </a:r>
            <a:endParaRPr lang="en-US" sz="2200" dirty="0"/>
          </a:p>
        </p:txBody>
      </p:sp>
      <p:sp>
        <p:nvSpPr>
          <p:cNvPr id="8" name="Rectangle 5"/>
          <p:cNvSpPr>
            <a:spLocks noChangeArrowheads="1"/>
          </p:cNvSpPr>
          <p:nvPr/>
        </p:nvSpPr>
        <p:spPr bwMode="auto">
          <a:xfrm>
            <a:off x="658905" y="4383937"/>
            <a:ext cx="11282083"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1" y="-323165"/>
            <a:ext cx="16377971"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4103901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334" y="731519"/>
            <a:ext cx="10907485" cy="1449977"/>
          </a:xfrm>
        </p:spPr>
        <p:txBody>
          <a:bodyPr/>
          <a:lstStyle/>
          <a:p>
            <a:r>
              <a:rPr lang="en-US" sz="3200" b="1" dirty="0" smtClean="0">
                <a:solidFill>
                  <a:schemeClr val="accent1"/>
                </a:solidFill>
                <a:latin typeface="Times New Roman" panose="02020603050405020304" pitchFamily="18" charset="0"/>
                <a:cs typeface="Times New Roman" panose="02020603050405020304" pitchFamily="18" charset="0"/>
              </a:rPr>
              <a:t>P</a:t>
            </a:r>
            <a:r>
              <a:rPr lang="en-US" sz="2800" b="1" dirty="0" smtClean="0">
                <a:solidFill>
                  <a:schemeClr val="accent1"/>
                </a:solidFill>
                <a:latin typeface="Times New Roman" panose="02020603050405020304" pitchFamily="18" charset="0"/>
                <a:cs typeface="Times New Roman" panose="02020603050405020304" pitchFamily="18" charset="0"/>
              </a:rPr>
              <a:t>ROBLEM GOAL</a:t>
            </a:r>
            <a:endParaRPr lang="en-US" sz="2800"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5577" y="2560320"/>
            <a:ext cx="9744893" cy="3905794"/>
          </a:xfrm>
        </p:spPr>
        <p:txBody>
          <a:bodyPr>
            <a:noAutofit/>
          </a:bodyPr>
          <a:lstStyle/>
          <a:p>
            <a:r>
              <a:rPr lang="en-GB" sz="2200" dirty="0" smtClean="0">
                <a:latin typeface="Times New Roman" panose="02020603050405020304" pitchFamily="18" charset="0"/>
                <a:cs typeface="Times New Roman" panose="02020603050405020304" pitchFamily="18" charset="0"/>
              </a:rPr>
              <a:t>The goal of facial expression recognition is to develop advanced algorithms and systems capable of accurately detecting, analyzing, and interpreting human emotions based on facial expressions captured through images or video </a:t>
            </a:r>
            <a:r>
              <a:rPr lang="en-GB" sz="2200" dirty="0" smtClean="0">
                <a:latin typeface="Times New Roman" panose="02020603050405020304" pitchFamily="18" charset="0"/>
                <a:cs typeface="Times New Roman" panose="02020603050405020304" pitchFamily="18" charset="0"/>
              </a:rPr>
              <a:t>footage.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164871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1718" y="1881051"/>
            <a:ext cx="10032259" cy="4624253"/>
          </a:xfrm>
        </p:spPr>
        <p:txBody>
          <a:bodyPr>
            <a:normAutofit/>
          </a:bodyPr>
          <a:lstStyle/>
          <a:p>
            <a:r>
              <a:rPr lang="en-GB" sz="2000" b="1" dirty="0" smtClean="0">
                <a:solidFill>
                  <a:schemeClr val="accent1"/>
                </a:solidFill>
                <a:latin typeface="Times New Roman" panose="02020603050405020304" pitchFamily="18" charset="0"/>
                <a:cs typeface="Times New Roman" panose="02020603050405020304" pitchFamily="18" charset="0"/>
              </a:rPr>
              <a:t>Data Acquisition and </a:t>
            </a:r>
            <a:r>
              <a:rPr lang="en-GB" sz="2000" b="1" dirty="0" err="1" smtClean="0">
                <a:solidFill>
                  <a:schemeClr val="accent1"/>
                </a:solidFill>
                <a:latin typeface="Times New Roman" panose="02020603050405020304" pitchFamily="18" charset="0"/>
                <a:cs typeface="Times New Roman" panose="02020603050405020304" pitchFamily="18" charset="0"/>
              </a:rPr>
              <a:t>Preprocessing</a:t>
            </a:r>
            <a:r>
              <a:rPr lang="en-GB" sz="2000" b="1" dirty="0" smtClean="0">
                <a:solidFill>
                  <a:schemeClr val="accent1"/>
                </a:solidFill>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Collect </a:t>
            </a:r>
            <a:r>
              <a:rPr lang="en-GB" sz="2000" dirty="0" smtClean="0">
                <a:latin typeface="Times New Roman" panose="02020603050405020304" pitchFamily="18" charset="0"/>
                <a:cs typeface="Times New Roman" panose="02020603050405020304" pitchFamily="18" charset="0"/>
              </a:rPr>
              <a:t>a diverse dataset of facial images/videos encompassing various expressions, genders, ages, and </a:t>
            </a:r>
            <a:r>
              <a:rPr lang="en-GB" sz="2000" dirty="0" err="1" smtClean="0">
                <a:latin typeface="Times New Roman" panose="02020603050405020304" pitchFamily="18" charset="0"/>
                <a:cs typeface="Times New Roman" panose="02020603050405020304" pitchFamily="18" charset="0"/>
              </a:rPr>
              <a:t>ethnicities.Preprocess</a:t>
            </a:r>
            <a:r>
              <a:rPr lang="en-GB" sz="2000" dirty="0" smtClean="0">
                <a:latin typeface="Times New Roman" panose="02020603050405020304" pitchFamily="18" charset="0"/>
                <a:cs typeface="Times New Roman" panose="02020603050405020304" pitchFamily="18" charset="0"/>
              </a:rPr>
              <a:t> the data to standardize image sizes, adjust lighting conditions, and remove background clutter to enhance model performance</a:t>
            </a:r>
            <a:r>
              <a:rPr lang="en-GB" sz="2000" dirty="0" smtClean="0">
                <a:latin typeface="Times New Roman" panose="02020603050405020304" pitchFamily="18" charset="0"/>
                <a:cs typeface="Times New Roman" panose="02020603050405020304" pitchFamily="18" charset="0"/>
              </a:rPr>
              <a:t>.</a:t>
            </a:r>
          </a:p>
          <a:p>
            <a:r>
              <a:rPr lang="en-GB" sz="2000" b="1" dirty="0" smtClean="0">
                <a:solidFill>
                  <a:schemeClr val="accent1"/>
                </a:solidFill>
                <a:latin typeface="Times New Roman" panose="02020603050405020304" pitchFamily="18" charset="0"/>
                <a:cs typeface="Times New Roman" panose="02020603050405020304" pitchFamily="18" charset="0"/>
              </a:rPr>
              <a:t>Feature </a:t>
            </a:r>
            <a:r>
              <a:rPr lang="en-GB" sz="2000" b="1" dirty="0" smtClean="0">
                <a:solidFill>
                  <a:schemeClr val="accent1"/>
                </a:solidFill>
                <a:latin typeface="Times New Roman" panose="02020603050405020304" pitchFamily="18" charset="0"/>
                <a:cs typeface="Times New Roman" panose="02020603050405020304" pitchFamily="18" charset="0"/>
              </a:rPr>
              <a:t>Extraction</a:t>
            </a:r>
            <a:r>
              <a:rPr lang="en-GB" sz="2000" b="1" dirty="0" smtClean="0">
                <a:solidFill>
                  <a:schemeClr val="accent1"/>
                </a:solidFill>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Utilize </a:t>
            </a:r>
            <a:r>
              <a:rPr lang="en-GB" sz="2000" dirty="0" err="1" smtClean="0">
                <a:latin typeface="Times New Roman" panose="02020603050405020304" pitchFamily="18" charset="0"/>
                <a:cs typeface="Times New Roman" panose="02020603050405020304" pitchFamily="18" charset="0"/>
              </a:rPr>
              <a:t>convolutional</a:t>
            </a:r>
            <a:r>
              <a:rPr lang="en-GB" sz="2000" dirty="0" smtClean="0">
                <a:latin typeface="Times New Roman" panose="02020603050405020304" pitchFamily="18" charset="0"/>
                <a:cs typeface="Times New Roman" panose="02020603050405020304" pitchFamily="18" charset="0"/>
              </a:rPr>
              <a:t> neural networks (CNNs) to automatically extract discriminative features from facial images, capturing spatial patterns and facial </a:t>
            </a:r>
            <a:r>
              <a:rPr lang="en-GB" sz="2000" dirty="0" err="1" smtClean="0">
                <a:latin typeface="Times New Roman" panose="02020603050405020304" pitchFamily="18" charset="0"/>
                <a:cs typeface="Times New Roman" panose="02020603050405020304" pitchFamily="18" charset="0"/>
              </a:rPr>
              <a:t>landmarks.Apply</a:t>
            </a:r>
            <a:r>
              <a:rPr lang="en-GB" sz="2000" dirty="0" smtClean="0">
                <a:latin typeface="Times New Roman" panose="02020603050405020304" pitchFamily="18" charset="0"/>
                <a:cs typeface="Times New Roman" panose="02020603050405020304" pitchFamily="18" charset="0"/>
              </a:rPr>
              <a:t> techniques such as data augmentation to increase the diversity of training data and improve the model's generalization capability</a:t>
            </a:r>
            <a:r>
              <a:rPr lang="en-GB" sz="2000" dirty="0" smtClean="0">
                <a:latin typeface="Times New Roman" panose="02020603050405020304" pitchFamily="18" charset="0"/>
                <a:cs typeface="Times New Roman" panose="02020603050405020304" pitchFamily="18" charset="0"/>
              </a:rPr>
              <a:t>.</a:t>
            </a:r>
          </a:p>
          <a:p>
            <a:r>
              <a:rPr lang="en-GB" sz="2000" b="1" dirty="0" smtClean="0">
                <a:solidFill>
                  <a:schemeClr val="accent1"/>
                </a:solidFill>
                <a:latin typeface="Times New Roman" panose="02020603050405020304" pitchFamily="18" charset="0"/>
                <a:cs typeface="Times New Roman" panose="02020603050405020304" pitchFamily="18" charset="0"/>
              </a:rPr>
              <a:t>Model </a:t>
            </a:r>
            <a:r>
              <a:rPr lang="en-GB" sz="2000" b="1" dirty="0" smtClean="0">
                <a:solidFill>
                  <a:schemeClr val="accent1"/>
                </a:solidFill>
                <a:latin typeface="Times New Roman" panose="02020603050405020304" pitchFamily="18" charset="0"/>
                <a:cs typeface="Times New Roman" panose="02020603050405020304" pitchFamily="18" charset="0"/>
              </a:rPr>
              <a:t>Training</a:t>
            </a:r>
            <a:r>
              <a:rPr lang="en-GB" sz="2000" b="1" dirty="0" smtClean="0">
                <a:solidFill>
                  <a:schemeClr val="accent1"/>
                </a:solidFill>
                <a:latin typeface="Times New Roman" panose="02020603050405020304" pitchFamily="18" charset="0"/>
                <a:cs typeface="Times New Roman" panose="02020603050405020304" pitchFamily="18" charset="0"/>
              </a:rPr>
              <a:t>:</a:t>
            </a:r>
            <a:r>
              <a:rPr lang="en-GB" sz="2000" dirty="0" smtClean="0">
                <a:latin typeface="Times New Roman" panose="02020603050405020304" pitchFamily="18" charset="0"/>
                <a:cs typeface="Times New Roman" panose="02020603050405020304" pitchFamily="18" charset="0"/>
              </a:rPr>
              <a:t> Train </a:t>
            </a:r>
            <a:r>
              <a:rPr lang="en-GB" sz="2000" dirty="0" smtClean="0">
                <a:latin typeface="Times New Roman" panose="02020603050405020304" pitchFamily="18" charset="0"/>
                <a:cs typeface="Times New Roman" panose="02020603050405020304" pitchFamily="18" charset="0"/>
              </a:rPr>
              <a:t>the facial expression recognition model using </a:t>
            </a:r>
            <a:r>
              <a:rPr lang="en-GB" sz="2000" dirty="0" err="1" smtClean="0">
                <a:latin typeface="Times New Roman" panose="02020603050405020304" pitchFamily="18" charset="0"/>
                <a:cs typeface="Times New Roman" panose="02020603050405020304" pitchFamily="18" charset="0"/>
              </a:rPr>
              <a:t>labeled</a:t>
            </a:r>
            <a:r>
              <a:rPr lang="en-GB" sz="2000" dirty="0" smtClean="0">
                <a:latin typeface="Times New Roman" panose="02020603050405020304" pitchFamily="18" charset="0"/>
                <a:cs typeface="Times New Roman" panose="02020603050405020304" pitchFamily="18" charset="0"/>
              </a:rPr>
              <a:t> data, where each image is associated with a specific emotion </a:t>
            </a:r>
            <a:r>
              <a:rPr lang="en-GB" sz="2000" dirty="0" err="1" smtClean="0">
                <a:latin typeface="Times New Roman" panose="02020603050405020304" pitchFamily="18" charset="0"/>
                <a:cs typeface="Times New Roman" panose="02020603050405020304" pitchFamily="18" charset="0"/>
              </a:rPr>
              <a:t>label.Explore</a:t>
            </a:r>
            <a:r>
              <a:rPr lang="en-GB" sz="2000" dirty="0" smtClean="0">
                <a:latin typeface="Times New Roman" panose="02020603050405020304" pitchFamily="18" charset="0"/>
                <a:cs typeface="Times New Roman" panose="02020603050405020304" pitchFamily="18" charset="0"/>
              </a:rPr>
              <a:t> deep learning architectures like CNNs, recurrent neural networks (RNNs), or </a:t>
            </a:r>
            <a:r>
              <a:rPr lang="en-GB" sz="2200" dirty="0" smtClean="0">
                <a:latin typeface="Times New Roman" panose="02020603050405020304" pitchFamily="18" charset="0"/>
                <a:cs typeface="Times New Roman" panose="02020603050405020304" pitchFamily="18" charset="0"/>
              </a:rPr>
              <a:t>hybrid models to capture both spatial and temporal dynamics in facial expressions</a:t>
            </a:r>
            <a:r>
              <a:rPr lang="en-GB" sz="2200" dirty="0" smtClean="0">
                <a:latin typeface="Times New Roman" panose="02020603050405020304" pitchFamily="18" charset="0"/>
                <a:cs typeface="Times New Roman" panose="02020603050405020304" pitchFamily="18" charset="0"/>
              </a:rPr>
              <a:t>.</a:t>
            </a:r>
          </a:p>
          <a:p>
            <a:endParaRPr lang="en-US" dirty="0"/>
          </a:p>
        </p:txBody>
      </p:sp>
      <p:sp>
        <p:nvSpPr>
          <p:cNvPr id="5" name="TextBox 4"/>
          <p:cNvSpPr txBox="1"/>
          <p:nvPr/>
        </p:nvSpPr>
        <p:spPr>
          <a:xfrm>
            <a:off x="770709" y="979714"/>
            <a:ext cx="8882741" cy="584775"/>
          </a:xfrm>
          <a:prstGeom prst="rect">
            <a:avLst/>
          </a:prstGeom>
          <a:noFill/>
        </p:spPr>
        <p:txBody>
          <a:bodyPr wrap="square" rtlCol="0">
            <a:spAutoFit/>
          </a:bodyPr>
          <a:lstStyle/>
          <a:p>
            <a:r>
              <a:rPr lang="en-GB" sz="3200" b="1" dirty="0" smtClean="0">
                <a:solidFill>
                  <a:schemeClr val="accent1"/>
                </a:solidFill>
              </a:rPr>
              <a:t>A</a:t>
            </a:r>
            <a:r>
              <a:rPr lang="en-GB" sz="2800" b="1" dirty="0" smtClean="0">
                <a:solidFill>
                  <a:schemeClr val="accent1"/>
                </a:solidFill>
              </a:rPr>
              <a:t>PPROACH</a:t>
            </a:r>
            <a:endParaRPr lang="en-GB" sz="2800" b="1" dirty="0">
              <a:solidFill>
                <a:schemeClr val="accent1"/>
              </a:solidFill>
            </a:endParaRPr>
          </a:p>
        </p:txBody>
      </p:sp>
    </p:spTree>
    <p:extLst>
      <p:ext uri="{BB962C8B-B14F-4D97-AF65-F5344CB8AC3E}">
        <p14:creationId xmlns:p14="http://schemas.microsoft.com/office/powerpoint/2010/main" xmlns="" val="970280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909" y="940526"/>
            <a:ext cx="9956800" cy="5198702"/>
          </a:xfrm>
        </p:spPr>
        <p:txBody>
          <a:bodyPr>
            <a:normAutofit lnSpcReduction="10000"/>
          </a:bodyPr>
          <a:lstStyle/>
          <a:p>
            <a:r>
              <a:rPr lang="en-GB" sz="2000" b="1" dirty="0" smtClean="0">
                <a:solidFill>
                  <a:schemeClr val="accent1"/>
                </a:solidFill>
                <a:latin typeface="Times New Roman" panose="02020603050405020304" pitchFamily="18" charset="0"/>
                <a:cs typeface="Times New Roman" panose="02020603050405020304" pitchFamily="18" charset="0"/>
              </a:rPr>
              <a:t>Evaluation and </a:t>
            </a:r>
            <a:r>
              <a:rPr lang="en-GB" sz="2000" b="1" dirty="0" err="1" smtClean="0">
                <a:solidFill>
                  <a:schemeClr val="accent1"/>
                </a:solidFill>
                <a:latin typeface="Times New Roman" panose="02020603050405020304" pitchFamily="18" charset="0"/>
                <a:cs typeface="Times New Roman" panose="02020603050405020304" pitchFamily="18" charset="0"/>
              </a:rPr>
              <a:t>Validation:</a:t>
            </a:r>
            <a:r>
              <a:rPr lang="en-GB" sz="2000" dirty="0" err="1" smtClean="0">
                <a:latin typeface="Times New Roman" panose="02020603050405020304" pitchFamily="18" charset="0"/>
                <a:cs typeface="Times New Roman" panose="02020603050405020304" pitchFamily="18" charset="0"/>
              </a:rPr>
              <a:t>Evaluate</a:t>
            </a:r>
            <a:r>
              <a:rPr lang="en-GB" sz="2000" dirty="0" smtClean="0">
                <a:latin typeface="Times New Roman" panose="02020603050405020304" pitchFamily="18" charset="0"/>
                <a:cs typeface="Times New Roman" panose="02020603050405020304" pitchFamily="18" charset="0"/>
              </a:rPr>
              <a:t> the trained model on a separate validation dataset to assess its accuracy, precision, recall, and F1-score for each emotion </a:t>
            </a:r>
            <a:r>
              <a:rPr lang="en-GB" sz="2000" dirty="0" err="1" smtClean="0">
                <a:latin typeface="Times New Roman" panose="02020603050405020304" pitchFamily="18" charset="0"/>
                <a:cs typeface="Times New Roman" panose="02020603050405020304" pitchFamily="18" charset="0"/>
              </a:rPr>
              <a:t>category.Utilize</a:t>
            </a:r>
            <a:r>
              <a:rPr lang="en-GB" sz="2000" dirty="0" smtClean="0">
                <a:latin typeface="Times New Roman" panose="02020603050405020304" pitchFamily="18" charset="0"/>
                <a:cs typeface="Times New Roman" panose="02020603050405020304" pitchFamily="18" charset="0"/>
              </a:rPr>
              <a:t> techniques such as k-fold cross-validation to ensure robustness and reliability of the model's performance </a:t>
            </a:r>
            <a:r>
              <a:rPr lang="en-GB" sz="2000" dirty="0" err="1" smtClean="0">
                <a:latin typeface="Times New Roman" panose="02020603050405020304" pitchFamily="18" charset="0"/>
                <a:cs typeface="Times New Roman" panose="02020603050405020304" pitchFamily="18" charset="0"/>
              </a:rPr>
              <a:t>metrics.X</a:t>
            </a:r>
            <a:endParaRPr lang="en-US" sz="2000" dirty="0" smtClean="0">
              <a:latin typeface="Times New Roman" panose="02020603050405020304" pitchFamily="18" charset="0"/>
              <a:cs typeface="Times New Roman" panose="02020603050405020304" pitchFamily="18" charset="0"/>
            </a:endParaRPr>
          </a:p>
          <a:p>
            <a:r>
              <a:rPr lang="en-GB" sz="2000" b="1" dirty="0" smtClean="0">
                <a:solidFill>
                  <a:schemeClr val="accent1"/>
                </a:solidFill>
                <a:latin typeface="Times New Roman" panose="02020603050405020304" pitchFamily="18" charset="0"/>
                <a:cs typeface="Times New Roman" panose="02020603050405020304" pitchFamily="18" charset="0"/>
              </a:rPr>
              <a:t>Fine-tuning </a:t>
            </a:r>
            <a:r>
              <a:rPr lang="en-GB" sz="2000" b="1" dirty="0" smtClean="0">
                <a:solidFill>
                  <a:schemeClr val="accent1"/>
                </a:solidFill>
                <a:latin typeface="Times New Roman" panose="02020603050405020304" pitchFamily="18" charset="0"/>
                <a:cs typeface="Times New Roman" panose="02020603050405020304" pitchFamily="18" charset="0"/>
              </a:rPr>
              <a:t>and Optimization</a:t>
            </a:r>
            <a:r>
              <a:rPr lang="en-GB" sz="2000" b="1" dirty="0" smtClean="0">
                <a:solidFill>
                  <a:schemeClr val="accent1"/>
                </a:solidFill>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Fine-tune </a:t>
            </a:r>
            <a:r>
              <a:rPr lang="en-GB" sz="2000" dirty="0" smtClean="0">
                <a:latin typeface="Times New Roman" panose="02020603050405020304" pitchFamily="18" charset="0"/>
                <a:cs typeface="Times New Roman" panose="02020603050405020304" pitchFamily="18" charset="0"/>
              </a:rPr>
              <a:t>the model parameters using techniques like transfer learning to adapt pre-trained models to the facial expression recognition </a:t>
            </a:r>
            <a:r>
              <a:rPr lang="en-GB" sz="2000" dirty="0" err="1" smtClean="0">
                <a:latin typeface="Times New Roman" panose="02020603050405020304" pitchFamily="18" charset="0"/>
                <a:cs typeface="Times New Roman" panose="02020603050405020304" pitchFamily="18" charset="0"/>
              </a:rPr>
              <a:t>task.Optimize</a:t>
            </a:r>
            <a:r>
              <a:rPr lang="en-GB" sz="2000" dirty="0" smtClean="0">
                <a:latin typeface="Times New Roman" panose="02020603050405020304" pitchFamily="18" charset="0"/>
                <a:cs typeface="Times New Roman" panose="02020603050405020304" pitchFamily="18" charset="0"/>
              </a:rPr>
              <a:t> the model architecture, </a:t>
            </a:r>
            <a:r>
              <a:rPr lang="en-GB" sz="2000" dirty="0" err="1" smtClean="0">
                <a:latin typeface="Times New Roman" panose="02020603050405020304" pitchFamily="18" charset="0"/>
                <a:cs typeface="Times New Roman" panose="02020603050405020304" pitchFamily="18" charset="0"/>
              </a:rPr>
              <a:t>hyperparameters</a:t>
            </a:r>
            <a:r>
              <a:rPr lang="en-GB" sz="2000" dirty="0" smtClean="0">
                <a:latin typeface="Times New Roman" panose="02020603050405020304" pitchFamily="18" charset="0"/>
                <a:cs typeface="Times New Roman" panose="02020603050405020304" pitchFamily="18" charset="0"/>
              </a:rPr>
              <a:t>, and training process to improve performance metrics and reduce computational complexity</a:t>
            </a:r>
            <a:r>
              <a:rPr lang="en-GB" sz="2000" dirty="0" smtClean="0">
                <a:latin typeface="Times New Roman" panose="02020603050405020304" pitchFamily="18" charset="0"/>
                <a:cs typeface="Times New Roman" panose="02020603050405020304" pitchFamily="18" charset="0"/>
              </a:rPr>
              <a:t>.</a:t>
            </a:r>
          </a:p>
          <a:p>
            <a:r>
              <a:rPr lang="en-GB" sz="2000" b="1" dirty="0" smtClean="0">
                <a:solidFill>
                  <a:schemeClr val="accent1"/>
                </a:solidFill>
                <a:latin typeface="Times New Roman" panose="02020603050405020304" pitchFamily="18" charset="0"/>
                <a:cs typeface="Times New Roman" panose="02020603050405020304" pitchFamily="18" charset="0"/>
              </a:rPr>
              <a:t>Real-time </a:t>
            </a:r>
            <a:r>
              <a:rPr lang="en-GB" sz="2000" b="1" dirty="0" smtClean="0">
                <a:solidFill>
                  <a:schemeClr val="accent1"/>
                </a:solidFill>
                <a:latin typeface="Times New Roman" panose="02020603050405020304" pitchFamily="18" charset="0"/>
                <a:cs typeface="Times New Roman" panose="02020603050405020304" pitchFamily="18" charset="0"/>
              </a:rPr>
              <a:t>Deployment</a:t>
            </a:r>
            <a:r>
              <a:rPr lang="en-GB" sz="2000" b="1" dirty="0" smtClean="0">
                <a:solidFill>
                  <a:schemeClr val="accent1"/>
                </a:solidFill>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Implement </a:t>
            </a:r>
            <a:r>
              <a:rPr lang="en-GB" sz="2000" dirty="0" smtClean="0">
                <a:latin typeface="Times New Roman" panose="02020603050405020304" pitchFamily="18" charset="0"/>
                <a:cs typeface="Times New Roman" panose="02020603050405020304" pitchFamily="18" charset="0"/>
              </a:rPr>
              <a:t>the trained model in real-time applications using efficient inference techniques, such as model quantization, pruning, and hardware </a:t>
            </a:r>
            <a:r>
              <a:rPr lang="en-GB" sz="2000" dirty="0" err="1" smtClean="0">
                <a:latin typeface="Times New Roman" panose="02020603050405020304" pitchFamily="18" charset="0"/>
                <a:cs typeface="Times New Roman" panose="02020603050405020304" pitchFamily="18" charset="0"/>
              </a:rPr>
              <a:t>acceleration.Ensure</a:t>
            </a:r>
            <a:r>
              <a:rPr lang="en-GB" sz="2000" dirty="0" smtClean="0">
                <a:latin typeface="Times New Roman" panose="02020603050405020304" pitchFamily="18" charset="0"/>
                <a:cs typeface="Times New Roman" panose="02020603050405020304" pitchFamily="18" charset="0"/>
              </a:rPr>
              <a:t> low latency and high throughput to enable seamless integration into interactive systems and devices</a:t>
            </a:r>
            <a:r>
              <a:rPr lang="en-GB" sz="2000" dirty="0" smtClean="0">
                <a:latin typeface="Times New Roman" panose="02020603050405020304" pitchFamily="18" charset="0"/>
                <a:cs typeface="Times New Roman" panose="02020603050405020304" pitchFamily="18" charset="0"/>
              </a:rPr>
              <a:t>.</a:t>
            </a:r>
          </a:p>
          <a:p>
            <a:r>
              <a:rPr lang="en-GB" sz="2000" b="1" dirty="0" smtClean="0">
                <a:solidFill>
                  <a:schemeClr val="accent1"/>
                </a:solidFill>
                <a:latin typeface="Times New Roman" panose="02020603050405020304" pitchFamily="18" charset="0"/>
                <a:cs typeface="Times New Roman" panose="02020603050405020304" pitchFamily="18" charset="0"/>
              </a:rPr>
              <a:t>Continuous </a:t>
            </a:r>
            <a:r>
              <a:rPr lang="en-GB" sz="2000" b="1" dirty="0" smtClean="0">
                <a:solidFill>
                  <a:schemeClr val="accent1"/>
                </a:solidFill>
                <a:latin typeface="Times New Roman" panose="02020603050405020304" pitchFamily="18" charset="0"/>
                <a:cs typeface="Times New Roman" panose="02020603050405020304" pitchFamily="18" charset="0"/>
              </a:rPr>
              <a:t>Improvement and Feedback</a:t>
            </a:r>
            <a:r>
              <a:rPr lang="en-GB" sz="2000" b="1" dirty="0" smtClean="0">
                <a:solidFill>
                  <a:schemeClr val="accent1"/>
                </a:solidFill>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Incorporate </a:t>
            </a:r>
            <a:r>
              <a:rPr lang="en-GB" sz="2000" dirty="0" smtClean="0">
                <a:latin typeface="Times New Roman" panose="02020603050405020304" pitchFamily="18" charset="0"/>
                <a:cs typeface="Times New Roman" panose="02020603050405020304" pitchFamily="18" charset="0"/>
              </a:rPr>
              <a:t>user feedback and iterative improvements based on real-world usage to enhance the model's accuracy, robustness, and adaptability over </a:t>
            </a:r>
            <a:r>
              <a:rPr lang="en-GB" sz="2000" dirty="0" err="1" smtClean="0">
                <a:latin typeface="Times New Roman" panose="02020603050405020304" pitchFamily="18" charset="0"/>
                <a:cs typeface="Times New Roman" panose="02020603050405020304" pitchFamily="18" charset="0"/>
              </a:rPr>
              <a:t>time.Monitor</a:t>
            </a:r>
            <a:r>
              <a:rPr lang="en-GB" sz="2000" dirty="0" smtClean="0">
                <a:latin typeface="Times New Roman" panose="02020603050405020304" pitchFamily="18" charset="0"/>
                <a:cs typeface="Times New Roman" panose="02020603050405020304" pitchFamily="18" charset="0"/>
              </a:rPr>
              <a:t> performance metrics and update the model periodically to accommodate changes in facial expression norms, environmental conditions, and user preferences</a:t>
            </a:r>
            <a:endParaRPr lang="en-GB"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431074"/>
            <a:ext cx="9229357" cy="1188720"/>
          </a:xfrm>
        </p:spPr>
        <p:txBody>
          <a:bodyPr>
            <a:normAutofit/>
          </a:bodyPr>
          <a:lstStyle/>
          <a:p>
            <a:r>
              <a:rPr lang="en-US" sz="3200" b="1" dirty="0" smtClean="0">
                <a:solidFill>
                  <a:schemeClr val="accent1"/>
                </a:solidFill>
                <a:latin typeface="Times New Roman" panose="02020603050405020304" pitchFamily="18" charset="0"/>
                <a:cs typeface="Times New Roman" panose="02020603050405020304" pitchFamily="18" charset="0"/>
              </a:rPr>
              <a:t>C</a:t>
            </a:r>
            <a:r>
              <a:rPr lang="en-US" sz="2800" b="1" dirty="0" smtClean="0">
                <a:solidFill>
                  <a:schemeClr val="accent1"/>
                </a:solidFill>
                <a:latin typeface="Times New Roman" panose="02020603050405020304" pitchFamily="18" charset="0"/>
                <a:cs typeface="Times New Roman" panose="02020603050405020304" pitchFamily="18" charset="0"/>
              </a:rPr>
              <a:t>HALLENGES</a:t>
            </a:r>
            <a:endParaRPr lang="en-US" sz="2800"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3966" y="1606731"/>
            <a:ext cx="10267394" cy="4911634"/>
          </a:xfrm>
        </p:spPr>
        <p:txBody>
          <a:bodyPr>
            <a:normAutofit/>
          </a:bodyPr>
          <a:lstStyle/>
          <a:p>
            <a:r>
              <a:rPr lang="en-GB" sz="2000" b="1" dirty="0" smtClean="0">
                <a:solidFill>
                  <a:schemeClr val="accent1"/>
                </a:solidFill>
                <a:latin typeface="Times New Roman" panose="02020603050405020304" pitchFamily="18" charset="0"/>
                <a:cs typeface="Times New Roman" panose="02020603050405020304" pitchFamily="18" charset="0"/>
              </a:rPr>
              <a:t>Complexity of Human Emotions:</a:t>
            </a:r>
            <a:r>
              <a:rPr lang="en-GB" sz="2000" b="1" dirty="0" smtClean="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Human emotions are multifaceted and often expressed through subtle </a:t>
            </a:r>
            <a:r>
              <a:rPr lang="en-GB" sz="2000" dirty="0" smtClean="0">
                <a:latin typeface="Times New Roman" panose="02020603050405020304" pitchFamily="18" charset="0"/>
                <a:cs typeface="Times New Roman" panose="02020603050405020304" pitchFamily="18" charset="0"/>
              </a:rPr>
              <a:t>variations in </a:t>
            </a:r>
            <a:r>
              <a:rPr lang="en-GB" sz="2000" dirty="0" smtClean="0">
                <a:latin typeface="Times New Roman" panose="02020603050405020304" pitchFamily="18" charset="0"/>
                <a:cs typeface="Times New Roman" panose="02020603050405020304" pitchFamily="18" charset="0"/>
              </a:rPr>
              <a:t>facial expressions, making it challenging to accurately interpret and categorize them using automated systems</a:t>
            </a:r>
            <a:r>
              <a:rPr lang="en-GB" sz="2000" dirty="0" smtClean="0">
                <a:latin typeface="Times New Roman" panose="02020603050405020304" pitchFamily="18" charset="0"/>
                <a:cs typeface="Times New Roman" panose="02020603050405020304" pitchFamily="18" charset="0"/>
              </a:rPr>
              <a:t>.</a:t>
            </a:r>
          </a:p>
          <a:p>
            <a:r>
              <a:rPr lang="en-GB" sz="2000" b="1" dirty="0" smtClean="0">
                <a:solidFill>
                  <a:schemeClr val="accent1"/>
                </a:solidFill>
                <a:latin typeface="Times New Roman" panose="02020603050405020304" pitchFamily="18" charset="0"/>
                <a:cs typeface="Times New Roman" panose="02020603050405020304" pitchFamily="18" charset="0"/>
              </a:rPr>
              <a:t>Variability </a:t>
            </a:r>
            <a:r>
              <a:rPr lang="en-GB" sz="2000" b="1" dirty="0" smtClean="0">
                <a:solidFill>
                  <a:schemeClr val="accent1"/>
                </a:solidFill>
                <a:latin typeface="Times New Roman" panose="02020603050405020304" pitchFamily="18" charset="0"/>
                <a:cs typeface="Times New Roman" panose="02020603050405020304" pitchFamily="18" charset="0"/>
              </a:rPr>
              <a:t>in Facial Expressions:</a:t>
            </a:r>
            <a:r>
              <a:rPr lang="en-GB" sz="2000" dirty="0" smtClean="0">
                <a:latin typeface="Times New Roman" panose="02020603050405020304" pitchFamily="18" charset="0"/>
                <a:cs typeface="Times New Roman" panose="02020603050405020304" pitchFamily="18" charset="0"/>
              </a:rPr>
              <a:t> Facial expressions can vary widely across individuals, cultures, genders, ages, and contexts, leading to ambiguity and inconsistency in recognition results. Ensuring robustness and generalization across </a:t>
            </a:r>
            <a:r>
              <a:rPr lang="en-GB" sz="2000" dirty="0" smtClean="0">
                <a:latin typeface="Times New Roman" panose="02020603050405020304" pitchFamily="18" charset="0"/>
                <a:cs typeface="Times New Roman" panose="02020603050405020304" pitchFamily="18" charset="0"/>
              </a:rPr>
              <a:t>diverse populations </a:t>
            </a:r>
            <a:r>
              <a:rPr lang="en-GB" sz="2000" dirty="0" smtClean="0">
                <a:latin typeface="Times New Roman" panose="02020603050405020304" pitchFamily="18" charset="0"/>
                <a:cs typeface="Times New Roman" panose="02020603050405020304" pitchFamily="18" charset="0"/>
              </a:rPr>
              <a:t>is a </a:t>
            </a:r>
            <a:r>
              <a:rPr lang="en-GB" sz="2000" dirty="0" smtClean="0">
                <a:latin typeface="Times New Roman" panose="02020603050405020304" pitchFamily="18" charset="0"/>
                <a:cs typeface="Times New Roman" panose="02020603050405020304" pitchFamily="18" charset="0"/>
              </a:rPr>
              <a:t>significant </a:t>
            </a:r>
            <a:r>
              <a:rPr lang="en-GB" sz="2000" dirty="0" smtClean="0">
                <a:latin typeface="Times New Roman" panose="02020603050405020304" pitchFamily="18" charset="0"/>
                <a:cs typeface="Times New Roman" panose="02020603050405020304" pitchFamily="18" charset="0"/>
              </a:rPr>
              <a:t>challenge</a:t>
            </a:r>
            <a:r>
              <a:rPr lang="en-GB" sz="2000" dirty="0" smtClean="0">
                <a:latin typeface="Times New Roman" panose="02020603050405020304" pitchFamily="18" charset="0"/>
                <a:cs typeface="Times New Roman" panose="02020603050405020304" pitchFamily="18" charset="0"/>
              </a:rPr>
              <a:t>.</a:t>
            </a:r>
          </a:p>
          <a:p>
            <a:r>
              <a:rPr lang="en-GB" sz="2000" b="1" dirty="0" smtClean="0">
                <a:solidFill>
                  <a:schemeClr val="accent1"/>
                </a:solidFill>
                <a:latin typeface="Times New Roman" panose="02020603050405020304" pitchFamily="18" charset="0"/>
                <a:cs typeface="Times New Roman" panose="02020603050405020304" pitchFamily="18" charset="0"/>
              </a:rPr>
              <a:t>Environmental </a:t>
            </a:r>
            <a:r>
              <a:rPr lang="en-GB" sz="2000" b="1" dirty="0" smtClean="0">
                <a:solidFill>
                  <a:schemeClr val="accent1"/>
                </a:solidFill>
                <a:latin typeface="Times New Roman" panose="02020603050405020304" pitchFamily="18" charset="0"/>
                <a:cs typeface="Times New Roman" panose="02020603050405020304" pitchFamily="18" charset="0"/>
              </a:rPr>
              <a:t>Factors:</a:t>
            </a:r>
            <a:r>
              <a:rPr lang="en-GB" sz="2000" dirty="0" smtClean="0">
                <a:latin typeface="Times New Roman" panose="02020603050405020304" pitchFamily="18" charset="0"/>
                <a:cs typeface="Times New Roman" panose="02020603050405020304" pitchFamily="18" charset="0"/>
              </a:rPr>
              <a:t> Facial expression recognition systems must contend with various environmental factors such as changes in lighting conditions, background clutter, occlusions, and variations in camera angles, which can affect the quality and reliability of facial data captured by cameras</a:t>
            </a:r>
            <a:r>
              <a:rPr lang="en-GB" sz="2000" dirty="0" smtClean="0">
                <a:latin typeface="Times New Roman" panose="02020603050405020304" pitchFamily="18" charset="0"/>
                <a:cs typeface="Times New Roman" panose="02020603050405020304" pitchFamily="18" charset="0"/>
              </a:rPr>
              <a:t>.</a:t>
            </a:r>
          </a:p>
          <a:p>
            <a:r>
              <a:rPr lang="en-GB" sz="2000" b="1" dirty="0" smtClean="0">
                <a:solidFill>
                  <a:schemeClr val="accent1"/>
                </a:solidFill>
                <a:latin typeface="Times New Roman" panose="02020603050405020304" pitchFamily="18" charset="0"/>
                <a:cs typeface="Times New Roman" panose="02020603050405020304" pitchFamily="18" charset="0"/>
              </a:rPr>
              <a:t>Real-time </a:t>
            </a:r>
            <a:r>
              <a:rPr lang="en-GB" sz="2000" b="1" dirty="0" smtClean="0">
                <a:solidFill>
                  <a:schemeClr val="accent1"/>
                </a:solidFill>
                <a:latin typeface="Times New Roman" panose="02020603050405020304" pitchFamily="18" charset="0"/>
                <a:cs typeface="Times New Roman" panose="02020603050405020304" pitchFamily="18" charset="0"/>
              </a:rPr>
              <a:t>Processing Constraints:</a:t>
            </a:r>
            <a:r>
              <a:rPr lang="en-GB" sz="2000" dirty="0" smtClean="0">
                <a:latin typeface="Times New Roman" panose="02020603050405020304" pitchFamily="18" charset="0"/>
                <a:cs typeface="Times New Roman" panose="02020603050405020304" pitchFamily="18" charset="0"/>
              </a:rPr>
              <a:t> Many applications require real-time facial expression recognition with low latency, posing constraints on computational resources and algorithmic efficiency. Balancing accuracy with real-time performance is crucial for practical deployment in interactive systems.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541051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709" y="705712"/>
            <a:ext cx="9847942" cy="1143000"/>
          </a:xfrm>
        </p:spPr>
        <p:txBody>
          <a:bodyPr/>
          <a:lstStyle/>
          <a:p>
            <a:r>
              <a:rPr lang="en-GB" sz="3600" b="1" dirty="0" smtClean="0">
                <a:solidFill>
                  <a:schemeClr val="accent1"/>
                </a:solidFill>
              </a:rPr>
              <a:t>F</a:t>
            </a:r>
            <a:r>
              <a:rPr lang="en-GB" sz="2800" b="1" dirty="0" smtClean="0">
                <a:solidFill>
                  <a:schemeClr val="accent1"/>
                </a:solidFill>
              </a:rPr>
              <a:t>UTURE  WORK</a:t>
            </a:r>
            <a:endParaRPr lang="en-GB" sz="2800" b="1" dirty="0">
              <a:solidFill>
                <a:schemeClr val="accent1"/>
              </a:solidFill>
            </a:endParaRPr>
          </a:p>
        </p:txBody>
      </p:sp>
      <p:sp>
        <p:nvSpPr>
          <p:cNvPr id="3" name="Content Placeholder 2"/>
          <p:cNvSpPr>
            <a:spLocks noGrp="1"/>
          </p:cNvSpPr>
          <p:nvPr>
            <p:ph idx="1"/>
          </p:nvPr>
        </p:nvSpPr>
        <p:spPr>
          <a:xfrm>
            <a:off x="609600" y="2194560"/>
            <a:ext cx="9956800" cy="3931604"/>
          </a:xfrm>
        </p:spPr>
        <p:txBody>
          <a:bodyPr>
            <a:normAutofit/>
          </a:bodyPr>
          <a:lstStyle/>
          <a:p>
            <a:r>
              <a:rPr lang="en-GB" sz="2000" b="1" dirty="0" smtClean="0">
                <a:solidFill>
                  <a:schemeClr val="accent1"/>
                </a:solidFill>
              </a:rPr>
              <a:t>Improving Accuracy: </a:t>
            </a:r>
            <a:r>
              <a:rPr lang="en-GB" sz="2000" dirty="0" smtClean="0"/>
              <a:t>Continued research could focus on enhancing the accuracy of facial expression </a:t>
            </a:r>
            <a:r>
              <a:rPr lang="en-GB" sz="2000" dirty="0" smtClean="0"/>
              <a:t>recognition </a:t>
            </a:r>
            <a:r>
              <a:rPr lang="en-GB" sz="2000" dirty="0" smtClean="0"/>
              <a:t>algorithms, especially in challenging conditions such as variations in lighting, occlusions, and different facial orientations</a:t>
            </a:r>
            <a:r>
              <a:rPr lang="en-GB" sz="2000" dirty="0" smtClean="0"/>
              <a:t>.</a:t>
            </a:r>
          </a:p>
          <a:p>
            <a:r>
              <a:rPr lang="en-GB" sz="2000" b="1" dirty="0" smtClean="0">
                <a:solidFill>
                  <a:schemeClr val="accent1"/>
                </a:solidFill>
              </a:rPr>
              <a:t>Robustness to Diversity:</a:t>
            </a:r>
            <a:r>
              <a:rPr lang="en-GB" sz="2000" dirty="0" smtClean="0"/>
              <a:t> </a:t>
            </a:r>
            <a:r>
              <a:rPr lang="en-GB" sz="2000" dirty="0" smtClean="0"/>
              <a:t>Developing models that are robust to diverse demographic factors such as age, gender, ethnicity, and cultural backgrounds is essential for creating inclusive and unbiased facial expression recognition systems</a:t>
            </a:r>
            <a:r>
              <a:rPr lang="en-GB" sz="2000" dirty="0" smtClean="0"/>
              <a:t>.</a:t>
            </a:r>
          </a:p>
          <a:p>
            <a:r>
              <a:rPr lang="en-GB" sz="2000" b="1" dirty="0" smtClean="0">
                <a:solidFill>
                  <a:schemeClr val="accent1"/>
                </a:solidFill>
              </a:rPr>
              <a:t>Real-time </a:t>
            </a:r>
            <a:r>
              <a:rPr lang="en-GB" sz="2000" b="1" dirty="0" smtClean="0">
                <a:solidFill>
                  <a:schemeClr val="accent1"/>
                </a:solidFill>
              </a:rPr>
              <a:t>Performance: </a:t>
            </a:r>
            <a:r>
              <a:rPr lang="en-GB" sz="2000" dirty="0" smtClean="0"/>
              <a:t>Optimizing algorithms for real-time performance, especially for applications requiring low latency, such as interactive systems, security applications, and human-computer </a:t>
            </a:r>
            <a:r>
              <a:rPr lang="en-GB" sz="2000" dirty="0" err="1" smtClean="0"/>
              <a:t>interfaces.X</a:t>
            </a:r>
            <a:endParaRPr lang="en-GB" sz="20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0081" y="1476103"/>
            <a:ext cx="9993086" cy="3722914"/>
          </a:xfrm>
        </p:spPr>
        <p:txBody>
          <a:bodyPr>
            <a:noAutofit/>
          </a:bodyPr>
          <a:lstStyle/>
          <a:p>
            <a:r>
              <a:rPr lang="en-GB" sz="2000" b="1" dirty="0" smtClean="0">
                <a:solidFill>
                  <a:schemeClr val="accent1"/>
                </a:solidFill>
              </a:rPr>
              <a:t>Multimodal Fusion:</a:t>
            </a:r>
            <a:r>
              <a:rPr lang="en-GB" sz="2000" dirty="0" smtClean="0"/>
              <a:t> Integrating information from multiple modalities (e.g., facial expressions, body language, voice tone) to improve the accuracy and robustness of emotion recognition systems, as humans often rely on multiple cues to interpret emotions accurately.</a:t>
            </a:r>
          </a:p>
          <a:p>
            <a:r>
              <a:rPr lang="en-GB" sz="2000" b="1" dirty="0" smtClean="0">
                <a:solidFill>
                  <a:schemeClr val="accent1"/>
                </a:solidFill>
              </a:rPr>
              <a:t>Privacy and Ethical Considerations: </a:t>
            </a:r>
            <a:r>
              <a:rPr lang="en-GB" sz="2000" dirty="0" smtClean="0"/>
              <a:t>Addressing privacy concerns and ethical implications related to the collection, storage, and use of facial expression data, including ensuring consent, data </a:t>
            </a:r>
            <a:r>
              <a:rPr lang="en-GB" sz="2000" dirty="0" err="1" smtClean="0"/>
              <a:t>anonymization</a:t>
            </a:r>
            <a:r>
              <a:rPr lang="en-GB" sz="2000" dirty="0" smtClean="0"/>
              <a:t>, and protection against misuse</a:t>
            </a:r>
            <a:r>
              <a:rPr lang="en-GB" sz="2000" dirty="0" smtClean="0"/>
              <a:t>.</a:t>
            </a:r>
          </a:p>
          <a:p>
            <a:r>
              <a:rPr lang="en-GB" sz="2000" b="1" dirty="0" smtClean="0">
                <a:solidFill>
                  <a:schemeClr val="accent1"/>
                </a:solidFill>
              </a:rPr>
              <a:t>Long-term Interaction Analysis: </a:t>
            </a:r>
            <a:r>
              <a:rPr lang="en-GB" sz="2000" dirty="0" smtClean="0"/>
              <a:t>Investigating how facial expression recognition can be applied in long-term interaction analysis, such as monitoring emotional states over extended periods in healthcare, education, or human-computer interaction settings.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6910850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249</TotalTime>
  <Words>1115</Words>
  <Application>Microsoft Office PowerPoint</Application>
  <PresentationFormat>Custom</PresentationFormat>
  <Paragraphs>57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Technic</vt:lpstr>
      <vt:lpstr>Facial Expression Recognition  </vt:lpstr>
      <vt:lpstr> OUTLINE</vt:lpstr>
      <vt:lpstr>PROBLEM STATEMENT</vt:lpstr>
      <vt:lpstr>PROBLEM GOAL</vt:lpstr>
      <vt:lpstr>Slide 5</vt:lpstr>
      <vt:lpstr>Slide 6</vt:lpstr>
      <vt:lpstr>CHALLENGES</vt:lpstr>
      <vt:lpstr>FUTURE  WORK</vt:lpstr>
      <vt:lpstr>Slide 9</vt:lpstr>
      <vt:lpstr>MODELLING</vt:lpstr>
      <vt:lpstr>Slide 11</vt:lpstr>
      <vt:lpstr>RESULT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written digit regonaisation system</dc:title>
  <dc:creator>SURENDAR A</dc:creator>
  <cp:lastModifiedBy>BAGAVATHIRAJAN</cp:lastModifiedBy>
  <cp:revision>16</cp:revision>
  <dcterms:created xsi:type="dcterms:W3CDTF">2024-03-29T05:55:47Z</dcterms:created>
  <dcterms:modified xsi:type="dcterms:W3CDTF">2024-03-29T22:00:10Z</dcterms:modified>
</cp:coreProperties>
</file>