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ARSHINI\Downloads\employee_data%20NM%20PROJEC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 PROJECT.csv]Sheet1!PivotTable1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16691666666666666"/>
          <c:y val="3.2407407407407406E-2"/>
        </c:manualLayout>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BE12-4AB7-A8A0-1C9C164A36A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4-BE12-4AB7-A8A0-1C9C164A36A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7-BE12-4AB7-A8A0-1C9C164A36A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8-BE12-4AB7-A8A0-1C9C164A36A1}"/>
            </c:ext>
          </c:extLst>
        </c:ser>
        <c:dLbls>
          <c:showLegendKey val="0"/>
          <c:showVal val="0"/>
          <c:showCatName val="0"/>
          <c:showSerName val="0"/>
          <c:showPercent val="0"/>
          <c:showBubbleSize val="0"/>
        </c:dLbls>
        <c:gapWidth val="219"/>
        <c:overlap val="-27"/>
        <c:axId val="190114432"/>
        <c:axId val="190398848"/>
      </c:barChart>
      <c:catAx>
        <c:axId val="19011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98848"/>
        <c:crosses val="autoZero"/>
        <c:auto val="1"/>
        <c:lblAlgn val="ctr"/>
        <c:lblOffset val="100"/>
        <c:noMultiLvlLbl val="0"/>
      </c:catAx>
      <c:valAx>
        <c:axId val="190398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144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644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714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456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75703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44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584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348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1362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6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26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809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14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2423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67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2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916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962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5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96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54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25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706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374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Calibri" pitchFamily="34" charset="0"/>
                <a:ea typeface="Calibri" pitchFamily="34" charset="0"/>
                <a:cs typeface="Calibri" pitchFamily="34" charset="0"/>
              </a:rPr>
              <a:t>STUDENT </a:t>
            </a:r>
            <a:r>
              <a:rPr lang="en-US" sz="2400" dirty="0" smtClean="0">
                <a:latin typeface="Calibri" pitchFamily="34" charset="0"/>
                <a:ea typeface="Calibri" pitchFamily="34" charset="0"/>
                <a:cs typeface="Calibri" pitchFamily="34" charset="0"/>
              </a:rPr>
              <a:t>NAME: B SWETHAA</a:t>
            </a:r>
            <a:endParaRPr lang="en-US" sz="2400" dirty="0">
              <a:latin typeface="Calibri" pitchFamily="34" charset="0"/>
              <a:ea typeface="Calibri" pitchFamily="34" charset="0"/>
              <a:cs typeface="Calibri" pitchFamily="34" charset="0"/>
            </a:endParaRPr>
          </a:p>
          <a:p>
            <a:r>
              <a:rPr lang="en-US" sz="2400" dirty="0">
                <a:latin typeface="Calibri" pitchFamily="34" charset="0"/>
                <a:ea typeface="Calibri" pitchFamily="34" charset="0"/>
                <a:cs typeface="Calibri" pitchFamily="34" charset="0"/>
              </a:rPr>
              <a:t>REGISTER </a:t>
            </a:r>
            <a:r>
              <a:rPr lang="en-US" sz="2400" dirty="0" smtClean="0">
                <a:latin typeface="Calibri" pitchFamily="34" charset="0"/>
                <a:ea typeface="Calibri" pitchFamily="34" charset="0"/>
                <a:cs typeface="Calibri" pitchFamily="34" charset="0"/>
              </a:rPr>
              <a:t>NO:322200033</a:t>
            </a:r>
            <a:endParaRPr lang="en-US" sz="2400" dirty="0">
              <a:latin typeface="Calibri" pitchFamily="34" charset="0"/>
              <a:ea typeface="Calibri" pitchFamily="34" charset="0"/>
              <a:cs typeface="Calibri" pitchFamily="34" charset="0"/>
            </a:endParaRPr>
          </a:p>
          <a:p>
            <a:r>
              <a:rPr lang="en-US" sz="2400" dirty="0">
                <a:latin typeface="Calibri" pitchFamily="34" charset="0"/>
                <a:ea typeface="Calibri" pitchFamily="34" charset="0"/>
                <a:cs typeface="Calibri" pitchFamily="34" charset="0"/>
              </a:rPr>
              <a:t>DEPARTMENT: B.COM HONOURS</a:t>
            </a:r>
          </a:p>
          <a:p>
            <a:r>
              <a:rPr lang="en-US" sz="2400" dirty="0">
                <a:latin typeface="Calibri" pitchFamily="34" charset="0"/>
                <a:ea typeface="Calibri" pitchFamily="34" charset="0"/>
                <a:cs typeface="Calibri" pitchFamily="34" charset="0"/>
              </a:rPr>
              <a:t>COLLEGE : ANNA ADARSH COLLEGE FOR WOMEN</a:t>
            </a:r>
          </a:p>
          <a:p>
            <a:r>
              <a:rPr lang="en-US" sz="2400" dirty="0">
                <a:latin typeface="Calibri" pitchFamily="34" charset="0"/>
                <a:ea typeface="Calibri" pitchFamily="34" charset="0"/>
                <a:cs typeface="Calibri" pitchFamily="34" charset="0"/>
              </a:rPr>
              <a:t>           </a:t>
            </a:r>
            <a:endParaRPr lang="en-IN" sz="2400" dirty="0">
              <a:latin typeface="Calibri" pitchFamily="34" charset="0"/>
              <a:ea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6482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86EAEAF-ED98-3827-4321-65A3E5C8A79E}"/>
              </a:ext>
            </a:extLst>
          </p:cNvPr>
          <p:cNvSpPr txBox="1"/>
          <p:nvPr/>
        </p:nvSpPr>
        <p:spPr>
          <a:xfrm>
            <a:off x="2514599" y="1012964"/>
            <a:ext cx="8610601" cy="5816977"/>
          </a:xfrm>
          <a:prstGeom prst="rect">
            <a:avLst/>
          </a:prstGeom>
          <a:noFill/>
        </p:spPr>
        <p:txBody>
          <a:bodyPr wrap="square">
            <a:spAutoFit/>
          </a:bodyPr>
          <a:lstStyle/>
          <a:p>
            <a:pPr algn="just"/>
            <a:r>
              <a:rPr lang="en-US" sz="2200" b="1" dirty="0">
                <a:latin typeface="Calibri" pitchFamily="34" charset="0"/>
                <a:ea typeface="Calibri" pitchFamily="34" charset="0"/>
                <a:cs typeface="Calibri" pitchFamily="34" charset="0"/>
              </a:rPr>
              <a:t>DATA COLLECTION</a:t>
            </a:r>
          </a:p>
          <a:p>
            <a:pPr marL="342900" indent="-342900" algn="just">
              <a:buAutoNum type="arabicParenR"/>
            </a:pPr>
            <a:r>
              <a:rPr lang="en-US" sz="2200" dirty="0">
                <a:latin typeface="Calibri" pitchFamily="34" charset="0"/>
                <a:ea typeface="Calibri" pitchFamily="34" charset="0"/>
                <a:cs typeface="Calibri" pitchFamily="34" charset="0"/>
              </a:rPr>
              <a:t>DOWNLODED FROM KAGGLE</a:t>
            </a:r>
          </a:p>
          <a:p>
            <a:pPr marL="342900" indent="-342900" algn="just">
              <a:buAutoNum type="arabicParenR"/>
            </a:pPr>
            <a:r>
              <a:rPr lang="en-US" sz="2200" dirty="0">
                <a:latin typeface="Calibri" pitchFamily="34" charset="0"/>
                <a:ea typeface="Calibri" pitchFamily="34" charset="0"/>
                <a:cs typeface="Calibri" pitchFamily="34" charset="0"/>
              </a:rPr>
              <a:t>EDITED IN EXCEL</a:t>
            </a:r>
          </a:p>
          <a:p>
            <a:pPr algn="just"/>
            <a:r>
              <a:rPr lang="en-US" sz="2200" b="1" dirty="0">
                <a:latin typeface="Calibri" pitchFamily="34" charset="0"/>
                <a:ea typeface="Calibri" pitchFamily="34" charset="0"/>
                <a:cs typeface="Calibri" pitchFamily="34" charset="0"/>
              </a:rPr>
              <a:t>FEATURES COLLECTION </a:t>
            </a:r>
          </a:p>
          <a:p>
            <a:pPr algn="just"/>
            <a:r>
              <a:rPr lang="en-US" sz="2200" dirty="0">
                <a:latin typeface="Calibri" pitchFamily="34" charset="0"/>
                <a:ea typeface="Calibri" pitchFamily="34" charset="0"/>
                <a:cs typeface="Calibri" pitchFamily="34" charset="0"/>
              </a:rPr>
              <a:t>1) SELECTED THE WHOLE COLUMN AND FILLED THE COLOUR FOR THE SPECIFIC DATAS </a:t>
            </a:r>
          </a:p>
          <a:p>
            <a:pPr algn="just"/>
            <a:r>
              <a:rPr lang="en-US" sz="2200" b="1" dirty="0">
                <a:latin typeface="Calibri" pitchFamily="34" charset="0"/>
                <a:ea typeface="Calibri" pitchFamily="34" charset="0"/>
                <a:cs typeface="Calibri" pitchFamily="34" charset="0"/>
              </a:rPr>
              <a:t>DATA CLEANING </a:t>
            </a:r>
          </a:p>
          <a:p>
            <a:pPr marL="342900" indent="-342900" algn="just">
              <a:buAutoNum type="arabicParenR"/>
            </a:pPr>
            <a:r>
              <a:rPr lang="en-US" sz="2200" dirty="0">
                <a:latin typeface="Calibri" pitchFamily="34" charset="0"/>
                <a:ea typeface="Calibri" pitchFamily="34" charset="0"/>
                <a:cs typeface="Calibri" pitchFamily="34" charset="0"/>
              </a:rPr>
              <a:t>IDENTIFIED THE MISSING VALUES</a:t>
            </a:r>
          </a:p>
          <a:p>
            <a:pPr marL="342900" indent="-342900" algn="just">
              <a:buAutoNum type="arabicParenR"/>
            </a:pPr>
            <a:r>
              <a:rPr lang="en-US" sz="2200" dirty="0">
                <a:latin typeface="Calibri" pitchFamily="34" charset="0"/>
                <a:ea typeface="Calibri" pitchFamily="34" charset="0"/>
                <a:cs typeface="Calibri" pitchFamily="34" charset="0"/>
              </a:rPr>
              <a:t>FILTERED THE MISSING VALUES</a:t>
            </a:r>
          </a:p>
          <a:p>
            <a:pPr algn="just"/>
            <a:r>
              <a:rPr lang="en-US" sz="2200" b="1" dirty="0">
                <a:latin typeface="Calibri" pitchFamily="34" charset="0"/>
                <a:ea typeface="Calibri" pitchFamily="34" charset="0"/>
                <a:cs typeface="Calibri" pitchFamily="34" charset="0"/>
              </a:rPr>
              <a:t>PERFORMANCE LEVEL </a:t>
            </a:r>
          </a:p>
          <a:p>
            <a:pPr marL="342900" indent="-342900" algn="just">
              <a:buAutoNum type="arabicParenR"/>
            </a:pPr>
            <a:r>
              <a:rPr lang="en-US" sz="2200" dirty="0">
                <a:latin typeface="Calibri" pitchFamily="34" charset="0"/>
                <a:ea typeface="Calibri" pitchFamily="34" charset="0"/>
                <a:cs typeface="Calibri" pitchFamily="34" charset="0"/>
              </a:rPr>
              <a:t>IT WAS CALCULATED IN AA COLUMN, 8 ROW</a:t>
            </a:r>
          </a:p>
          <a:p>
            <a:pPr marL="342900" indent="-342900" algn="just">
              <a:buAutoNum type="arabicParenR"/>
            </a:pPr>
            <a:r>
              <a:rPr lang="en-US" sz="2200" dirty="0">
                <a:latin typeface="Calibri" pitchFamily="34" charset="0"/>
                <a:ea typeface="Calibri" pitchFamily="34" charset="0"/>
                <a:cs typeface="Calibri" pitchFamily="34" charset="0"/>
              </a:rPr>
              <a:t>=IFS(Z8&gt;=5,"VERY HIGH",Z8&gt;=4,"HIGH",Z8&gt;=3,"MED",TRUE,"LOW")      THIS FORMULA WAS USED </a:t>
            </a:r>
          </a:p>
          <a:p>
            <a:pPr algn="just"/>
            <a:r>
              <a:rPr lang="en-US" sz="2200" b="1" dirty="0">
                <a:latin typeface="Calibri" pitchFamily="34" charset="0"/>
                <a:ea typeface="Calibri" pitchFamily="34" charset="0"/>
                <a:cs typeface="Calibri" pitchFamily="34" charset="0"/>
              </a:rPr>
              <a:t>SUMMARY </a:t>
            </a:r>
          </a:p>
          <a:p>
            <a:pPr marL="457200" indent="-457200" algn="just">
              <a:buAutoNum type="arabicParenR"/>
            </a:pPr>
            <a:r>
              <a:rPr lang="en-US" sz="2200" dirty="0">
                <a:latin typeface="Calibri" pitchFamily="34" charset="0"/>
                <a:ea typeface="Calibri" pitchFamily="34" charset="0"/>
                <a:cs typeface="Calibri" pitchFamily="34" charset="0"/>
              </a:rPr>
              <a:t>PIVOT TABLE WAS USED TO CREATE THE GRAPH</a:t>
            </a:r>
          </a:p>
          <a:p>
            <a:pPr marL="457200" indent="-457200" algn="just">
              <a:buAutoNum type="arabicParenR"/>
            </a:pPr>
            <a:r>
              <a:rPr lang="en-US" sz="2200" dirty="0">
                <a:latin typeface="Calibri" pitchFamily="34" charset="0"/>
                <a:ea typeface="Calibri" pitchFamily="34" charset="0"/>
                <a:cs typeface="Calibri" pitchFamily="34" charset="0"/>
              </a:rPr>
              <a:t>THROUGH THAT EMPLOYEES WAS IDENTIFIED</a:t>
            </a:r>
          </a:p>
          <a:p>
            <a:pPr marL="457200" indent="-457200">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6248" y="1034415"/>
            <a:ext cx="317789"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6734"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86DECDD9-A8F4-3A63-F030-20720712F4F7}"/>
              </a:ext>
            </a:extLst>
          </p:cNvPr>
          <p:cNvGraphicFramePr>
            <a:graphicFrameLocks/>
          </p:cNvGraphicFramePr>
          <p:nvPr>
            <p:extLst>
              <p:ext uri="{D42A27DB-BD31-4B8C-83A1-F6EECF244321}">
                <p14:modId xmlns:p14="http://schemas.microsoft.com/office/powerpoint/2010/main" val="1510905"/>
              </p:ext>
            </p:extLst>
          </p:nvPr>
        </p:nvGraphicFramePr>
        <p:xfrm>
          <a:off x="2480599" y="1308042"/>
          <a:ext cx="6629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845437" y="152400"/>
            <a:ext cx="10018713" cy="1752599"/>
          </a:xfrm>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B3D863E-343F-F514-A1E4-5734E07DE96F}"/>
              </a:ext>
            </a:extLst>
          </p:cNvPr>
          <p:cNvSpPr txBox="1"/>
          <p:nvPr/>
        </p:nvSpPr>
        <p:spPr>
          <a:xfrm>
            <a:off x="2286000" y="1814076"/>
            <a:ext cx="8305800" cy="3046988"/>
          </a:xfrm>
          <a:prstGeom prst="rect">
            <a:avLst/>
          </a:prstGeom>
          <a:noFill/>
        </p:spPr>
        <p:txBody>
          <a:bodyPr wrap="square">
            <a:spAutoFit/>
          </a:bodyPr>
          <a:lstStyle/>
          <a:p>
            <a:pPr algn="just"/>
            <a:r>
              <a:rPr lang="en-US" sz="2400" dirty="0">
                <a:latin typeface="Calibri" pitchFamily="34" charset="0"/>
                <a:ea typeface="Calibri" pitchFamily="34" charset="0"/>
                <a:cs typeface="Calibri" pitchFamily="34" charset="0"/>
              </a:rPr>
              <a:t>The provided employee performance analysis chart reveals a wide range of performance levels among the employees. While some consistently excel, others struggle to meet expectations. The data also identifies distinct performance clusters and trends, suggesting the need for tailored development plans. By closely monitoring performance and providing targeted support, organizations can effectively address performance gaps and foster a high-performing workforce</a:t>
            </a:r>
            <a:r>
              <a:rPr lang="en-US" dirty="0">
                <a:latin typeface="Calibri" pitchFamily="34" charset="0"/>
                <a:ea typeface="Calibri" pitchFamily="34" charset="0"/>
                <a:cs typeface="Calibri" pitchFamily="34"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7142" y="44196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1B58D92D-2929-8E27-7C8F-E941717D2277}"/>
              </a:ext>
            </a:extLst>
          </p:cNvPr>
          <p:cNvSpPr txBox="1"/>
          <p:nvPr/>
        </p:nvSpPr>
        <p:spPr>
          <a:xfrm>
            <a:off x="1747837" y="2209800"/>
            <a:ext cx="6099462" cy="2246769"/>
          </a:xfrm>
          <a:prstGeom prst="rect">
            <a:avLst/>
          </a:prstGeom>
          <a:noFill/>
        </p:spPr>
        <p:txBody>
          <a:bodyPr wrap="square">
            <a:spAutoFit/>
          </a:bodyPr>
          <a:lstStyle/>
          <a:p>
            <a:pPr algn="just"/>
            <a:r>
              <a:rPr lang="en-US" sz="2800" dirty="0">
                <a:latin typeface="Calibri" pitchFamily="34" charset="0"/>
                <a:ea typeface="Calibri" pitchFamily="34" charset="0"/>
                <a:cs typeface="Calibri" pitchFamily="34" charset="0"/>
              </a:rPr>
              <a:t>Many organizations struggle to effectively measure and improve employee performance. This is often due to the lack of a standardized, efficient, and data-driven approach</a:t>
            </a:r>
            <a:r>
              <a:rPr lang="en-US"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00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1428750" y="2095500"/>
            <a:ext cx="7924800" cy="2308324"/>
          </a:xfrm>
          <a:prstGeom prst="rect">
            <a:avLst/>
          </a:prstGeom>
          <a:noFill/>
        </p:spPr>
        <p:txBody>
          <a:bodyPr wrap="square" rtlCol="0">
            <a:spAutoFit/>
          </a:bodyPr>
          <a:lstStyle/>
          <a:p>
            <a:pPr algn="just"/>
            <a:r>
              <a:rPr lang="en-US" sz="2400" dirty="0">
                <a:latin typeface="Calibri" pitchFamily="34" charset="0"/>
                <a:ea typeface="Calibri" pitchFamily="34" charset="0"/>
                <a:cs typeface="Calibri" pitchFamily="34" charset="0"/>
              </a:rPr>
              <a:t>Employee performance analysis is a critical aspect of human resources management. It involves evaluating employee performance against defined criteria to identify strengths, weaknesses, and areas for improvement. Excel, with its powerful data analysis capabilities, offers a versatile tool for conducting comprehensive performance assessments.</a:t>
            </a:r>
            <a:endParaRPr lang="en-IN" sz="2400" dirty="0">
              <a:latin typeface="Calibri" pitchFamily="34" charset="0"/>
              <a:ea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38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xmlns="" id="{F8250B96-EC79-AE5A-39A2-884BE88FE698}"/>
              </a:ext>
            </a:extLst>
          </p:cNvPr>
          <p:cNvSpPr txBox="1"/>
          <p:nvPr/>
        </p:nvSpPr>
        <p:spPr>
          <a:xfrm>
            <a:off x="2133600" y="2133600"/>
            <a:ext cx="6099462" cy="2308324"/>
          </a:xfrm>
          <a:prstGeom prst="rect">
            <a:avLst/>
          </a:prstGeom>
          <a:noFill/>
        </p:spPr>
        <p:txBody>
          <a:bodyPr wrap="square">
            <a:spAutoFit/>
          </a:bodyPr>
          <a:lstStyle/>
          <a:p>
            <a:pPr algn="just"/>
            <a:r>
              <a:rPr lang="en-US" sz="2400" dirty="0">
                <a:latin typeface="Calibri" pitchFamily="34" charset="0"/>
                <a:ea typeface="Calibri" pitchFamily="34" charset="0"/>
                <a:cs typeface="Calibri" pitchFamily="34" charset="0"/>
              </a:rPr>
              <a:t>End-users of Employee Performance Analysis Using Excel:</a:t>
            </a:r>
          </a:p>
          <a:p>
            <a:pPr algn="just">
              <a:buFont typeface="Arial" panose="020B0604020202020204" pitchFamily="34" charset="0"/>
              <a:buChar char="•"/>
            </a:pPr>
            <a:r>
              <a:rPr lang="en-US" sz="2400" dirty="0">
                <a:latin typeface="Calibri" pitchFamily="34" charset="0"/>
                <a:ea typeface="Calibri" pitchFamily="34" charset="0"/>
                <a:cs typeface="Calibri" pitchFamily="34" charset="0"/>
              </a:rPr>
              <a:t>Human Resources (HR) professionals</a:t>
            </a:r>
          </a:p>
          <a:p>
            <a:pPr algn="just">
              <a:buFont typeface="Arial" panose="020B0604020202020204" pitchFamily="34" charset="0"/>
              <a:buChar char="•"/>
            </a:pPr>
            <a:r>
              <a:rPr lang="en-US" sz="2400" dirty="0">
                <a:latin typeface="Calibri" pitchFamily="34" charset="0"/>
                <a:ea typeface="Calibri" pitchFamily="34" charset="0"/>
                <a:cs typeface="Calibri" pitchFamily="34" charset="0"/>
              </a:rPr>
              <a:t>Line managers</a:t>
            </a:r>
          </a:p>
          <a:p>
            <a:pPr algn="just">
              <a:buFont typeface="Arial" panose="020B0604020202020204" pitchFamily="34" charset="0"/>
              <a:buChar char="•"/>
            </a:pPr>
            <a:r>
              <a:rPr lang="en-US" sz="2400" dirty="0">
                <a:latin typeface="Calibri" pitchFamily="34" charset="0"/>
                <a:ea typeface="Calibri" pitchFamily="34" charset="0"/>
                <a:cs typeface="Calibri" pitchFamily="34" charset="0"/>
              </a:rPr>
              <a:t>Employees</a:t>
            </a:r>
          </a:p>
          <a:p>
            <a:pPr algn="just">
              <a:buFont typeface="Arial" panose="020B0604020202020204" pitchFamily="34" charset="0"/>
              <a:buChar char="•"/>
            </a:pPr>
            <a:r>
              <a:rPr lang="en-US" sz="2400" dirty="0">
                <a:latin typeface="Calibri" pitchFamily="34" charset="0"/>
                <a:ea typeface="Calibri" pitchFamily="34" charset="0"/>
                <a:cs typeface="Calibri" pitchFamily="34" charset="0"/>
              </a:rPr>
              <a:t>Executive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6809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xmlns="" id="{265E84A7-B36E-4138-682D-97BD32D83060}"/>
              </a:ext>
            </a:extLst>
          </p:cNvPr>
          <p:cNvSpPr txBox="1"/>
          <p:nvPr/>
        </p:nvSpPr>
        <p:spPr>
          <a:xfrm>
            <a:off x="3400427" y="2459504"/>
            <a:ext cx="6099462" cy="1938992"/>
          </a:xfrm>
          <a:prstGeom prst="rect">
            <a:avLst/>
          </a:prstGeom>
          <a:noFill/>
        </p:spPr>
        <p:txBody>
          <a:bodyPr wrap="square">
            <a:spAutoFit/>
          </a:bodyPr>
          <a:lstStyle/>
          <a:p>
            <a:pPr algn="just"/>
            <a:r>
              <a:rPr lang="en-US" sz="2400" dirty="0">
                <a:latin typeface="Calibri" pitchFamily="34" charset="0"/>
                <a:ea typeface="Calibri" pitchFamily="34" charset="0"/>
                <a:cs typeface="Calibri" pitchFamily="34" charset="0"/>
              </a:rPr>
              <a:t>CONDITIONAL FORMATTING – MISSING </a:t>
            </a:r>
          </a:p>
          <a:p>
            <a:pPr algn="just"/>
            <a:r>
              <a:rPr lang="en-US" sz="2400" dirty="0">
                <a:latin typeface="Calibri" pitchFamily="34" charset="0"/>
                <a:ea typeface="Calibri" pitchFamily="34" charset="0"/>
                <a:cs typeface="Calibri" pitchFamily="34" charset="0"/>
              </a:rPr>
              <a:t>FILTER – REMOVE</a:t>
            </a:r>
          </a:p>
          <a:p>
            <a:pPr algn="just"/>
            <a:r>
              <a:rPr lang="en-US" sz="2400" dirty="0">
                <a:latin typeface="Calibri" pitchFamily="34" charset="0"/>
                <a:ea typeface="Calibri" pitchFamily="34" charset="0"/>
                <a:cs typeface="Calibri" pitchFamily="34" charset="0"/>
              </a:rPr>
              <a:t>FORMULA – PERFORMANCE</a:t>
            </a:r>
          </a:p>
          <a:p>
            <a:pPr algn="just"/>
            <a:r>
              <a:rPr lang="en-US" sz="2400" dirty="0">
                <a:latin typeface="Calibri" pitchFamily="34" charset="0"/>
                <a:ea typeface="Calibri" pitchFamily="34" charset="0"/>
                <a:cs typeface="Calibri" pitchFamily="34" charset="0"/>
              </a:rPr>
              <a:t>GRAPH – DATA VISUALIZATION</a:t>
            </a:r>
          </a:p>
          <a:p>
            <a:pPr algn="just"/>
            <a:r>
              <a:rPr lang="en-US" sz="2400" dirty="0">
                <a:latin typeface="Calibri" pitchFamily="34" charset="0"/>
                <a:ea typeface="Calibri" pitchFamily="34" charset="0"/>
                <a:cs typeface="Calibri" pitchFamily="34" charset="0"/>
              </a:rPr>
              <a:t>PIVOT -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31DC580A-4786-598F-EF7A-4D3F2B8EFA64}"/>
              </a:ext>
            </a:extLst>
          </p:cNvPr>
          <p:cNvSpPr txBox="1"/>
          <p:nvPr/>
        </p:nvSpPr>
        <p:spPr>
          <a:xfrm>
            <a:off x="3962400" y="2133600"/>
            <a:ext cx="6099462" cy="3693319"/>
          </a:xfrm>
          <a:prstGeom prst="rect">
            <a:avLst/>
          </a:prstGeom>
          <a:noFill/>
        </p:spPr>
        <p:txBody>
          <a:bodyPr wrap="square">
            <a:spAutoFit/>
          </a:bodyPr>
          <a:lstStyle/>
          <a:p>
            <a:pPr algn="just"/>
            <a:r>
              <a:rPr lang="en-US" sz="2400" dirty="0">
                <a:latin typeface="Calibri" pitchFamily="34" charset="0"/>
                <a:ea typeface="Calibri" pitchFamily="34" charset="0"/>
                <a:cs typeface="Calibri" pitchFamily="34" charset="0"/>
              </a:rPr>
              <a:t>EMPLOYEE = KAGGLE</a:t>
            </a:r>
          </a:p>
          <a:p>
            <a:pPr algn="just"/>
            <a:r>
              <a:rPr lang="en-US" sz="2400" dirty="0">
                <a:latin typeface="Calibri" pitchFamily="34" charset="0"/>
                <a:ea typeface="Calibri" pitchFamily="34" charset="0"/>
                <a:cs typeface="Calibri" pitchFamily="34" charset="0"/>
              </a:rPr>
              <a:t>26 - FEATURES</a:t>
            </a:r>
          </a:p>
          <a:p>
            <a:pPr algn="just"/>
            <a:r>
              <a:rPr lang="en-US" sz="2400" dirty="0">
                <a:latin typeface="Calibri" pitchFamily="34" charset="0"/>
                <a:ea typeface="Calibri" pitchFamily="34" charset="0"/>
                <a:cs typeface="Calibri" pitchFamily="34" charset="0"/>
              </a:rPr>
              <a:t>9- FEATURES </a:t>
            </a:r>
          </a:p>
          <a:p>
            <a:pPr algn="just"/>
            <a:r>
              <a:rPr lang="en-US" sz="2400" dirty="0">
                <a:latin typeface="Calibri" pitchFamily="34" charset="0"/>
                <a:ea typeface="Calibri" pitchFamily="34" charset="0"/>
                <a:cs typeface="Calibri" pitchFamily="34" charset="0"/>
              </a:rPr>
              <a:t>EMP ID – NUM</a:t>
            </a:r>
          </a:p>
          <a:p>
            <a:pPr algn="just"/>
            <a:r>
              <a:rPr lang="en-US" sz="2400" dirty="0">
                <a:latin typeface="Calibri" pitchFamily="34" charset="0"/>
                <a:ea typeface="Calibri" pitchFamily="34" charset="0"/>
                <a:cs typeface="Calibri" pitchFamily="34" charset="0"/>
              </a:rPr>
              <a:t>NAME – TEXT</a:t>
            </a:r>
          </a:p>
          <a:p>
            <a:pPr algn="just"/>
            <a:r>
              <a:rPr lang="en-US" sz="2400" dirty="0">
                <a:latin typeface="Calibri" pitchFamily="34" charset="0"/>
                <a:ea typeface="Calibri" pitchFamily="34" charset="0"/>
                <a:cs typeface="Calibri" pitchFamily="34" charset="0"/>
              </a:rPr>
              <a:t>EMP TYPE</a:t>
            </a:r>
          </a:p>
          <a:p>
            <a:pPr algn="just"/>
            <a:r>
              <a:rPr lang="en-US" sz="2400" dirty="0">
                <a:latin typeface="Calibri" pitchFamily="34" charset="0"/>
                <a:ea typeface="Calibri" pitchFamily="34" charset="0"/>
                <a:cs typeface="Calibri" pitchFamily="34" charset="0"/>
              </a:rPr>
              <a:t>PERFORMANCE LEVEL</a:t>
            </a:r>
          </a:p>
          <a:p>
            <a:pPr algn="just"/>
            <a:r>
              <a:rPr lang="en-US" sz="2400" dirty="0">
                <a:latin typeface="Calibri" pitchFamily="34" charset="0"/>
                <a:ea typeface="Calibri" pitchFamily="34" charset="0"/>
                <a:cs typeface="Calibri" pitchFamily="34" charset="0"/>
              </a:rPr>
              <a:t>GENDER – MALE, FEMALE </a:t>
            </a:r>
          </a:p>
          <a:p>
            <a:pPr algn="just"/>
            <a:r>
              <a:rPr lang="en-US" sz="2400" dirty="0">
                <a:latin typeface="Calibri" pitchFamily="34" charset="0"/>
                <a:ea typeface="Calibri" pitchFamily="34" charset="0"/>
                <a:cs typeface="Calibri" pitchFamily="34" charset="0"/>
              </a:rPr>
              <a:t>EMPLOYEE RATING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E92F7D23-A86A-E843-AF56-CF0106E6E3E4}"/>
              </a:ext>
            </a:extLst>
          </p:cNvPr>
          <p:cNvSpPr txBox="1"/>
          <p:nvPr/>
        </p:nvSpPr>
        <p:spPr>
          <a:xfrm>
            <a:off x="1524000" y="1603801"/>
            <a:ext cx="10287000" cy="830997"/>
          </a:xfrm>
          <a:prstGeom prst="rect">
            <a:avLst/>
          </a:prstGeom>
          <a:noFill/>
        </p:spPr>
        <p:txBody>
          <a:bodyPr wrap="square">
            <a:spAutoFit/>
          </a:bodyPr>
          <a:lstStyle/>
          <a:p>
            <a:pPr marL="342900" indent="-342900">
              <a:buFont typeface="Arial" panose="020B0604020202020204" pitchFamily="34" charset="0"/>
              <a:buChar char="•"/>
            </a:pPr>
            <a:r>
              <a:rPr lang="en-US" sz="2400" dirty="0" smtClean="0">
                <a:latin typeface="Calibri" pitchFamily="34" charset="0"/>
                <a:ea typeface="Calibri" pitchFamily="34" charset="0"/>
                <a:cs typeface="Calibri" pitchFamily="34" charset="0"/>
              </a:rPr>
              <a:t>PERFORMANCE LEVEL </a:t>
            </a:r>
            <a:r>
              <a:rPr lang="en-US" sz="2400" dirty="0">
                <a:latin typeface="Calibri" pitchFamily="34" charset="0"/>
                <a:ea typeface="Calibri" pitchFamily="34" charset="0"/>
                <a:cs typeface="Calibri" pitchFamily="34" charset="0"/>
              </a:rPr>
              <a:t>=IFS(Z8&gt;=5,"VERY HIGH",Z8&gt;=4,"HIGH",Z8&gt;=3,"MED",TRUE,"LOW")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242</TotalTime>
  <Words>422</Words>
  <Application>Microsoft Office PowerPoint</Application>
  <PresentationFormat>Custom</PresentationFormat>
  <Paragraphs>82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swethaa balachandar</cp:lastModifiedBy>
  <cp:revision>15</cp:revision>
  <dcterms:created xsi:type="dcterms:W3CDTF">2024-03-29T15:07:22Z</dcterms:created>
  <dcterms:modified xsi:type="dcterms:W3CDTF">2024-08-31T14:16:34Z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