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79D1-C2EC-2606-D305-3CA447B6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6DF11A-1BB2-2DBA-800D-BBFE5D0AD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8FD65B-26FA-F3BC-CAE1-7A554112887C}"/>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5" name="Footer Placeholder 4">
            <a:extLst>
              <a:ext uri="{FF2B5EF4-FFF2-40B4-BE49-F238E27FC236}">
                <a16:creationId xmlns:a16="http://schemas.microsoft.com/office/drawing/2014/main" id="{95DE5479-9EC1-3A3B-555D-4BDDB44C5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081F45-2B55-ABEB-015B-D3854E630E87}"/>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17142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D28A-1B46-6D39-29D4-D073149360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FF8C7-1DCF-9A6C-F234-C98C5689DE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BEDAA3-304B-0174-40F4-5CA6F155EEA4}"/>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5" name="Footer Placeholder 4">
            <a:extLst>
              <a:ext uri="{FF2B5EF4-FFF2-40B4-BE49-F238E27FC236}">
                <a16:creationId xmlns:a16="http://schemas.microsoft.com/office/drawing/2014/main" id="{D723C8C3-4A02-8978-9A1C-5AF6E3E48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2737F-FB4F-A4BB-A02B-1A196D125BC7}"/>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410701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B2356-1B29-3210-1070-48950F676F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1FE8F7-9A2F-272C-2841-A755F192E5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3A36DA-CE7B-B13B-D30B-6C5BD0F700B6}"/>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5" name="Footer Placeholder 4">
            <a:extLst>
              <a:ext uri="{FF2B5EF4-FFF2-40B4-BE49-F238E27FC236}">
                <a16:creationId xmlns:a16="http://schemas.microsoft.com/office/drawing/2014/main" id="{2E426E85-4097-724D-432E-294600AD8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68F09-92D1-AC5B-8AC0-458081A11BD1}"/>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292874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B08-E947-3601-1CAB-268541D344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C50A9D-7469-0461-D74F-DCF6A15CF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CEDC3-D73A-E0B3-DAE7-A13703B65975}"/>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5" name="Footer Placeholder 4">
            <a:extLst>
              <a:ext uri="{FF2B5EF4-FFF2-40B4-BE49-F238E27FC236}">
                <a16:creationId xmlns:a16="http://schemas.microsoft.com/office/drawing/2014/main" id="{457F657F-C4CD-949F-ABEC-B7C2DD773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F32F89-367F-ADDC-FD9C-AB60F2F5AC53}"/>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149928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8A65-E83F-9687-2A8E-DF97CCDD92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5AF5C1-AD70-1652-D718-58B045413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30CAE1-D3F0-ADA7-E234-A2990158B5E9}"/>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5" name="Footer Placeholder 4">
            <a:extLst>
              <a:ext uri="{FF2B5EF4-FFF2-40B4-BE49-F238E27FC236}">
                <a16:creationId xmlns:a16="http://schemas.microsoft.com/office/drawing/2014/main" id="{32C33AD5-6DB6-2BD0-5A90-4E49B9ED9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E6B07-0B92-E851-BF3A-DE1820E5D50C}"/>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176571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D4F-8275-66A9-5E58-111999A32E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2D44C-3A4C-E5C2-BAF2-A8657BF2F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DE8FD-9C86-357B-DBA0-B51832806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BBD199-EFA8-5670-5F57-7A0A6179D5F9}"/>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6" name="Footer Placeholder 5">
            <a:extLst>
              <a:ext uri="{FF2B5EF4-FFF2-40B4-BE49-F238E27FC236}">
                <a16:creationId xmlns:a16="http://schemas.microsoft.com/office/drawing/2014/main" id="{8A0FD221-AE49-8523-F077-0E2ACF95F5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B9895C-56EE-9FBA-FA0B-11E286276996}"/>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23515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EC94-3283-5AA9-DC2B-0A9B2C4949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319FE7-D7D9-5269-DCD5-5C95BC61C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BD61B-1513-C0AA-7AEE-7BCE08E03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0A6C33-2631-44CB-7CC1-81745A199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AD3786-C1C8-50A9-888E-50A5DCBC71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B087E4-B655-834E-687E-022351E6C5EF}"/>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8" name="Footer Placeholder 7">
            <a:extLst>
              <a:ext uri="{FF2B5EF4-FFF2-40B4-BE49-F238E27FC236}">
                <a16:creationId xmlns:a16="http://schemas.microsoft.com/office/drawing/2014/main" id="{35787C01-6766-32C1-555A-06B9D8705D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7A1F38-5852-6CA1-2EA9-DC4A78E75D4B}"/>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305626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4787-1DC4-A1FA-EFF5-0684C4A44F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ADDA1-0221-9EB1-DF36-867827354C79}"/>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4" name="Footer Placeholder 3">
            <a:extLst>
              <a:ext uri="{FF2B5EF4-FFF2-40B4-BE49-F238E27FC236}">
                <a16:creationId xmlns:a16="http://schemas.microsoft.com/office/drawing/2014/main" id="{C259E330-D8D6-72A8-840D-9366D607A0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8B7265-C97C-D4E8-F7D2-9D30912C16B1}"/>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154360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22924-FF0F-7D63-540E-62EE263BA942}"/>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3" name="Footer Placeholder 2">
            <a:extLst>
              <a:ext uri="{FF2B5EF4-FFF2-40B4-BE49-F238E27FC236}">
                <a16:creationId xmlns:a16="http://schemas.microsoft.com/office/drawing/2014/main" id="{2E2F4770-71C3-8B3A-5AA5-3706DF4503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A9271B-41EF-AC99-8E21-A18D53BAEC6B}"/>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392163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0C6-1C1C-673A-AFEA-37E10E5E7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E0BB21-4A11-C80D-D707-636F11D48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926793-BA5B-0697-D01F-0938C4EB9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A0593-202A-3C00-C6AE-885892C23564}"/>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6" name="Footer Placeholder 5">
            <a:extLst>
              <a:ext uri="{FF2B5EF4-FFF2-40B4-BE49-F238E27FC236}">
                <a16:creationId xmlns:a16="http://schemas.microsoft.com/office/drawing/2014/main" id="{DF33D7DE-C261-4287-6AC3-CDBB841B28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9AD404-679C-3F17-373B-9646BD4B632B}"/>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407551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B5D7-B5FA-6A5E-63D4-1FB77357A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026B7B-E834-991D-68BB-C7986D13C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53C14F-3476-6345-2620-0374BEA07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49FB3-1C62-F723-7110-17DA7993AB1C}"/>
              </a:ext>
            </a:extLst>
          </p:cNvPr>
          <p:cNvSpPr>
            <a:spLocks noGrp="1"/>
          </p:cNvSpPr>
          <p:nvPr>
            <p:ph type="dt" sz="half" idx="10"/>
          </p:nvPr>
        </p:nvSpPr>
        <p:spPr/>
        <p:txBody>
          <a:bodyPr/>
          <a:lstStyle/>
          <a:p>
            <a:fld id="{0CC79B6F-2014-42EA-BFF3-23AD17CDE7FC}" type="datetimeFigureOut">
              <a:rPr lang="en-IN" smtClean="0"/>
              <a:t>29-05-2022</a:t>
            </a:fld>
            <a:endParaRPr lang="en-IN"/>
          </a:p>
        </p:txBody>
      </p:sp>
      <p:sp>
        <p:nvSpPr>
          <p:cNvPr id="6" name="Footer Placeholder 5">
            <a:extLst>
              <a:ext uri="{FF2B5EF4-FFF2-40B4-BE49-F238E27FC236}">
                <a16:creationId xmlns:a16="http://schemas.microsoft.com/office/drawing/2014/main" id="{A5B64DFF-4C22-8159-C5A7-E80B18D339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851568-651E-F697-0691-3166F09B7D47}"/>
              </a:ext>
            </a:extLst>
          </p:cNvPr>
          <p:cNvSpPr>
            <a:spLocks noGrp="1"/>
          </p:cNvSpPr>
          <p:nvPr>
            <p:ph type="sldNum" sz="quarter" idx="12"/>
          </p:nvPr>
        </p:nvSpPr>
        <p:spPr/>
        <p:txBody>
          <a:bodyPr/>
          <a:lstStyle/>
          <a:p>
            <a:fld id="{5F01F1F8-8DC0-4C2D-82EE-67F1D00DEE11}" type="slidenum">
              <a:rPr lang="en-IN" smtClean="0"/>
              <a:t>‹#›</a:t>
            </a:fld>
            <a:endParaRPr lang="en-IN"/>
          </a:p>
        </p:txBody>
      </p:sp>
    </p:spTree>
    <p:extLst>
      <p:ext uri="{BB962C8B-B14F-4D97-AF65-F5344CB8AC3E}">
        <p14:creationId xmlns:p14="http://schemas.microsoft.com/office/powerpoint/2010/main" val="281806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543CBA-FE3C-240A-621D-55961F45E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4A6440-2291-E8E0-6469-BB9724E1E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A17EF-BBCD-75F6-7BA3-4DD59196A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79B6F-2014-42EA-BFF3-23AD17CDE7FC}" type="datetimeFigureOut">
              <a:rPr lang="en-IN" smtClean="0"/>
              <a:t>29-05-2022</a:t>
            </a:fld>
            <a:endParaRPr lang="en-IN"/>
          </a:p>
        </p:txBody>
      </p:sp>
      <p:sp>
        <p:nvSpPr>
          <p:cNvPr id="5" name="Footer Placeholder 4">
            <a:extLst>
              <a:ext uri="{FF2B5EF4-FFF2-40B4-BE49-F238E27FC236}">
                <a16:creationId xmlns:a16="http://schemas.microsoft.com/office/drawing/2014/main" id="{DCA4034E-F5B4-8F40-6361-199A2F6D5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CDC67D-9138-F304-461F-35F5917ED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1F1F8-8DC0-4C2D-82EE-67F1D00DEE11}" type="slidenum">
              <a:rPr lang="en-IN" smtClean="0"/>
              <a:t>‹#›</a:t>
            </a:fld>
            <a:endParaRPr lang="en-IN"/>
          </a:p>
        </p:txBody>
      </p:sp>
    </p:spTree>
    <p:extLst>
      <p:ext uri="{BB962C8B-B14F-4D97-AF65-F5344CB8AC3E}">
        <p14:creationId xmlns:p14="http://schemas.microsoft.com/office/powerpoint/2010/main" val="380764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127B-1FBB-C326-F329-82752F96749C}"/>
              </a:ext>
            </a:extLst>
          </p:cNvPr>
          <p:cNvSpPr>
            <a:spLocks noGrp="1"/>
          </p:cNvSpPr>
          <p:nvPr>
            <p:ph type="ctrTitle"/>
          </p:nvPr>
        </p:nvSpPr>
        <p:spPr/>
        <p:txBody>
          <a:bodyPr/>
          <a:lstStyle/>
          <a:p>
            <a:r>
              <a:rPr lang="en-IN" dirty="0"/>
              <a:t>Customer Personality Analysis</a:t>
            </a:r>
          </a:p>
        </p:txBody>
      </p:sp>
      <p:sp>
        <p:nvSpPr>
          <p:cNvPr id="3" name="Subtitle 2">
            <a:extLst>
              <a:ext uri="{FF2B5EF4-FFF2-40B4-BE49-F238E27FC236}">
                <a16:creationId xmlns:a16="http://schemas.microsoft.com/office/drawing/2014/main" id="{84B39F22-EB8F-7DA9-09F1-FF1F17742444}"/>
              </a:ext>
            </a:extLst>
          </p:cNvPr>
          <p:cNvSpPr>
            <a:spLocks noGrp="1"/>
          </p:cNvSpPr>
          <p:nvPr>
            <p:ph type="subTitle" idx="1"/>
          </p:nvPr>
        </p:nvSpPr>
        <p:spPr/>
        <p:txBody>
          <a:bodyPr/>
          <a:lstStyle/>
          <a:p>
            <a:r>
              <a:rPr lang="en-IN" dirty="0"/>
              <a:t>Domain : Customer relationship</a:t>
            </a:r>
          </a:p>
        </p:txBody>
      </p:sp>
    </p:spTree>
    <p:extLst>
      <p:ext uri="{BB962C8B-B14F-4D97-AF65-F5344CB8AC3E}">
        <p14:creationId xmlns:p14="http://schemas.microsoft.com/office/powerpoint/2010/main" val="417905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9E4C9-80A4-D3B0-E46C-486457449136}"/>
              </a:ext>
            </a:extLst>
          </p:cNvPr>
          <p:cNvSpPr>
            <a:spLocks noGrp="1"/>
          </p:cNvSpPr>
          <p:nvPr>
            <p:ph idx="1"/>
          </p:nvPr>
        </p:nvSpPr>
        <p:spPr>
          <a:xfrm>
            <a:off x="838200" y="591127"/>
            <a:ext cx="10515600" cy="5585836"/>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7030A0"/>
                </a:solidFill>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Customer Personality Analysis is a detailed analysis of a company’s ideal customers.</a:t>
            </a:r>
          </a:p>
          <a:p>
            <a:r>
              <a:rPr lang="en-US" sz="2400" dirty="0">
                <a:latin typeface="Times New Roman" panose="02020603050405020304" pitchFamily="18" charset="0"/>
                <a:cs typeface="Times New Roman" panose="02020603050405020304" pitchFamily="18" charset="0"/>
              </a:rPr>
              <a:t>It helps a business to better understand its customers and makes it easier for them to modify products according to the specific needs, behaviors and concerns of different types of customers. Customer personality analysis helps a business to modify its product based on its target customers from different types of customer segments. </a:t>
            </a:r>
          </a:p>
          <a:p>
            <a:r>
              <a:rPr lang="en-US" sz="2400" dirty="0">
                <a:latin typeface="Times New Roman" panose="02020603050405020304" pitchFamily="18" charset="0"/>
                <a:cs typeface="Times New Roman" panose="02020603050405020304" pitchFamily="18" charset="0"/>
              </a:rPr>
              <a:t>For example, instead of spending money to market a new product to every customer in the company’s database, a company can analyze which customer segment is most likely to buy the product and then market the product only on that particular  segment.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80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2ACD7-A1E5-5BF9-725F-7C8DF446B2E5}"/>
              </a:ext>
            </a:extLst>
          </p:cNvPr>
          <p:cNvSpPr>
            <a:spLocks noGrp="1"/>
          </p:cNvSpPr>
          <p:nvPr>
            <p:ph idx="1"/>
          </p:nvPr>
        </p:nvSpPr>
        <p:spPr>
          <a:xfrm>
            <a:off x="838200" y="471056"/>
            <a:ext cx="10515600" cy="5754254"/>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Tools : </a:t>
            </a:r>
          </a:p>
          <a:p>
            <a:pPr marL="0" indent="0">
              <a:buNone/>
            </a:pPr>
            <a:r>
              <a:rPr lang="en-IN" sz="2400" dirty="0">
                <a:latin typeface="Times New Roman" panose="02020603050405020304" pitchFamily="18" charset="0"/>
                <a:cs typeface="Times New Roman" panose="02020603050405020304" pitchFamily="18" charset="0"/>
              </a:rPr>
              <a:t>  Python, Matplotlib, Seaborn, Pandas,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Approach:</a:t>
            </a:r>
          </a:p>
          <a:p>
            <a:r>
              <a:rPr lang="en-IN" sz="2400" dirty="0">
                <a:latin typeface="Times New Roman" panose="02020603050405020304" pitchFamily="18" charset="0"/>
                <a:cs typeface="Times New Roman" panose="02020603050405020304" pitchFamily="18" charset="0"/>
              </a:rPr>
              <a:t>Unsupervised learning problem</a:t>
            </a:r>
          </a:p>
          <a:p>
            <a:r>
              <a:rPr lang="en-IN" sz="2400" dirty="0">
                <a:latin typeface="Times New Roman" panose="02020603050405020304" pitchFamily="18" charset="0"/>
                <a:cs typeface="Times New Roman" panose="02020603050405020304" pitchFamily="18" charset="0"/>
              </a:rPr>
              <a:t>Segmentation of customers using clustering algorithm : </a:t>
            </a:r>
            <a:r>
              <a:rPr lang="en-IN" sz="2400" dirty="0" err="1">
                <a:latin typeface="Times New Roman" panose="02020603050405020304" pitchFamily="18" charset="0"/>
                <a:cs typeface="Times New Roman" panose="02020603050405020304" pitchFamily="18" charset="0"/>
              </a:rPr>
              <a:t>KMeans</a:t>
            </a:r>
            <a:r>
              <a:rPr lang="en-IN" sz="2400" dirty="0">
                <a:latin typeface="Times New Roman" panose="02020603050405020304" pitchFamily="18" charset="0"/>
                <a:cs typeface="Times New Roman" panose="02020603050405020304" pitchFamily="18" charset="0"/>
              </a:rPr>
              <a:t> clustering </a:t>
            </a:r>
          </a:p>
          <a:p>
            <a:r>
              <a:rPr lang="en-IN" sz="2400" dirty="0">
                <a:latin typeface="Times New Roman" panose="02020603050405020304" pitchFamily="18" charset="0"/>
                <a:cs typeface="Times New Roman" panose="02020603050405020304" pitchFamily="18" charset="0"/>
              </a:rPr>
              <a:t>Using this algorithm the customers are divided into 3 segments.</a:t>
            </a:r>
          </a:p>
        </p:txBody>
      </p:sp>
    </p:spTree>
    <p:extLst>
      <p:ext uri="{BB962C8B-B14F-4D97-AF65-F5344CB8AC3E}">
        <p14:creationId xmlns:p14="http://schemas.microsoft.com/office/powerpoint/2010/main" val="177784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B481B-32B5-C20E-2657-A923DD93235D}"/>
              </a:ext>
            </a:extLst>
          </p:cNvPr>
          <p:cNvSpPr>
            <a:spLocks noGrp="1"/>
          </p:cNvSpPr>
          <p:nvPr>
            <p:ph idx="1"/>
          </p:nvPr>
        </p:nvSpPr>
        <p:spPr>
          <a:xfrm>
            <a:off x="838200" y="572655"/>
            <a:ext cx="10515600" cy="5604308"/>
          </a:xfrm>
        </p:spPr>
        <p:txBody>
          <a:bodyPr/>
          <a:lstStyle/>
          <a:p>
            <a:r>
              <a:rPr lang="en-IN" dirty="0"/>
              <a:t>Conclusion:</a:t>
            </a:r>
          </a:p>
          <a:p>
            <a:pPr algn="l"/>
            <a:r>
              <a:rPr lang="en-US" b="1" i="0" dirty="0">
                <a:solidFill>
                  <a:srgbClr val="24292F"/>
                </a:solidFill>
                <a:effectLst/>
                <a:latin typeface="-apple-system"/>
              </a:rPr>
              <a:t>Cluster 0:</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size : 530</a:t>
            </a:r>
          </a:p>
          <a:p>
            <a:pPr algn="l">
              <a:buFont typeface="Arial" panose="020B0604020202020204" pitchFamily="34" charset="0"/>
              <a:buChar char="•"/>
            </a:pPr>
            <a:r>
              <a:rPr lang="en-US" b="0" i="0" dirty="0">
                <a:solidFill>
                  <a:srgbClr val="24292F"/>
                </a:solidFill>
                <a:effectLst/>
                <a:latin typeface="-apple-system"/>
              </a:rPr>
              <a:t>median income : 60,000</a:t>
            </a:r>
          </a:p>
          <a:p>
            <a:pPr algn="l">
              <a:buFont typeface="Arial" panose="020B0604020202020204" pitchFamily="34" charset="0"/>
              <a:buChar char="•"/>
            </a:pPr>
            <a:r>
              <a:rPr lang="en-US" b="0" i="0" dirty="0">
                <a:solidFill>
                  <a:srgbClr val="24292F"/>
                </a:solidFill>
                <a:effectLst/>
                <a:latin typeface="-apple-system"/>
              </a:rPr>
              <a:t>constitutes graduates, masters, undergraduates(less)</a:t>
            </a:r>
          </a:p>
          <a:p>
            <a:pPr algn="l">
              <a:buFont typeface="Arial" panose="020B0604020202020204" pitchFamily="34" charset="0"/>
              <a:buChar char="•"/>
            </a:pPr>
            <a:r>
              <a:rPr lang="en-US" b="0" i="0" dirty="0">
                <a:solidFill>
                  <a:srgbClr val="24292F"/>
                </a:solidFill>
                <a:effectLst/>
                <a:latin typeface="-apple-system"/>
              </a:rPr>
              <a:t>contains both living with partner and single</a:t>
            </a:r>
          </a:p>
          <a:p>
            <a:pPr algn="l">
              <a:buFont typeface="Arial" panose="020B0604020202020204" pitchFamily="34" charset="0"/>
              <a:buChar char="•"/>
            </a:pPr>
            <a:r>
              <a:rPr lang="en-US" b="0" i="0" dirty="0">
                <a:solidFill>
                  <a:srgbClr val="24292F"/>
                </a:solidFill>
                <a:effectLst/>
                <a:latin typeface="-apple-system"/>
              </a:rPr>
              <a:t>no kids, no teens</a:t>
            </a:r>
          </a:p>
          <a:p>
            <a:pPr algn="l">
              <a:buFont typeface="Arial" panose="020B0604020202020204" pitchFamily="34" charset="0"/>
              <a:buChar char="•"/>
            </a:pPr>
            <a:r>
              <a:rPr lang="en-US" b="0" i="0" dirty="0">
                <a:solidFill>
                  <a:srgbClr val="24292F"/>
                </a:solidFill>
                <a:effectLst/>
                <a:latin typeface="-apple-system"/>
              </a:rPr>
              <a:t>spent more on wines, fruits, meat, fish, sweets, gold products</a:t>
            </a:r>
          </a:p>
          <a:p>
            <a:pPr algn="l">
              <a:buFont typeface="Arial" panose="020B0604020202020204" pitchFamily="34" charset="0"/>
              <a:buChar char="•"/>
            </a:pPr>
            <a:r>
              <a:rPr lang="en-US" b="0" i="0" dirty="0">
                <a:solidFill>
                  <a:srgbClr val="24292F"/>
                </a:solidFill>
                <a:effectLst/>
                <a:latin typeface="-apple-system"/>
              </a:rPr>
              <a:t>buying medium : through web catalogue, store</a:t>
            </a:r>
          </a:p>
          <a:p>
            <a:pPr algn="l">
              <a:buFont typeface="Arial" panose="020B0604020202020204" pitchFamily="34" charset="0"/>
              <a:buChar char="•"/>
            </a:pPr>
            <a:r>
              <a:rPr lang="en-US" b="0" i="0" dirty="0">
                <a:solidFill>
                  <a:srgbClr val="24292F"/>
                </a:solidFill>
                <a:effectLst/>
                <a:latin typeface="-apple-system"/>
              </a:rPr>
              <a:t>actively accepted the offers in all campaigns</a:t>
            </a:r>
          </a:p>
          <a:p>
            <a:pPr algn="l">
              <a:buFont typeface="Arial" panose="020B0604020202020204" pitchFamily="34" charset="0"/>
              <a:buChar char="•"/>
            </a:pPr>
            <a:r>
              <a:rPr lang="en-US" b="0" i="0" dirty="0">
                <a:solidFill>
                  <a:srgbClr val="24292F"/>
                </a:solidFill>
                <a:effectLst/>
                <a:latin typeface="-apple-system"/>
              </a:rPr>
              <a:t>all age categories are present</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50597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4BAAE-78A5-084E-C0C9-BD5F00E6BD5C}"/>
              </a:ext>
            </a:extLst>
          </p:cNvPr>
          <p:cNvSpPr>
            <a:spLocks noGrp="1"/>
          </p:cNvSpPr>
          <p:nvPr>
            <p:ph idx="1"/>
          </p:nvPr>
        </p:nvSpPr>
        <p:spPr>
          <a:xfrm>
            <a:off x="838200" y="341745"/>
            <a:ext cx="10515600" cy="5835218"/>
          </a:xfrm>
        </p:spPr>
        <p:txBody>
          <a:bodyPr/>
          <a:lstStyle/>
          <a:p>
            <a:r>
              <a:rPr lang="en-US" dirty="0"/>
              <a:t>**Cluster 1:*** </a:t>
            </a:r>
          </a:p>
          <a:p>
            <a:r>
              <a:rPr lang="en-US" dirty="0"/>
              <a:t>size = 1014 </a:t>
            </a:r>
          </a:p>
          <a:p>
            <a:r>
              <a:rPr lang="en-US" dirty="0"/>
              <a:t>median income : 40,000, some are with 1,60,000 </a:t>
            </a:r>
          </a:p>
          <a:p>
            <a:r>
              <a:rPr lang="en-US" dirty="0"/>
              <a:t>constitutes more of masters and graduates </a:t>
            </a:r>
          </a:p>
          <a:p>
            <a:r>
              <a:rPr lang="en-US" dirty="0"/>
              <a:t>living with partner are more than single</a:t>
            </a:r>
          </a:p>
          <a:p>
            <a:r>
              <a:rPr lang="en-US" dirty="0"/>
              <a:t>more with one kid and some with two kids and with teens</a:t>
            </a:r>
          </a:p>
          <a:p>
            <a:r>
              <a:rPr lang="en-US" dirty="0"/>
              <a:t> spent very </a:t>
            </a:r>
            <a:r>
              <a:rPr lang="en-US" dirty="0" err="1"/>
              <a:t>very</a:t>
            </a:r>
            <a:r>
              <a:rPr lang="en-US" dirty="0"/>
              <a:t> less on products</a:t>
            </a:r>
          </a:p>
          <a:p>
            <a:r>
              <a:rPr lang="en-US" dirty="0"/>
              <a:t> visited company's website, averagely bought products with discount </a:t>
            </a:r>
          </a:p>
          <a:p>
            <a:r>
              <a:rPr lang="en-US" dirty="0"/>
              <a:t> not actively accepted the in the offer in campaign</a:t>
            </a:r>
          </a:p>
          <a:p>
            <a:r>
              <a:rPr lang="en-US" dirty="0"/>
              <a:t>median age : 40</a:t>
            </a:r>
            <a:endParaRPr lang="en-IN" dirty="0"/>
          </a:p>
        </p:txBody>
      </p:sp>
    </p:spTree>
    <p:extLst>
      <p:ext uri="{BB962C8B-B14F-4D97-AF65-F5344CB8AC3E}">
        <p14:creationId xmlns:p14="http://schemas.microsoft.com/office/powerpoint/2010/main" val="72506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0E88F-4140-6960-036B-5A91FD46486F}"/>
              </a:ext>
            </a:extLst>
          </p:cNvPr>
          <p:cNvSpPr>
            <a:spLocks noGrp="1"/>
          </p:cNvSpPr>
          <p:nvPr>
            <p:ph idx="1"/>
          </p:nvPr>
        </p:nvSpPr>
        <p:spPr>
          <a:xfrm>
            <a:off x="838200" y="443345"/>
            <a:ext cx="10515600" cy="5733618"/>
          </a:xfrm>
        </p:spPr>
        <p:txBody>
          <a:bodyPr>
            <a:normAutofit lnSpcReduction="10000"/>
          </a:bodyPr>
          <a:lstStyle/>
          <a:p>
            <a:r>
              <a:rPr lang="en-US" dirty="0"/>
              <a:t>**Cluster 2:*** </a:t>
            </a:r>
          </a:p>
          <a:p>
            <a:r>
              <a:rPr lang="en-US" dirty="0"/>
              <a:t>size = 668</a:t>
            </a:r>
          </a:p>
          <a:p>
            <a:r>
              <a:rPr lang="en-US" dirty="0"/>
              <a:t>median income : 80,000 , some with 1,60,000</a:t>
            </a:r>
          </a:p>
          <a:p>
            <a:r>
              <a:rPr lang="en-US" dirty="0"/>
              <a:t>constitutes more of graduates and masters</a:t>
            </a:r>
          </a:p>
          <a:p>
            <a:r>
              <a:rPr lang="en-US" dirty="0"/>
              <a:t>more are living with partner than single</a:t>
            </a:r>
          </a:p>
          <a:p>
            <a:r>
              <a:rPr lang="en-US" dirty="0"/>
              <a:t>more are with one teens</a:t>
            </a:r>
          </a:p>
          <a:p>
            <a:r>
              <a:rPr lang="en-US" dirty="0"/>
              <a:t> spent more on wines and gold while average spent on remaining products </a:t>
            </a:r>
          </a:p>
          <a:p>
            <a:r>
              <a:rPr lang="en-US" dirty="0"/>
              <a:t>actively bought products with discount sale, through store, through website, visited company’s website actively, averagely bought through catalogue. </a:t>
            </a:r>
          </a:p>
          <a:p>
            <a:r>
              <a:rPr lang="en-US" dirty="0"/>
              <a:t>less actively accepted the offers </a:t>
            </a:r>
            <a:r>
              <a:rPr lang="en-US"/>
              <a:t>in campaigns</a:t>
            </a:r>
            <a:endParaRPr lang="en-US" dirty="0"/>
          </a:p>
          <a:p>
            <a:r>
              <a:rPr lang="en-US" dirty="0"/>
              <a:t> median age 50</a:t>
            </a:r>
            <a:endParaRPr lang="en-IN" dirty="0"/>
          </a:p>
        </p:txBody>
      </p:sp>
    </p:spTree>
    <p:extLst>
      <p:ext uri="{BB962C8B-B14F-4D97-AF65-F5344CB8AC3E}">
        <p14:creationId xmlns:p14="http://schemas.microsoft.com/office/powerpoint/2010/main" val="114514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380</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Times New Roman</vt:lpstr>
      <vt:lpstr>Office Theme</vt:lpstr>
      <vt:lpstr>Customer Personality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Swetha Kolli</dc:creator>
  <cp:lastModifiedBy>Swetha Kolli</cp:lastModifiedBy>
  <cp:revision>1</cp:revision>
  <dcterms:created xsi:type="dcterms:W3CDTF">2022-05-29T17:11:21Z</dcterms:created>
  <dcterms:modified xsi:type="dcterms:W3CDTF">2022-05-29T17:29:08Z</dcterms:modified>
</cp:coreProperties>
</file>