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868" autoAdjust="0"/>
  </p:normalViewPr>
  <p:slideViewPr>
    <p:cSldViewPr>
      <p:cViewPr varScale="1">
        <p:scale>
          <a:sx n="91" d="100"/>
          <a:sy n="91" d="100"/>
        </p:scale>
        <p:origin x="39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Swethaa</a:t>
            </a:r>
            <a:r>
              <a:rPr lang="en-US" sz="3200" dirty="0" smtClean="0">
                <a:latin typeface="Trebuchet MS"/>
                <a:cs typeface="Trebuchet MS"/>
              </a:rPr>
              <a:t> R</a:t>
            </a:r>
            <a:endParaRPr sz="3200" dirty="0">
              <a:latin typeface="Trebuchet MS"/>
              <a:cs typeface="Trebuchet MS"/>
            </a:endParaRPr>
          </a:p>
        </p:txBody>
      </p:sp>
      <p:sp>
        <p:nvSpPr>
          <p:cNvPr id="8" name="object 8"/>
          <p:cNvSpPr txBox="1"/>
          <p:nvPr/>
        </p:nvSpPr>
        <p:spPr>
          <a:xfrm>
            <a:off x="4876800" y="2821622"/>
            <a:ext cx="3467100" cy="751488"/>
          </a:xfrm>
          <a:prstGeom prst="rect">
            <a:avLst/>
          </a:prstGeom>
        </p:spPr>
        <p:txBody>
          <a:bodyPr vert="horz" wrap="square" lIns="0" tIns="12700" rIns="0" bIns="0" rtlCol="0">
            <a:spAutoFit/>
          </a:bodyPr>
          <a:lstStyle/>
          <a:p>
            <a:pPr marL="12700">
              <a:lnSpc>
                <a:spcPct val="100000"/>
              </a:lnSpc>
              <a:spcBef>
                <a:spcPts val="100"/>
              </a:spcBef>
            </a:pPr>
            <a:r>
              <a:rPr lang="en-US" sz="2400" dirty="0" smtClean="0">
                <a:latin typeface="Trebuchet MS"/>
                <a:cs typeface="Trebuchet MS"/>
              </a:rPr>
              <a:t>Text/Patent Summarizer </a:t>
            </a:r>
            <a:r>
              <a:rPr lang="en-US" sz="2400" dirty="0" err="1" smtClean="0">
                <a:latin typeface="Trebuchet MS"/>
                <a:cs typeface="Trebuchet MS"/>
              </a:rPr>
              <a:t>GenAI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0" name="Picture 9"/>
          <p:cNvPicPr>
            <a:picLocks noChangeAspect="1"/>
          </p:cNvPicPr>
          <p:nvPr/>
        </p:nvPicPr>
        <p:blipFill>
          <a:blip r:embed="rId4"/>
          <a:stretch>
            <a:fillRect/>
          </a:stretch>
        </p:blipFill>
        <p:spPr>
          <a:xfrm>
            <a:off x="398800" y="3735306"/>
            <a:ext cx="8954750" cy="114149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p:cNvPicPr>
            <a:picLocks noChangeAspect="1"/>
          </p:cNvPicPr>
          <p:nvPr/>
        </p:nvPicPr>
        <p:blipFill>
          <a:blip r:embed="rId5"/>
          <a:stretch>
            <a:fillRect/>
          </a:stretch>
        </p:blipFill>
        <p:spPr>
          <a:xfrm>
            <a:off x="390525" y="1725912"/>
            <a:ext cx="8963025" cy="154863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5505032"/>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t>Text/Patent Summarizer </a:t>
            </a:r>
            <a:r>
              <a:rPr lang="en-US" sz="4250" dirty="0" err="1" smtClean="0"/>
              <a:t>GenAI</a:t>
            </a:r>
            <a:r>
              <a:rPr lang="en-US" sz="4250" dirty="0" smtClean="0"/>
              <a:t> :</a:t>
            </a:r>
            <a:br>
              <a:rPr lang="en-US" sz="4250" dirty="0" smtClean="0"/>
            </a:br>
            <a:r>
              <a:rPr lang="en-US" sz="4250" dirty="0" smtClean="0"/>
              <a:t/>
            </a:r>
            <a:br>
              <a:rPr lang="en-US" sz="4250" dirty="0" smtClean="0"/>
            </a:br>
            <a:r>
              <a:rPr lang="en-US" sz="4250" dirty="0" smtClean="0"/>
              <a:t>    </a:t>
            </a:r>
            <a:r>
              <a:rPr lang="en-US" sz="2000" b="0" dirty="0" smtClean="0"/>
              <a:t>This project utilizes state-of-the-art transformer models to automate </a:t>
            </a:r>
            <a:br>
              <a:rPr lang="en-US" sz="2000" b="0" dirty="0" smtClean="0"/>
            </a:br>
            <a:r>
              <a:rPr lang="en-US" sz="2000" b="0" dirty="0" smtClean="0"/>
              <a:t>the summarization of large text documents, facilitating efficient information extraction and comprehension. </a:t>
            </a:r>
            <a:br>
              <a:rPr lang="en-US" sz="2000" b="0" dirty="0" smtClean="0"/>
            </a:br>
            <a:r>
              <a:rPr lang="en-US" sz="2000" b="0" dirty="0" smtClean="0"/>
              <a:t/>
            </a:r>
            <a:br>
              <a:rPr lang="en-US" sz="2000" b="0" dirty="0" smtClean="0"/>
            </a:br>
            <a:r>
              <a:rPr lang="en-US" sz="2000" b="0" dirty="0"/>
              <a:t>	</a:t>
            </a:r>
            <a:r>
              <a:rPr lang="en-US" sz="2000" b="0" dirty="0" smtClean="0"/>
              <a:t>By leveraging advanced natural language </a:t>
            </a:r>
            <a:br>
              <a:rPr lang="en-US" sz="2000" b="0" dirty="0" smtClean="0"/>
            </a:br>
            <a:r>
              <a:rPr lang="en-US" sz="2000" b="0" dirty="0" smtClean="0"/>
              <a:t>processing techniques, it aims to enhance accessibility and productivity in </a:t>
            </a:r>
            <a:br>
              <a:rPr lang="en-US" sz="2000" b="0" dirty="0" smtClean="0"/>
            </a:br>
            <a:r>
              <a:rPr lang="en-US" sz="2000" b="0" dirty="0" smtClean="0"/>
              <a:t>handling extensive textual data.</a:t>
            </a:r>
            <a:br>
              <a:rPr lang="en-US" sz="2000" b="0" dirty="0" smtClean="0"/>
            </a:br>
            <a:r>
              <a:rPr lang="en-US" sz="2000" b="0" dirty="0" smtClean="0"/>
              <a:t>        </a:t>
            </a:r>
            <a:br>
              <a:rPr lang="en-US" sz="2000" b="0" dirty="0" smtClean="0"/>
            </a:br>
            <a:r>
              <a:rPr lang="en-US" sz="2000" b="0" dirty="0"/>
              <a:t> </a:t>
            </a:r>
            <a:r>
              <a:rPr lang="en-US" sz="2000" b="0" dirty="0" smtClean="0"/>
              <a:t>	It </a:t>
            </a:r>
            <a:r>
              <a:rPr lang="en-US" sz="2000" b="0" dirty="0"/>
              <a:t>utilizes a pre-trained model "t5_summarizer_model" to automatically generate summaries of </a:t>
            </a:r>
            <a:r>
              <a:rPr lang="en-US" sz="2000" b="0" dirty="0" smtClean="0"/>
              <a:t>unseen text samples in test set.</a:t>
            </a:r>
            <a:r>
              <a:rPr lang="en-US" sz="2000" b="0" dirty="0"/>
              <a:t/>
            </a:r>
            <a:br>
              <a:rPr lang="en-US" sz="2000" b="0" dirty="0"/>
            </a:br>
            <a:endParaRPr sz="2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48707" y="1312536"/>
            <a:ext cx="6324600" cy="5355312"/>
          </a:xfrm>
          <a:prstGeom prst="rect">
            <a:avLst/>
          </a:prstGeom>
          <a:noFill/>
        </p:spPr>
        <p:txBody>
          <a:bodyPr wrap="square" rtlCol="0">
            <a:spAutoFit/>
          </a:bodyPr>
          <a:lstStyle/>
          <a:p>
            <a:r>
              <a:rPr lang="en-US" b="1" dirty="0"/>
              <a:t>Project: </a:t>
            </a:r>
            <a:r>
              <a:rPr lang="en-US" b="1" dirty="0" err="1"/>
              <a:t>GenAI</a:t>
            </a:r>
            <a:r>
              <a:rPr lang="en-US" b="1" dirty="0"/>
              <a:t> </a:t>
            </a:r>
            <a:r>
              <a:rPr lang="en-US" b="1" dirty="0" smtClean="0"/>
              <a:t>– Text/Patent </a:t>
            </a:r>
            <a:r>
              <a:rPr lang="en-US" b="1" dirty="0"/>
              <a:t>Summarization with T5 Large Language </a:t>
            </a:r>
            <a:r>
              <a:rPr lang="en-US" b="1" dirty="0" smtClean="0"/>
              <a:t>Model</a:t>
            </a:r>
          </a:p>
          <a:p>
            <a:endParaRPr lang="en-US" b="1" dirty="0" smtClean="0"/>
          </a:p>
          <a:p>
            <a:pPr marL="285750" indent="-285750">
              <a:buFont typeface="Wingdings" panose="05000000000000000000" pitchFamily="2" charset="2"/>
              <a:buChar char="Ø"/>
            </a:pPr>
            <a:r>
              <a:rPr lang="en-US" b="1" dirty="0"/>
              <a:t>Central </a:t>
            </a:r>
            <a:r>
              <a:rPr lang="en-US" b="1" dirty="0" smtClean="0"/>
              <a:t>Goal :</a:t>
            </a:r>
          </a:p>
          <a:p>
            <a:r>
              <a:rPr lang="en-US"/>
              <a:t>The central goal of the project is to create an effective text summarization solution that can condense lengthy patent documents into concise and informative summaries while maintaining the key information and context</a:t>
            </a:r>
            <a:r>
              <a:rPr lang="en-US" smtClean="0"/>
              <a:t>.</a:t>
            </a:r>
          </a:p>
          <a:p>
            <a:pPr marL="285750" indent="-285750">
              <a:buFont typeface="Wingdings" panose="05000000000000000000" pitchFamily="2" charset="2"/>
              <a:buChar char="Ø"/>
            </a:pPr>
            <a:r>
              <a:rPr lang="en-US" smtClean="0"/>
              <a:t> </a:t>
            </a:r>
            <a:r>
              <a:rPr lang="en-US" b="1" dirty="0" smtClean="0"/>
              <a:t>Performance </a:t>
            </a:r>
            <a:r>
              <a:rPr lang="en-US" b="1" dirty="0"/>
              <a:t>Plan:</a:t>
            </a:r>
            <a:endParaRPr lang="en-US" dirty="0"/>
          </a:p>
          <a:p>
            <a:pPr lvl="2"/>
            <a:r>
              <a:rPr lang="en-US" dirty="0"/>
              <a:t>Train a T5 Large Language Model on a big patent dataset to achieve high-quality </a:t>
            </a:r>
            <a:r>
              <a:rPr lang="en-US" dirty="0" smtClean="0"/>
              <a:t>summarization and implement </a:t>
            </a:r>
            <a:r>
              <a:rPr lang="en-US" dirty="0"/>
              <a:t>rigorous evaluation metrics to assess model performance on unseen data</a:t>
            </a:r>
            <a:r>
              <a:rPr lang="en-US" dirty="0" smtClean="0"/>
              <a:t>.</a:t>
            </a:r>
          </a:p>
          <a:p>
            <a:pPr marL="285750" indent="-285750">
              <a:buFont typeface="Wingdings" panose="05000000000000000000" pitchFamily="2" charset="2"/>
              <a:buChar char="Ø"/>
            </a:pPr>
            <a:r>
              <a:rPr lang="en-US" b="1" dirty="0"/>
              <a:t> Expected Results:</a:t>
            </a:r>
          </a:p>
          <a:p>
            <a:r>
              <a:rPr lang="en-US" dirty="0" smtClean="0"/>
              <a:t>A summarization model capable of generating summaries that accurately capture the key points of text/patent descriptions and improving efficiency in patent information retrieval and analysis tasks.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p:cNvSpPr txBox="1"/>
          <p:nvPr/>
        </p:nvSpPr>
        <p:spPr>
          <a:xfrm>
            <a:off x="304800" y="2290694"/>
            <a:ext cx="6743700" cy="3416320"/>
          </a:xfrm>
          <a:prstGeom prst="rect">
            <a:avLst/>
          </a:prstGeom>
          <a:noFill/>
        </p:spPr>
        <p:txBody>
          <a:bodyPr wrap="square" rtlCol="0">
            <a:spAutoFit/>
          </a:bodyPr>
          <a:lstStyle/>
          <a:p>
            <a:r>
              <a:rPr lang="en-US" b="1" dirty="0"/>
              <a:t>The ever-growing volume of patent information presents a significant challenge for researchers, analysts, and legal professionals. Extracting critical details and insights from patent descriptions is a time-consuming and laborious manual process</a:t>
            </a:r>
            <a:r>
              <a:rPr lang="en-US" b="1" dirty="0" smtClean="0"/>
              <a:t>. Text summarization of large documents such as patents poses a challenge due to the need for condensing vast amounts of information while maintaining accuracy and coherence. This project </a:t>
            </a:r>
            <a:r>
              <a:rPr lang="en-US" b="1" dirty="0"/>
              <a:t>aims to develop a robust text summarization system leveraging advanced generative models, specifically the T5 (Text-To-Text Transfer Transformer) model to automatically generate summaries </a:t>
            </a:r>
            <a:r>
              <a:rPr lang="en-US" b="1" dirty="0" smtClean="0"/>
              <a:t>of the patent documents.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007" y="111859"/>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032" y="1018604"/>
            <a:ext cx="9625748" cy="5647700"/>
          </a:xfrm>
          <a:prstGeom prst="rect">
            <a:avLst/>
          </a:prstGeom>
          <a:noFill/>
        </p:spPr>
        <p:txBody>
          <a:bodyPr wrap="square" rtlCol="0">
            <a:spAutoFit/>
          </a:bodyPr>
          <a:lstStyle/>
          <a:p>
            <a:pPr marL="171450" indent="-171450" algn="l">
              <a:buFont typeface="Wingdings" panose="05000000000000000000" pitchFamily="2" charset="2"/>
              <a:buChar char="Ø"/>
            </a:pPr>
            <a:r>
              <a:rPr lang="en-US" sz="1600" dirty="0"/>
              <a:t> </a:t>
            </a:r>
            <a:r>
              <a:rPr lang="en-US" sz="1600" b="1" dirty="0" smtClean="0"/>
              <a:t>Algorithm:</a:t>
            </a:r>
          </a:p>
          <a:p>
            <a:pPr algn="l"/>
            <a:r>
              <a:rPr lang="en-US" sz="1500" dirty="0" smtClean="0"/>
              <a:t>This project utilizes a T5-based generative model for text summarization. The T5 model is a transformer-based architecture capable of performing various natural language processing tasks, including summarization.</a:t>
            </a:r>
          </a:p>
          <a:p>
            <a:pPr marL="285750" indent="-285750" algn="l">
              <a:buFont typeface="Wingdings" panose="05000000000000000000" pitchFamily="2" charset="2"/>
              <a:buChar char="Ø"/>
            </a:pPr>
            <a:r>
              <a:rPr lang="en-US" sz="1500" b="1" dirty="0" smtClean="0"/>
              <a:t>Generator:</a:t>
            </a:r>
          </a:p>
          <a:p>
            <a:pPr algn="l"/>
            <a:r>
              <a:rPr lang="en-US" sz="1500" dirty="0" smtClean="0"/>
              <a:t>The generator component of our system is the T5 model, specifically fine-tuned for text summarization. It takes as input a long document and outputs a concise summary capturing the essential information.</a:t>
            </a:r>
          </a:p>
          <a:p>
            <a:pPr marL="285750" indent="-285750" algn="l">
              <a:buFont typeface="Wingdings" panose="05000000000000000000" pitchFamily="2" charset="2"/>
              <a:buChar char="Ø"/>
            </a:pPr>
            <a:r>
              <a:rPr lang="en-US" sz="1500" b="1" dirty="0" smtClean="0"/>
              <a:t>Discriminator:</a:t>
            </a:r>
          </a:p>
          <a:p>
            <a:pPr algn="l"/>
            <a:r>
              <a:rPr lang="en-US" sz="1500" dirty="0" smtClean="0"/>
              <a:t>While our project does not explicitly include a discriminator component, the quality of the generated summaries is evaluated using automated metrics such as ROUGE (Recall-Oriented Understudy for </a:t>
            </a:r>
            <a:r>
              <a:rPr lang="en-US" sz="1500" dirty="0" err="1" smtClean="0"/>
              <a:t>Gisting</a:t>
            </a:r>
            <a:r>
              <a:rPr lang="en-US" sz="1500" dirty="0" smtClean="0"/>
              <a:t> Evaluation). These metrics help assess the similarity between the generated summaries and human-written reference summaries.</a:t>
            </a:r>
          </a:p>
          <a:p>
            <a:pPr marL="285750" indent="-285750" algn="l">
              <a:buFont typeface="Wingdings" panose="05000000000000000000" pitchFamily="2" charset="2"/>
              <a:buChar char="Ø"/>
            </a:pPr>
            <a:r>
              <a:rPr lang="en-US" sz="1500" b="1" dirty="0" smtClean="0"/>
              <a:t>Hardware Requirements:</a:t>
            </a:r>
          </a:p>
          <a:p>
            <a:pPr algn="l"/>
            <a:r>
              <a:rPr lang="en-US" sz="1500" dirty="0" smtClean="0"/>
              <a:t>Our system requires hardware capable of running deep learning models efficiently. This typically includes GPUs or TPUs for faster training and inference. A GPU with at least 8GB of VRAM is recommended for training large models like T5.</a:t>
            </a:r>
          </a:p>
          <a:p>
            <a:pPr marL="285750" indent="-285750" algn="l">
              <a:buFont typeface="Wingdings" panose="05000000000000000000" pitchFamily="2" charset="2"/>
              <a:buChar char="Ø"/>
            </a:pPr>
            <a:r>
              <a:rPr lang="en-US" sz="1500" b="1" dirty="0" smtClean="0"/>
              <a:t>Software Requirements : </a:t>
            </a:r>
          </a:p>
          <a:p>
            <a:pPr algn="l"/>
            <a:r>
              <a:rPr lang="en-US" sz="1500" dirty="0" smtClean="0"/>
              <a:t>The software requirements include Python 3.x, along with the following libraries:</a:t>
            </a:r>
          </a:p>
          <a:p>
            <a:pPr marL="285750" lvl="1" indent="-285750" algn="l">
              <a:buFont typeface="Wingdings" panose="05000000000000000000" pitchFamily="2" charset="2"/>
              <a:buChar char="Ø"/>
            </a:pPr>
            <a:r>
              <a:rPr lang="en-US" sz="1500" b="1" dirty="0" smtClean="0"/>
              <a:t>transformers: </a:t>
            </a:r>
            <a:r>
              <a:rPr lang="en-US" sz="1500" dirty="0" smtClean="0"/>
              <a:t>for accessing pre-trained T5 models and fine-tuning them for summarization tasks.</a:t>
            </a:r>
          </a:p>
          <a:p>
            <a:pPr marL="285750" lvl="1" indent="-285750" algn="l">
              <a:buFont typeface="Wingdings" panose="05000000000000000000" pitchFamily="2" charset="2"/>
              <a:buChar char="Ø"/>
            </a:pPr>
            <a:r>
              <a:rPr lang="en-US" sz="1500" b="1" dirty="0" smtClean="0"/>
              <a:t>dataset</a:t>
            </a:r>
            <a:r>
              <a:rPr lang="en-US" sz="1500" dirty="0" smtClean="0"/>
              <a:t>s: for loading and preprocessing the training, validation, and test datasets.</a:t>
            </a:r>
          </a:p>
          <a:p>
            <a:pPr marL="285750" lvl="1" indent="-285750" algn="l">
              <a:buFont typeface="Wingdings" panose="05000000000000000000" pitchFamily="2" charset="2"/>
              <a:buChar char="Ø"/>
            </a:pPr>
            <a:r>
              <a:rPr lang="en-US" sz="1500" b="1" dirty="0" err="1" smtClean="0"/>
              <a:t>numpy</a:t>
            </a:r>
            <a:r>
              <a:rPr lang="en-US" sz="1500" b="1" dirty="0" smtClean="0"/>
              <a:t>: </a:t>
            </a:r>
            <a:r>
              <a:rPr lang="en-US" sz="1500" dirty="0" smtClean="0"/>
              <a:t>for numerical computations and array manipulation.</a:t>
            </a:r>
          </a:p>
          <a:p>
            <a:pPr marL="285750" lvl="1" indent="-285750" algn="l">
              <a:buFont typeface="Wingdings" panose="05000000000000000000" pitchFamily="2" charset="2"/>
              <a:buChar char="Ø"/>
            </a:pPr>
            <a:r>
              <a:rPr lang="en-US" sz="1500" b="1" dirty="0" err="1" smtClean="0"/>
              <a:t>huggingface_hub</a:t>
            </a:r>
            <a:r>
              <a:rPr lang="en-US" sz="1500" b="1" dirty="0" smtClean="0"/>
              <a:t>:</a:t>
            </a:r>
            <a:r>
              <a:rPr lang="en-US" sz="1500" dirty="0" smtClean="0"/>
              <a:t> for accessing and sharing trained models and datasets via the Hugging Face model hub.</a:t>
            </a:r>
          </a:p>
          <a:p>
            <a:pPr marL="285750" lvl="1" indent="-285750" algn="l">
              <a:buFont typeface="Wingdings" panose="05000000000000000000" pitchFamily="2" charset="2"/>
              <a:buChar char="Ø"/>
            </a:pPr>
            <a:r>
              <a:rPr lang="en-US" sz="1500" b="1" dirty="0" err="1" smtClean="0"/>
              <a:t>tensorflow</a:t>
            </a:r>
            <a:r>
              <a:rPr lang="en-US" sz="1500" dirty="0" smtClean="0"/>
              <a:t>: for training the model and handling deep learning operations.</a:t>
            </a:r>
          </a:p>
          <a:p>
            <a:pPr marL="285750" lvl="1" indent="-285750" algn="l">
              <a:buFont typeface="Wingdings" panose="05000000000000000000" pitchFamily="2" charset="2"/>
              <a:buChar char="Ø"/>
            </a:pPr>
            <a:r>
              <a:rPr lang="en-US" sz="1500" b="1" dirty="0" smtClean="0"/>
              <a:t>evaluate: </a:t>
            </a:r>
            <a:r>
              <a:rPr lang="en-US" sz="1500" dirty="0" smtClean="0"/>
              <a:t>for computing evaluation metrics such as ROUGE.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384247" y="2110323"/>
            <a:ext cx="8911589" cy="3785652"/>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Patent Searchers and Analysts:</a:t>
            </a:r>
            <a:r>
              <a:rPr lang="en-US" sz="1600" dirty="0"/>
              <a:t> </a:t>
            </a:r>
            <a:r>
              <a:rPr lang="en-US" sz="1600" dirty="0" smtClean="0"/>
              <a:t>They spends </a:t>
            </a:r>
            <a:r>
              <a:rPr lang="en-US" sz="1600" dirty="0"/>
              <a:t>significant time sifting through large volumes of patent descriptions to identify relevant ones. The </a:t>
            </a:r>
            <a:r>
              <a:rPr lang="en-US" sz="1600" dirty="0" err="1"/>
              <a:t>GenAI</a:t>
            </a:r>
            <a:r>
              <a:rPr lang="en-US" sz="1600" dirty="0"/>
              <a:t> system will provide them with concise summaries, allowing for faster and more accurate searches.</a:t>
            </a:r>
          </a:p>
          <a:p>
            <a:pPr marL="285750" indent="-285750">
              <a:buFont typeface="Wingdings" panose="05000000000000000000" pitchFamily="2" charset="2"/>
              <a:buChar char="Ø"/>
            </a:pPr>
            <a:r>
              <a:rPr lang="en-US" sz="1600" b="1" dirty="0"/>
              <a:t>Patent Researchers and Developers:</a:t>
            </a:r>
            <a:r>
              <a:rPr lang="en-US" sz="1600" dirty="0"/>
              <a:t> Understanding patent details is crucial for these individuals. Automated summaries will enable them to grasp key aspects of patents quickly, accelerating research and development processes.</a:t>
            </a:r>
          </a:p>
          <a:p>
            <a:pPr marL="285750" indent="-285750">
              <a:buFont typeface="Wingdings" panose="05000000000000000000" pitchFamily="2" charset="2"/>
              <a:buChar char="Ø"/>
            </a:pPr>
            <a:r>
              <a:rPr lang="en-US" sz="1600" b="1" dirty="0"/>
              <a:t>Patent Lawyers and Legal Professionals:</a:t>
            </a:r>
            <a:r>
              <a:rPr lang="en-US" sz="1600" dirty="0"/>
              <a:t> They need efficient access to patent information for litigation, licensing, and other legal matters. Summarization tools allow them to quickly understand the essence of a patent, saving valuable time and resources.</a:t>
            </a:r>
          </a:p>
          <a:p>
            <a:pPr marL="285750" indent="-285750">
              <a:buFont typeface="Wingdings" panose="05000000000000000000" pitchFamily="2" charset="2"/>
              <a:buChar char="Ø"/>
            </a:pPr>
            <a:r>
              <a:rPr lang="en-US" sz="1600" b="1" dirty="0"/>
              <a:t>Competitive Intelligence Specialists:</a:t>
            </a:r>
            <a:r>
              <a:rPr lang="en-US" sz="1600" dirty="0"/>
              <a:t> These professionals track competitor activity, often through patent filings. </a:t>
            </a:r>
            <a:r>
              <a:rPr lang="en-US" sz="1600" dirty="0" err="1"/>
              <a:t>GenAI</a:t>
            </a:r>
            <a:r>
              <a:rPr lang="en-US" sz="1600" dirty="0"/>
              <a:t> summaries will help them stay informed about emerging technologies and potential threats or opportunities.</a:t>
            </a:r>
          </a:p>
          <a:p>
            <a:pPr marL="285750" indent="-285750">
              <a:buFont typeface="Wingdings" panose="05000000000000000000" pitchFamily="2" charset="2"/>
              <a:buChar char="Ø"/>
            </a:pPr>
            <a:r>
              <a:rPr lang="en-US" sz="1600" b="1" dirty="0"/>
              <a:t>Academic Researchers and Students:</a:t>
            </a:r>
            <a:r>
              <a:rPr lang="en-US" sz="1600" dirty="0"/>
              <a:t> Studying patents can be crucial in various fields. The </a:t>
            </a:r>
            <a:r>
              <a:rPr lang="en-US" sz="1600" dirty="0" err="1"/>
              <a:t>GenAI</a:t>
            </a:r>
            <a:r>
              <a:rPr lang="en-US" sz="1600" dirty="0"/>
              <a:t> system will empower them to gain insights from technical patents more efficiently, facilitating their </a:t>
            </a:r>
            <a:r>
              <a:rPr lang="en-US" sz="1600" dirty="0" smtClean="0"/>
              <a:t>research.</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34525" y="36404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1044"/>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084" y="1434394"/>
            <a:ext cx="9207441" cy="5216813"/>
          </a:xfrm>
          <a:prstGeom prst="rect">
            <a:avLst/>
          </a:prstGeom>
          <a:noFill/>
        </p:spPr>
        <p:txBody>
          <a:bodyPr wrap="square" rtlCol="0">
            <a:spAutoFit/>
          </a:bodyPr>
          <a:lstStyle/>
          <a:p>
            <a:pPr marL="285750" indent="-285750">
              <a:buFont typeface="Wingdings" panose="05000000000000000000" pitchFamily="2" charset="2"/>
              <a:buChar char="Ø"/>
            </a:pPr>
            <a:r>
              <a:rPr lang="en-US" sz="1500" b="1" dirty="0"/>
              <a:t>Efficient Text Summarization:</a:t>
            </a:r>
            <a:endParaRPr lang="en-US" sz="1500" dirty="0"/>
          </a:p>
          <a:p>
            <a:pPr lvl="1"/>
            <a:r>
              <a:rPr lang="en-US" sz="1500" dirty="0"/>
              <a:t>Our solution leverages T5-based generative models to efficiently summarize lengthy documents, enabling users to extract key information quickly and effectively.</a:t>
            </a:r>
          </a:p>
          <a:p>
            <a:pPr marL="285750" indent="-285750">
              <a:buFont typeface="Wingdings" panose="05000000000000000000" pitchFamily="2" charset="2"/>
              <a:buChar char="Ø"/>
            </a:pPr>
            <a:r>
              <a:rPr lang="en-US" sz="1500" b="1" dirty="0"/>
              <a:t>Preservation of Key Information:</a:t>
            </a:r>
            <a:endParaRPr lang="en-US" sz="1500" dirty="0"/>
          </a:p>
          <a:p>
            <a:pPr lvl="1"/>
            <a:r>
              <a:rPr lang="en-US" sz="1500" dirty="0"/>
              <a:t>By employing advanced natural language processing techniques, our system ensures that important details and context from the original text are preserved in the generated summaries.</a:t>
            </a:r>
          </a:p>
          <a:p>
            <a:pPr marL="285750" indent="-285750">
              <a:buFont typeface="Wingdings" panose="05000000000000000000" pitchFamily="2" charset="2"/>
              <a:buChar char="Ø"/>
            </a:pPr>
            <a:r>
              <a:rPr lang="en-US" sz="1500" b="1" dirty="0"/>
              <a:t>Customizable Summarization Parameters:</a:t>
            </a:r>
            <a:endParaRPr lang="en-US" sz="1500" dirty="0"/>
          </a:p>
          <a:p>
            <a:pPr lvl="1"/>
            <a:r>
              <a:rPr lang="en-US" sz="1500" dirty="0"/>
              <a:t>Users have the flexibility to adjust various summarization parameters such as maximum length, minimum length, and length penalty, allowing them to tailor the summarization process to their specific needs and preferences.</a:t>
            </a:r>
          </a:p>
          <a:p>
            <a:pPr marL="285750" indent="-285750">
              <a:buFont typeface="Wingdings" panose="05000000000000000000" pitchFamily="2" charset="2"/>
              <a:buChar char="Ø"/>
            </a:pPr>
            <a:r>
              <a:rPr lang="en-US" sz="1500" b="1" dirty="0"/>
              <a:t>Automated Evaluation and Optimization:</a:t>
            </a:r>
            <a:endParaRPr lang="en-US" sz="1500" dirty="0"/>
          </a:p>
          <a:p>
            <a:pPr lvl="1"/>
            <a:r>
              <a:rPr lang="en-US" sz="1500" dirty="0"/>
              <a:t>The system incorporates automated evaluation metrics such as ROUGE to quantitatively assess the quality of generated summaries, facilitating continuous improvement and optimization of summarization performance.</a:t>
            </a:r>
          </a:p>
          <a:p>
            <a:pPr marL="285750" indent="-285750">
              <a:buFont typeface="Wingdings" panose="05000000000000000000" pitchFamily="2" charset="2"/>
              <a:buChar char="Ø"/>
            </a:pPr>
            <a:r>
              <a:rPr lang="en-US" sz="1500" b="1" dirty="0"/>
              <a:t>Scalability and Adaptability:</a:t>
            </a:r>
            <a:endParaRPr lang="en-US" sz="1500" dirty="0"/>
          </a:p>
          <a:p>
            <a:pPr lvl="1"/>
            <a:r>
              <a:rPr lang="en-US" sz="1500" dirty="0"/>
              <a:t>Our solution is scalable and adaptable to different domains and document types, making it suitable for </a:t>
            </a:r>
            <a:r>
              <a:rPr lang="en-US" sz="1500" dirty="0" smtClean="0"/>
              <a:t>a</a:t>
            </a:r>
          </a:p>
          <a:p>
            <a:pPr lvl="1"/>
            <a:r>
              <a:rPr lang="en-US" sz="1500" dirty="0" smtClean="0"/>
              <a:t> </a:t>
            </a:r>
            <a:r>
              <a:rPr lang="en-US" sz="1500" dirty="0"/>
              <a:t>wide range of applications including patent analysis, document summarization, and information retrieval.</a:t>
            </a:r>
          </a:p>
          <a:p>
            <a:pPr marL="285750" indent="-285750">
              <a:buFont typeface="Wingdings" panose="05000000000000000000" pitchFamily="2" charset="2"/>
              <a:buChar char="Ø"/>
            </a:pPr>
            <a:r>
              <a:rPr lang="en-US" sz="1500" b="1" dirty="0" smtClean="0"/>
              <a:t>Enhanced </a:t>
            </a:r>
            <a:r>
              <a:rPr lang="en-US" sz="1500" b="1" dirty="0"/>
              <a:t>Decision-Making and Insight Generation:</a:t>
            </a:r>
            <a:endParaRPr lang="en-US" sz="1500" dirty="0"/>
          </a:p>
          <a:p>
            <a:pPr lvl="1"/>
            <a:r>
              <a:rPr lang="en-US" sz="1500" dirty="0"/>
              <a:t>By providing concise and informative summaries of large volumes of text data, our solution empowers </a:t>
            </a:r>
            <a:endParaRPr lang="en-US" sz="1500" dirty="0" smtClean="0"/>
          </a:p>
          <a:p>
            <a:pPr lvl="1"/>
            <a:r>
              <a:rPr lang="en-US" sz="1500" dirty="0" smtClean="0"/>
              <a:t>users </a:t>
            </a:r>
            <a:r>
              <a:rPr lang="en-US" sz="1500" dirty="0"/>
              <a:t>to make informed decisions, extract insights, and derive actionable intelligence from complex information sources.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467" y="-105078"/>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p:cNvSpPr txBox="1"/>
          <p:nvPr/>
        </p:nvSpPr>
        <p:spPr>
          <a:xfrm>
            <a:off x="228600" y="947989"/>
            <a:ext cx="9744075" cy="2677656"/>
          </a:xfrm>
          <a:prstGeom prst="rect">
            <a:avLst/>
          </a:prstGeom>
          <a:noFill/>
        </p:spPr>
        <p:txBody>
          <a:bodyPr wrap="square" rtlCol="0">
            <a:spAutoFit/>
          </a:bodyPr>
          <a:lstStyle/>
          <a:p>
            <a:pPr marL="285750" indent="-285750">
              <a:buFont typeface="Wingdings" panose="05000000000000000000" pitchFamily="2" charset="2"/>
              <a:buChar char="Ø"/>
            </a:pPr>
            <a:r>
              <a:rPr lang="en-US" sz="1500" b="1" dirty="0"/>
              <a:t>Advanced Generative Models:</a:t>
            </a:r>
            <a:endParaRPr lang="en-US" sz="1500" dirty="0"/>
          </a:p>
          <a:p>
            <a:pPr lvl="1"/>
            <a:r>
              <a:rPr lang="en-US" sz="1500" dirty="0"/>
              <a:t>Our solution harnesses state-of-the-art T5-based generative models, renowned for their ability to produce coherent and contextually rich text. Unlike simpler extractive summarization methods, which merely select and concatenate key phrases, our approach generates summaries that </a:t>
            </a:r>
            <a:r>
              <a:rPr lang="en-US" sz="1500" dirty="0" smtClean="0"/>
              <a:t>are</a:t>
            </a:r>
          </a:p>
          <a:p>
            <a:pPr lvl="1"/>
            <a:r>
              <a:rPr lang="en-US" sz="1500" dirty="0" smtClean="0"/>
              <a:t>linguistically more nuanced </a:t>
            </a:r>
            <a:r>
              <a:rPr lang="en-US" sz="1500" dirty="0"/>
              <a:t>and contextually relevant.</a:t>
            </a:r>
          </a:p>
          <a:p>
            <a:pPr marL="285750" indent="-285750">
              <a:buFont typeface="Wingdings" panose="05000000000000000000" pitchFamily="2" charset="2"/>
              <a:buChar char="Ø"/>
            </a:pPr>
            <a:r>
              <a:rPr lang="en-US" sz="1500" b="1" dirty="0"/>
              <a:t>Customizable and Fine-tunable:</a:t>
            </a:r>
            <a:endParaRPr lang="en-US" sz="1500" dirty="0"/>
          </a:p>
          <a:p>
            <a:pPr lvl="1"/>
            <a:r>
              <a:rPr lang="en-US" sz="1500" dirty="0"/>
              <a:t>Unlike many off-the-shelf summarization tools that offer limited customization options, our solution provides users with fine-grained control over summarization parameters. This includes adjusting maximum and minimum summary lengths, tuning length penalties, and enabling early stopping mechanisms. Such flexibility allows users to tailor the summarization process to specific requirements and achieve optimal results.</a:t>
            </a:r>
          </a:p>
          <a:p>
            <a:endParaRPr lang="en-IN" dirty="0"/>
          </a:p>
        </p:txBody>
      </p:sp>
      <p:sp>
        <p:nvSpPr>
          <p:cNvPr id="11" name="TextBox 10"/>
          <p:cNvSpPr txBox="1"/>
          <p:nvPr/>
        </p:nvSpPr>
        <p:spPr>
          <a:xfrm>
            <a:off x="2298841" y="3353151"/>
            <a:ext cx="7010400" cy="3139321"/>
          </a:xfrm>
          <a:prstGeom prst="rect">
            <a:avLst/>
          </a:prstGeom>
          <a:noFill/>
        </p:spPr>
        <p:txBody>
          <a:bodyPr wrap="square" rtlCol="0">
            <a:spAutoFit/>
          </a:bodyPr>
          <a:lstStyle/>
          <a:p>
            <a:pPr marL="285750" lvl="7" indent="-285750">
              <a:buFont typeface="Wingdings" panose="05000000000000000000" pitchFamily="2" charset="2"/>
              <a:buChar char="Ø"/>
            </a:pPr>
            <a:r>
              <a:rPr lang="en-US" sz="1500" b="1" dirty="0" smtClean="0"/>
              <a:t>Automated Evaluation and Optimization:</a:t>
            </a:r>
            <a:endParaRPr lang="en-US" sz="1500" dirty="0" smtClean="0"/>
          </a:p>
          <a:p>
            <a:pPr lvl="8"/>
            <a:r>
              <a:rPr lang="en-US" sz="1500" dirty="0" smtClean="0"/>
              <a:t>While some summarization tools lack robust evaluation mechanisms, our solution incorporates automated metrics such as ROUGE (Recall-Oriented Understudy for </a:t>
            </a:r>
            <a:r>
              <a:rPr lang="en-US" sz="1500" dirty="0" err="1" smtClean="0"/>
              <a:t>Gisting</a:t>
            </a:r>
            <a:r>
              <a:rPr lang="en-US" sz="1500" dirty="0" smtClean="0"/>
              <a:t> Evaluation) to quantitatively assess summary quality. This enables users to iteratively refine and optimize summarization performance, leading to more accurate and informative summaries over time.</a:t>
            </a:r>
          </a:p>
          <a:p>
            <a:pPr marL="285750" lvl="7" indent="-285750">
              <a:buFont typeface="Wingdings" panose="05000000000000000000" pitchFamily="2" charset="2"/>
              <a:buChar char="Ø"/>
            </a:pPr>
            <a:r>
              <a:rPr lang="en-US" sz="1500" b="1" dirty="0" smtClean="0"/>
              <a:t>Scalability and Adaptability:</a:t>
            </a:r>
            <a:endParaRPr lang="en-US" sz="1500" dirty="0" smtClean="0"/>
          </a:p>
          <a:p>
            <a:pPr lvl="8"/>
            <a:r>
              <a:rPr lang="en-US" sz="1500" dirty="0" smtClean="0"/>
              <a:t>Unlike proprietary summarization systems that are tailored to specific domains or languages, our solution is designed to be scalable and adaptable across diverse use cases and document types. This versatility makes it suitable for a wide range of applications, from scientific literature review to business intelligence analysis, without the need for extensive customization or retraining.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3712" y="221287"/>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Rectangle 12"/>
          <p:cNvSpPr/>
          <p:nvPr/>
        </p:nvSpPr>
        <p:spPr>
          <a:xfrm>
            <a:off x="401306" y="1367853"/>
            <a:ext cx="2607337" cy="7620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Dataset Loading and </a:t>
            </a:r>
            <a:r>
              <a:rPr lang="en-IN" dirty="0" err="1" smtClean="0"/>
              <a:t>Preprocessing</a:t>
            </a:r>
            <a:endParaRPr lang="en-IN" dirty="0" smtClean="0"/>
          </a:p>
        </p:txBody>
      </p:sp>
      <p:sp>
        <p:nvSpPr>
          <p:cNvPr id="15" name="Down Arrow 14"/>
          <p:cNvSpPr/>
          <p:nvPr/>
        </p:nvSpPr>
        <p:spPr>
          <a:xfrm>
            <a:off x="1482088" y="2152918"/>
            <a:ext cx="314325" cy="975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401306" y="3133903"/>
            <a:ext cx="2607337" cy="87587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dk1"/>
                </a:solidFill>
                <a:latin typeface="+mn-lt"/>
                <a:ea typeface="+mn-ea"/>
                <a:cs typeface="+mn-cs"/>
              </a:rPr>
              <a:t>Initialize the tokenizer and </a:t>
            </a:r>
            <a:r>
              <a:rPr lang="en-US" dirty="0" smtClean="0">
                <a:solidFill>
                  <a:schemeClr val="dk1"/>
                </a:solidFill>
                <a:latin typeface="+mn-lt"/>
                <a:ea typeface="+mn-ea"/>
                <a:cs typeface="+mn-cs"/>
              </a:rPr>
              <a:t>T5 </a:t>
            </a:r>
            <a:r>
              <a:rPr lang="en-US" dirty="0">
                <a:solidFill>
                  <a:schemeClr val="dk1"/>
                </a:solidFill>
                <a:latin typeface="+mn-lt"/>
                <a:ea typeface="+mn-ea"/>
                <a:cs typeface="+mn-cs"/>
              </a:rPr>
              <a:t>model </a:t>
            </a:r>
            <a:endParaRPr lang="en-IN" dirty="0" smtClean="0"/>
          </a:p>
        </p:txBody>
      </p:sp>
      <p:sp>
        <p:nvSpPr>
          <p:cNvPr id="18" name="Down Arrow 17"/>
          <p:cNvSpPr/>
          <p:nvPr/>
        </p:nvSpPr>
        <p:spPr>
          <a:xfrm>
            <a:off x="1482089" y="4042644"/>
            <a:ext cx="314325" cy="953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80998" y="4996317"/>
            <a:ext cx="2607337" cy="87587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solidFill>
                  <a:schemeClr val="dk1"/>
                </a:solidFill>
                <a:latin typeface="+mn-lt"/>
                <a:ea typeface="+mn-ea"/>
                <a:cs typeface="+mn-cs"/>
              </a:rPr>
              <a:t>Seq2SeqTraining Configuration and</a:t>
            </a:r>
          </a:p>
          <a:p>
            <a:pPr algn="ctr"/>
            <a:r>
              <a:rPr lang="en-IN" dirty="0">
                <a:solidFill>
                  <a:schemeClr val="dk1"/>
                </a:solidFill>
                <a:latin typeface="+mn-lt"/>
                <a:ea typeface="+mn-ea"/>
                <a:cs typeface="+mn-cs"/>
              </a:rPr>
              <a:t>data collation</a:t>
            </a:r>
            <a:endParaRPr lang="en-IN" dirty="0" smtClean="0"/>
          </a:p>
        </p:txBody>
      </p:sp>
      <p:sp>
        <p:nvSpPr>
          <p:cNvPr id="21" name="Right Arrow 20"/>
          <p:cNvSpPr/>
          <p:nvPr/>
        </p:nvSpPr>
        <p:spPr>
          <a:xfrm>
            <a:off x="3008643" y="5267008"/>
            <a:ext cx="504190" cy="334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3552190" y="4998837"/>
            <a:ext cx="4548790" cy="875878"/>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solidFill>
                  <a:schemeClr val="dk1"/>
                </a:solidFill>
                <a:latin typeface="+mn-lt"/>
                <a:ea typeface="+mn-ea"/>
                <a:cs typeface="+mn-cs"/>
              </a:rPr>
              <a:t>Train </a:t>
            </a:r>
            <a:r>
              <a:rPr lang="en-IN" dirty="0">
                <a:solidFill>
                  <a:schemeClr val="dk1"/>
                </a:solidFill>
                <a:latin typeface="+mn-lt"/>
                <a:ea typeface="+mn-ea"/>
                <a:cs typeface="+mn-cs"/>
              </a:rPr>
              <a:t>the model </a:t>
            </a:r>
            <a:r>
              <a:rPr lang="en-IN" dirty="0" smtClean="0"/>
              <a:t>and </a:t>
            </a:r>
            <a:r>
              <a:rPr lang="en-IN" dirty="0">
                <a:solidFill>
                  <a:schemeClr val="dk1"/>
                </a:solidFill>
                <a:latin typeface="+mn-lt"/>
                <a:ea typeface="+mn-ea"/>
                <a:cs typeface="+mn-cs"/>
              </a:rPr>
              <a:t>compute evaluation metrics</a:t>
            </a:r>
            <a:endParaRPr lang="en-IN" dirty="0"/>
          </a:p>
        </p:txBody>
      </p:sp>
      <p:sp>
        <p:nvSpPr>
          <p:cNvPr id="27" name="Up Arrow 26"/>
          <p:cNvSpPr/>
          <p:nvPr/>
        </p:nvSpPr>
        <p:spPr>
          <a:xfrm>
            <a:off x="5521785" y="4444355"/>
            <a:ext cx="304800" cy="551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3552190" y="3185199"/>
            <a:ext cx="4548790" cy="1179962"/>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dk1"/>
                </a:solidFill>
                <a:latin typeface="+mn-lt"/>
                <a:ea typeface="+mn-ea"/>
                <a:cs typeface="+mn-cs"/>
              </a:rPr>
              <a:t>Tokenize the input text, convert it to </a:t>
            </a:r>
            <a:r>
              <a:rPr lang="en-US" dirty="0" err="1">
                <a:solidFill>
                  <a:schemeClr val="dk1"/>
                </a:solidFill>
                <a:latin typeface="+mn-lt"/>
                <a:ea typeface="+mn-ea"/>
                <a:cs typeface="+mn-cs"/>
              </a:rPr>
              <a:t>PyTorch</a:t>
            </a:r>
            <a:r>
              <a:rPr lang="en-US" dirty="0">
                <a:solidFill>
                  <a:schemeClr val="dk1"/>
                </a:solidFill>
                <a:latin typeface="+mn-lt"/>
                <a:ea typeface="+mn-ea"/>
                <a:cs typeface="+mn-cs"/>
              </a:rPr>
              <a:t> tensors, and feed it to the model to generate summaries.</a:t>
            </a:r>
          </a:p>
          <a:p>
            <a:pPr algn="ctr"/>
            <a:endParaRPr lang="en-IN" dirty="0"/>
          </a:p>
        </p:txBody>
      </p:sp>
      <p:sp>
        <p:nvSpPr>
          <p:cNvPr id="30" name="Up Arrow 29"/>
          <p:cNvSpPr/>
          <p:nvPr/>
        </p:nvSpPr>
        <p:spPr>
          <a:xfrm>
            <a:off x="5521785" y="2608863"/>
            <a:ext cx="304800" cy="551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flipH="1">
            <a:off x="3512833" y="892866"/>
            <a:ext cx="5801362" cy="1676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spcBef>
                <a:spcPts val="600"/>
              </a:spcBef>
            </a:pPr>
            <a:r>
              <a:rPr lang="en-US" dirty="0">
                <a:solidFill>
                  <a:schemeClr val="dk1"/>
                </a:solidFill>
                <a:latin typeface="+mn-lt"/>
                <a:ea typeface="+mn-ea"/>
                <a:cs typeface="+mn-cs"/>
              </a:rPr>
              <a:t>Analyze the generated summaries qualitatively and quantitatively to assess their coherence, relevance, and </a:t>
            </a:r>
            <a:r>
              <a:rPr lang="en-US" dirty="0" err="1" smtClean="0">
                <a:solidFill>
                  <a:schemeClr val="dk1"/>
                </a:solidFill>
                <a:latin typeface="+mn-lt"/>
                <a:ea typeface="+mn-ea"/>
                <a:cs typeface="+mn-cs"/>
              </a:rPr>
              <a:t>informativeness</a:t>
            </a:r>
            <a:r>
              <a:rPr lang="en-US" dirty="0" smtClean="0"/>
              <a:t>, to </a:t>
            </a:r>
            <a:r>
              <a:rPr lang="en-US" dirty="0">
                <a:solidFill>
                  <a:schemeClr val="dk1"/>
                </a:solidFill>
                <a:latin typeface="+mn-lt"/>
                <a:ea typeface="+mn-ea"/>
                <a:cs typeface="+mn-cs"/>
              </a:rPr>
              <a:t>Iterate on the </a:t>
            </a:r>
            <a:r>
              <a:rPr lang="en-US" dirty="0" smtClean="0">
                <a:solidFill>
                  <a:schemeClr val="dk1"/>
                </a:solidFill>
                <a:latin typeface="+mn-lt"/>
                <a:ea typeface="+mn-ea"/>
                <a:cs typeface="+mn-cs"/>
              </a:rPr>
              <a:t>model based </a:t>
            </a:r>
            <a:r>
              <a:rPr lang="en-US" dirty="0">
                <a:solidFill>
                  <a:schemeClr val="dk1"/>
                </a:solidFill>
                <a:latin typeface="+mn-lt"/>
                <a:ea typeface="+mn-ea"/>
                <a:cs typeface="+mn-cs"/>
              </a:rPr>
              <a:t>on the evaluation results to improve summarization performance.</a:t>
            </a:r>
          </a:p>
          <a:p>
            <a:pPr algn="ctr"/>
            <a:endParaRPr lang="en-US" dirty="0">
              <a:solidFill>
                <a:schemeClr val="dk1"/>
              </a:solidFill>
              <a:latin typeface="+mn-lt"/>
              <a:ea typeface="+mn-ea"/>
              <a:cs typeface="+mn-cs"/>
            </a:endParaRPr>
          </a:p>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TotalTime>
  <Words>798</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PowerPoint Presentation</vt:lpstr>
      <vt:lpstr>Text/Patent Summarizer GenAI :      This project utilizes state-of-the-art transformer models to automate  the summarization of large text documents, facilitating efficient information extraction and comprehension.    By leveraging advanced natural language  processing techniques, it aims to enhance accessibility and productivity in  handling extensive textual data.            It utilizes a pre-trained model "t5_summarizer_model" to automatically generate summaries of unseen text samples in test set.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Swethaa .R</dc:creator>
  <cp:lastModifiedBy>Shwetha Ramachandran</cp:lastModifiedBy>
  <cp:revision>20</cp:revision>
  <dcterms:created xsi:type="dcterms:W3CDTF">2024-04-03T04:02:09Z</dcterms:created>
  <dcterms:modified xsi:type="dcterms:W3CDTF">2024-04-25T04:58:22Z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