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66" r:id="rId5"/>
    <p:sldId id="258" r:id="rId6"/>
    <p:sldId id="272" r:id="rId7"/>
    <p:sldId id="279" r:id="rId8"/>
    <p:sldId id="273" r:id="rId9"/>
    <p:sldId id="275" r:id="rId10"/>
    <p:sldId id="277" r:id="rId11"/>
    <p:sldId id="274" r:id="rId12"/>
    <p:sldId id="276" r:id="rId13"/>
    <p:sldId id="278"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B9B9"/>
    <a:srgbClr val="CC0099"/>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274" autoAdjust="0"/>
  </p:normalViewPr>
  <p:slideViewPr>
    <p:cSldViewPr snapToGrid="0" showGuides="1">
      <p:cViewPr varScale="1">
        <p:scale>
          <a:sx n="93" d="100"/>
          <a:sy n="93" d="100"/>
        </p:scale>
        <p:origin x="211" y="86"/>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ba chinnathambi" userId="e1ba58048196acd8" providerId="LiveId" clId="{1AB162D9-D7BD-47B9-8140-3799AAE04424}"/>
    <pc:docChg chg="modSld">
      <pc:chgData name="ruba chinnathambi" userId="e1ba58048196acd8" providerId="LiveId" clId="{1AB162D9-D7BD-47B9-8140-3799AAE04424}" dt="2023-10-04T08:55:56.525" v="62" actId="255"/>
      <pc:docMkLst>
        <pc:docMk/>
      </pc:docMkLst>
      <pc:sldChg chg="modSp mod">
        <pc:chgData name="ruba chinnathambi" userId="e1ba58048196acd8" providerId="LiveId" clId="{1AB162D9-D7BD-47B9-8140-3799AAE04424}" dt="2023-10-04T08:55:56.525" v="62" actId="255"/>
        <pc:sldMkLst>
          <pc:docMk/>
          <pc:sldMk cId="1650012627" sldId="266"/>
        </pc:sldMkLst>
        <pc:spChg chg="mod">
          <ac:chgData name="ruba chinnathambi" userId="e1ba58048196acd8" providerId="LiveId" clId="{1AB162D9-D7BD-47B9-8140-3799AAE04424}" dt="2023-10-04T08:55:56.525" v="62" actId="255"/>
          <ac:spMkLst>
            <pc:docMk/>
            <pc:sldMk cId="1650012627" sldId="266"/>
            <ac:spMk id="3" creationId="{5ECCBAE3-CEA3-4EE0-83F6-41CFC54D2B4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04.10.2023</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04.10.2023</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1319917" y="301492"/>
            <a:ext cx="5597718" cy="2743857"/>
          </a:xfrm>
        </p:spPr>
        <p:txBody>
          <a:bodyPr/>
          <a:lstStyle/>
          <a:p>
            <a:r>
              <a:rPr lang="en-US" sz="2800" dirty="0">
                <a:latin typeface="Cambria Math" panose="02040503050406030204" pitchFamily="18" charset="0"/>
                <a:ea typeface="Cambria Math" panose="02040503050406030204" pitchFamily="18" charset="0"/>
              </a:rPr>
              <a:t>SRI  SHANMUGHA  COLLEGE  OF ENGINEERING  AND  TECHNOLOGY</a:t>
            </a:r>
            <a:br>
              <a:rPr lang="en-US" sz="2800" dirty="0">
                <a:latin typeface="Cambria Math" panose="02040503050406030204" pitchFamily="18" charset="0"/>
                <a:ea typeface="Cambria Math" panose="02040503050406030204" pitchFamily="18" charset="0"/>
              </a:rPr>
            </a:br>
            <a:br>
              <a:rPr lang="en-US" sz="2800" dirty="0">
                <a:latin typeface="Cambria Math" panose="02040503050406030204" pitchFamily="18" charset="0"/>
                <a:ea typeface="Cambria Math" panose="02040503050406030204" pitchFamily="18" charset="0"/>
              </a:rPr>
            </a:br>
            <a:br>
              <a:rPr lang="en-US" sz="2800" dirty="0">
                <a:latin typeface="Cambria Math" panose="02040503050406030204" pitchFamily="18" charset="0"/>
                <a:ea typeface="Cambria Math" panose="02040503050406030204" pitchFamily="18" charset="0"/>
              </a:rPr>
            </a:br>
            <a:r>
              <a:rPr lang="en-US" sz="2800" dirty="0">
                <a:latin typeface="Cambria Math" panose="02040503050406030204" pitchFamily="18" charset="0"/>
                <a:ea typeface="Cambria Math" panose="02040503050406030204" pitchFamily="18" charset="0"/>
              </a:rPr>
              <a:t>Department of Biomedical Engineering</a:t>
            </a:r>
            <a:endParaRPr lang="ru-RU" sz="2800" dirty="0">
              <a:latin typeface="Cambria Math" panose="02040503050406030204" pitchFamily="18" charset="0"/>
              <a:ea typeface="Cambria Math" panose="02040503050406030204" pitchFamily="18" charset="0"/>
            </a:endParaRPr>
          </a:p>
        </p:txBody>
      </p:sp>
      <p:sp>
        <p:nvSpPr>
          <p:cNvPr id="6" name="Text Placeholder 5">
            <a:extLst>
              <a:ext uri="{FF2B5EF4-FFF2-40B4-BE49-F238E27FC236}">
                <a16:creationId xmlns:a16="http://schemas.microsoft.com/office/drawing/2014/main" id="{CDD6760C-D868-43F4-99FB-1B78C91F8FE1}"/>
              </a:ext>
            </a:extLst>
          </p:cNvPr>
          <p:cNvSpPr>
            <a:spLocks noGrp="1"/>
          </p:cNvSpPr>
          <p:nvPr>
            <p:ph type="body" sz="quarter" idx="13"/>
          </p:nvPr>
        </p:nvSpPr>
        <p:spPr>
          <a:xfrm>
            <a:off x="453224" y="3425364"/>
            <a:ext cx="3962335" cy="701364"/>
          </a:xfrm>
        </p:spPr>
        <p:txBody>
          <a:bodyPr>
            <a:noAutofit/>
          </a:bodyPr>
          <a:lstStyle/>
          <a:p>
            <a:pPr algn="ctr"/>
            <a:r>
              <a:rPr lang="en-US" sz="4000" i="1" dirty="0">
                <a:solidFill>
                  <a:schemeClr val="accent3">
                    <a:lumMod val="75000"/>
                  </a:schemeClr>
                </a:solidFill>
                <a:latin typeface="Cambria Math" panose="02040503050406030204" pitchFamily="18" charset="0"/>
                <a:ea typeface="Cambria Math" panose="02040503050406030204" pitchFamily="18" charset="0"/>
              </a:rPr>
              <a:t>SMART  PARKING      SYSTEM</a:t>
            </a:r>
            <a:endParaRPr lang="ru-RU" sz="4000" i="1" dirty="0">
              <a:solidFill>
                <a:schemeClr val="accent3">
                  <a:lumMod val="75000"/>
                </a:schemeClr>
              </a:solidFill>
              <a:latin typeface="Cambria Math" panose="02040503050406030204" pitchFamily="18" charset="0"/>
              <a:ea typeface="Cambria Math" panose="02040503050406030204" pitchFamily="18" charset="0"/>
            </a:endParaRPr>
          </a:p>
        </p:txBody>
      </p:sp>
      <p:sp>
        <p:nvSpPr>
          <p:cNvPr id="3" name="Text Placeholder 2">
            <a:extLst>
              <a:ext uri="{FF2B5EF4-FFF2-40B4-BE49-F238E27FC236}">
                <a16:creationId xmlns:a16="http://schemas.microsoft.com/office/drawing/2014/main" id="{5ECCBAE3-CEA3-4EE0-83F6-41CFC54D2B4A}"/>
              </a:ext>
            </a:extLst>
          </p:cNvPr>
          <p:cNvSpPr>
            <a:spLocks noGrp="1"/>
          </p:cNvSpPr>
          <p:nvPr>
            <p:ph type="body" sz="quarter" idx="20"/>
          </p:nvPr>
        </p:nvSpPr>
        <p:spPr>
          <a:xfrm>
            <a:off x="955481" y="4714837"/>
            <a:ext cx="4367531" cy="949829"/>
          </a:xfrm>
        </p:spPr>
        <p:txBody>
          <a:bodyPr/>
          <a:lstStyle/>
          <a:p>
            <a:r>
              <a:rPr lang="en-US" sz="2800" dirty="0">
                <a:solidFill>
                  <a:srgbClr val="C00000"/>
                </a:solidFill>
                <a:latin typeface="Mongolian Baiti" panose="03000500000000000000" pitchFamily="66" charset="0"/>
                <a:ea typeface="Cambria" panose="02040503050406030204" pitchFamily="18" charset="0"/>
                <a:cs typeface="Mongolian Baiti" panose="03000500000000000000" pitchFamily="66" charset="0"/>
              </a:rPr>
              <a:t> </a:t>
            </a:r>
            <a:r>
              <a:rPr lang="en-US" sz="1600" b="1" dirty="0">
                <a:solidFill>
                  <a:schemeClr val="tx1"/>
                </a:solidFill>
                <a:latin typeface="Cambria" panose="02040503050406030204" pitchFamily="18" charset="0"/>
                <a:ea typeface="Cambria" panose="02040503050406030204" pitchFamily="18" charset="0"/>
                <a:cs typeface="Mongolian Baiti" panose="03000500000000000000" pitchFamily="66" charset="0"/>
              </a:rPr>
              <a:t>Present  by  3</a:t>
            </a:r>
            <a:r>
              <a:rPr lang="en-US" sz="1600" b="1" baseline="30000" dirty="0">
                <a:solidFill>
                  <a:schemeClr val="tx1"/>
                </a:solidFill>
                <a:latin typeface="Cambria" panose="02040503050406030204" pitchFamily="18" charset="0"/>
                <a:ea typeface="Cambria" panose="02040503050406030204" pitchFamily="18" charset="0"/>
                <a:cs typeface="Mongolian Baiti" panose="03000500000000000000" pitchFamily="66" charset="0"/>
              </a:rPr>
              <a:t>rd</a:t>
            </a:r>
            <a:r>
              <a:rPr lang="en-US" sz="1600" b="1" dirty="0">
                <a:solidFill>
                  <a:schemeClr val="tx1"/>
                </a:solidFill>
                <a:latin typeface="Cambria" panose="02040503050406030204" pitchFamily="18" charset="0"/>
                <a:ea typeface="Cambria" panose="02040503050406030204" pitchFamily="18" charset="0"/>
                <a:cs typeface="Mongolian Baiti" panose="03000500000000000000" pitchFamily="66" charset="0"/>
              </a:rPr>
              <a:t>   year  </a:t>
            </a:r>
            <a:br>
              <a:rPr lang="en-US" sz="1600" b="1" dirty="0">
                <a:solidFill>
                  <a:schemeClr val="tx1"/>
                </a:solidFill>
                <a:latin typeface="Cambria" panose="02040503050406030204" pitchFamily="18" charset="0"/>
                <a:ea typeface="Cambria" panose="02040503050406030204" pitchFamily="18" charset="0"/>
                <a:cs typeface="Mongolian Baiti" panose="03000500000000000000" pitchFamily="66" charset="0"/>
              </a:rPr>
            </a:br>
            <a:r>
              <a:rPr lang="en-US" sz="1600" b="1" dirty="0">
                <a:solidFill>
                  <a:schemeClr val="tx1"/>
                </a:solidFill>
                <a:latin typeface="Cambria" panose="02040503050406030204" pitchFamily="18" charset="0"/>
                <a:ea typeface="Cambria" panose="02040503050406030204" pitchFamily="18" charset="0"/>
                <a:cs typeface="Mongolian Baiti" panose="03000500000000000000" pitchFamily="66" charset="0"/>
              </a:rPr>
              <a:t>                         S. Swetha-  (732721121055)</a:t>
            </a:r>
            <a:br>
              <a:rPr lang="en-US" sz="1600" b="1" dirty="0">
                <a:solidFill>
                  <a:schemeClr val="tx1"/>
                </a:solidFill>
                <a:latin typeface="Cambria" panose="02040503050406030204" pitchFamily="18" charset="0"/>
                <a:ea typeface="Cambria" panose="02040503050406030204" pitchFamily="18" charset="0"/>
                <a:cs typeface="Mongolian Baiti" panose="03000500000000000000" pitchFamily="66" charset="0"/>
              </a:rPr>
            </a:br>
            <a:r>
              <a:rPr lang="en-US" sz="1600" b="1" dirty="0">
                <a:solidFill>
                  <a:schemeClr val="tx1"/>
                </a:solidFill>
                <a:latin typeface="Cambria" panose="02040503050406030204" pitchFamily="18" charset="0"/>
                <a:ea typeface="Cambria" panose="02040503050406030204" pitchFamily="18" charset="0"/>
                <a:cs typeface="Mongolian Baiti" panose="03000500000000000000" pitchFamily="66" charset="0"/>
              </a:rPr>
              <a:t>                        M. Sindhu - (732721121046)</a:t>
            </a:r>
            <a:br>
              <a:rPr lang="en-US" sz="1600" b="1" dirty="0">
                <a:solidFill>
                  <a:schemeClr val="tx1"/>
                </a:solidFill>
                <a:latin typeface="Cambria" panose="02040503050406030204" pitchFamily="18" charset="0"/>
                <a:ea typeface="Cambria" panose="02040503050406030204" pitchFamily="18" charset="0"/>
                <a:cs typeface="Mongolian Baiti" panose="03000500000000000000" pitchFamily="66" charset="0"/>
              </a:rPr>
            </a:br>
            <a:r>
              <a:rPr lang="en-US" sz="1600" b="1" dirty="0">
                <a:solidFill>
                  <a:schemeClr val="tx1"/>
                </a:solidFill>
                <a:latin typeface="Cambria" panose="02040503050406030204" pitchFamily="18" charset="0"/>
                <a:ea typeface="Cambria" panose="02040503050406030204" pitchFamily="18" charset="0"/>
                <a:cs typeface="Mongolian Baiti" panose="03000500000000000000" pitchFamily="66" charset="0"/>
              </a:rPr>
              <a:t>                         T. </a:t>
            </a:r>
            <a:r>
              <a:rPr lang="en-US" sz="1600" b="1" dirty="0" err="1">
                <a:solidFill>
                  <a:schemeClr val="tx1"/>
                </a:solidFill>
                <a:latin typeface="Cambria" panose="02040503050406030204" pitchFamily="18" charset="0"/>
                <a:ea typeface="Cambria" panose="02040503050406030204" pitchFamily="18" charset="0"/>
                <a:cs typeface="Mongolian Baiti" panose="03000500000000000000" pitchFamily="66" charset="0"/>
              </a:rPr>
              <a:t>Srimathi</a:t>
            </a:r>
            <a:r>
              <a:rPr lang="en-US" sz="1600" b="1" dirty="0">
                <a:solidFill>
                  <a:schemeClr val="tx1"/>
                </a:solidFill>
                <a:latin typeface="Cambria" panose="02040503050406030204" pitchFamily="18" charset="0"/>
                <a:ea typeface="Cambria" panose="02040503050406030204" pitchFamily="18" charset="0"/>
                <a:cs typeface="Mongolian Baiti" panose="03000500000000000000" pitchFamily="66" charset="0"/>
              </a:rPr>
              <a:t>- (732721121051)</a:t>
            </a:r>
            <a:br>
              <a:rPr lang="en-US" sz="1600" b="1" dirty="0">
                <a:solidFill>
                  <a:schemeClr val="tx1"/>
                </a:solidFill>
                <a:latin typeface="Cambria" panose="02040503050406030204" pitchFamily="18" charset="0"/>
                <a:ea typeface="Cambria" panose="02040503050406030204" pitchFamily="18" charset="0"/>
                <a:cs typeface="Mongolian Baiti" panose="03000500000000000000" pitchFamily="66" charset="0"/>
              </a:rPr>
            </a:br>
            <a:r>
              <a:rPr lang="en-US" sz="1600" b="1" dirty="0">
                <a:solidFill>
                  <a:schemeClr val="tx1"/>
                </a:solidFill>
                <a:latin typeface="Cambria" panose="02040503050406030204" pitchFamily="18" charset="0"/>
                <a:ea typeface="Cambria" panose="02040503050406030204" pitchFamily="18" charset="0"/>
                <a:cs typeface="Mongolian Baiti" panose="03000500000000000000" pitchFamily="66" charset="0"/>
              </a:rPr>
              <a:t>                         C. </a:t>
            </a:r>
            <a:r>
              <a:rPr lang="en-US" sz="1600" b="1" dirty="0" err="1">
                <a:solidFill>
                  <a:schemeClr val="tx1"/>
                </a:solidFill>
                <a:latin typeface="Cambria" panose="02040503050406030204" pitchFamily="18" charset="0"/>
                <a:ea typeface="Cambria" panose="02040503050406030204" pitchFamily="18" charset="0"/>
                <a:cs typeface="Mongolian Baiti" panose="03000500000000000000" pitchFamily="66" charset="0"/>
              </a:rPr>
              <a:t>Chanthruba</a:t>
            </a:r>
            <a:r>
              <a:rPr lang="en-US" sz="1600" b="1" dirty="0">
                <a:solidFill>
                  <a:schemeClr val="tx1"/>
                </a:solidFill>
                <a:latin typeface="Cambria" panose="02040503050406030204" pitchFamily="18" charset="0"/>
                <a:ea typeface="Cambria" panose="02040503050406030204" pitchFamily="18" charset="0"/>
                <a:cs typeface="Mongolian Baiti" panose="03000500000000000000" pitchFamily="66" charset="0"/>
              </a:rPr>
              <a:t>- (732721121007</a:t>
            </a:r>
            <a:r>
              <a:rPr lang="en-US" sz="1400" b="1" dirty="0">
                <a:solidFill>
                  <a:schemeClr val="tx1"/>
                </a:solidFill>
                <a:latin typeface="Cambria" panose="02040503050406030204" pitchFamily="18" charset="0"/>
                <a:ea typeface="Cambria" panose="02040503050406030204" pitchFamily="18" charset="0"/>
                <a:cs typeface="Mongolian Baiti" panose="03000500000000000000" pitchFamily="66" charset="0"/>
              </a:rPr>
              <a:t>)</a:t>
            </a:r>
          </a:p>
          <a:p>
            <a:r>
              <a:rPr lang="en-US" sz="1400" b="1" dirty="0">
                <a:solidFill>
                  <a:schemeClr val="tx1"/>
                </a:solidFill>
                <a:latin typeface="Cambria" panose="02040503050406030204" pitchFamily="18" charset="0"/>
                <a:ea typeface="Cambria" panose="02040503050406030204" pitchFamily="18" charset="0"/>
                <a:cs typeface="Mongolian Baiti" panose="03000500000000000000" pitchFamily="66" charset="0"/>
              </a:rPr>
              <a:t>                             </a:t>
            </a:r>
            <a:r>
              <a:rPr lang="en-US" sz="1600" b="1" dirty="0" err="1">
                <a:solidFill>
                  <a:schemeClr val="tx1"/>
                </a:solidFill>
                <a:latin typeface="Cambria" panose="02040503050406030204" pitchFamily="18" charset="0"/>
                <a:ea typeface="Cambria" panose="02040503050406030204" pitchFamily="18" charset="0"/>
                <a:cs typeface="Mongolian Baiti" panose="03000500000000000000" pitchFamily="66" charset="0"/>
              </a:rPr>
              <a:t>R.Bharathi</a:t>
            </a:r>
            <a:r>
              <a:rPr lang="en-US" sz="1600" b="1" dirty="0">
                <a:solidFill>
                  <a:schemeClr val="tx1"/>
                </a:solidFill>
                <a:latin typeface="Cambria" panose="02040503050406030204" pitchFamily="18" charset="0"/>
                <a:ea typeface="Cambria" panose="02040503050406030204" pitchFamily="18" charset="0"/>
                <a:cs typeface="Mongolian Baiti" panose="03000500000000000000" pitchFamily="66" charset="0"/>
              </a:rPr>
              <a:t>- (732721121006)</a:t>
            </a:r>
            <a:br>
              <a:rPr lang="en-US" sz="1600" b="1" dirty="0">
                <a:solidFill>
                  <a:schemeClr val="tx1"/>
                </a:solidFill>
                <a:latin typeface="Cambria" panose="02040503050406030204" pitchFamily="18" charset="0"/>
                <a:ea typeface="Cambria" panose="02040503050406030204" pitchFamily="18" charset="0"/>
                <a:cs typeface="Mongolian Baiti" panose="03000500000000000000" pitchFamily="66" charset="0"/>
              </a:rPr>
            </a:br>
            <a:endParaRPr lang="ru-RU" sz="1600" b="1" dirty="0">
              <a:solidFill>
                <a:schemeClr val="tx1"/>
              </a:solidFill>
            </a:endParaRPr>
          </a:p>
        </p:txBody>
      </p:sp>
      <p:pic>
        <p:nvPicPr>
          <p:cNvPr id="9" name="Content Placeholder 3">
            <a:extLst>
              <a:ext uri="{FF2B5EF4-FFF2-40B4-BE49-F238E27FC236}">
                <a16:creationId xmlns:a16="http://schemas.microsoft.com/office/drawing/2014/main" id="{E04B439D-B8F3-A391-0F52-6A0A2FEBAC5F}"/>
              </a:ext>
            </a:extLst>
          </p:cNvPr>
          <p:cNvPicPr>
            <a:picLocks noGrp="1" noChangeAspect="1"/>
          </p:cNvPicPr>
          <p:nvPr/>
        </p:nvPicPr>
        <p:blipFill>
          <a:blip r:embed="rId2"/>
          <a:stretch>
            <a:fillRect/>
          </a:stretch>
        </p:blipFill>
        <p:spPr>
          <a:xfrm>
            <a:off x="234067" y="374184"/>
            <a:ext cx="1085850" cy="819150"/>
          </a:xfrm>
          <a:prstGeom prst="rect">
            <a:avLst/>
          </a:prstGeom>
        </p:spPr>
      </p:pic>
      <p:pic>
        <p:nvPicPr>
          <p:cNvPr id="14" name="Picture Placeholder 13">
            <a:extLst>
              <a:ext uri="{FF2B5EF4-FFF2-40B4-BE49-F238E27FC236}">
                <a16:creationId xmlns:a16="http://schemas.microsoft.com/office/drawing/2014/main" id="{B45D22E8-EB81-629A-AECA-D2A648750C14}"/>
              </a:ext>
            </a:extLst>
          </p:cNvPr>
          <p:cNvPicPr>
            <a:picLocks noGrp="1" noChangeAspect="1"/>
          </p:cNvPicPr>
          <p:nvPr>
            <p:ph type="pic" sz="quarter" idx="21"/>
          </p:nvPr>
        </p:nvPicPr>
        <p:blipFill>
          <a:blip r:embed="rId3"/>
          <a:srcRect l="4461" r="4461"/>
          <a:stretch>
            <a:fillRect/>
          </a:stretch>
        </p:blipFill>
        <p:spPr>
          <a:xfrm>
            <a:off x="4606076" y="0"/>
            <a:ext cx="7585924" cy="5949573"/>
          </a:xfrm>
        </p:spPr>
      </p:pic>
    </p:spTree>
    <p:extLst>
      <p:ext uri="{BB962C8B-B14F-4D97-AF65-F5344CB8AC3E}">
        <p14:creationId xmlns:p14="http://schemas.microsoft.com/office/powerpoint/2010/main" val="16500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431CC7-E576-44E9-B0ED-A55CB1964C55}"/>
              </a:ext>
            </a:extLst>
          </p:cNvPr>
          <p:cNvSpPr>
            <a:spLocks noGrp="1"/>
          </p:cNvSpPr>
          <p:nvPr>
            <p:ph type="sldNum" sz="quarter" idx="12"/>
          </p:nvPr>
        </p:nvSpPr>
        <p:spPr/>
        <p:txBody>
          <a:bodyPr/>
          <a:lstStyle/>
          <a:p>
            <a:fld id="{D495E168-DA5E-4888-8D8A-92B118324C14}" type="slidenum">
              <a:rPr lang="ru-RU" smtClean="0"/>
              <a:t>10</a:t>
            </a:fld>
            <a:endParaRPr lang="ru-RU" dirty="0"/>
          </a:p>
        </p:txBody>
      </p: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956821" y="2067040"/>
            <a:ext cx="9050518" cy="1214738"/>
          </a:xfrm>
        </p:spPr>
        <p:txBody>
          <a:bodyPr>
            <a:normAutofit/>
          </a:bodyPr>
          <a:lstStyle/>
          <a:p>
            <a:r>
              <a:rPr lang="en-US" sz="6000" dirty="0">
                <a:latin typeface="Cambria Math" panose="02040503050406030204" pitchFamily="18" charset="0"/>
                <a:ea typeface="Cambria Math" panose="02040503050406030204" pitchFamily="18" charset="0"/>
              </a:rPr>
              <a:t>THANKYOU…</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318056" y="1774653"/>
            <a:ext cx="9303203" cy="584775"/>
          </a:xfrm>
          <a:prstGeom prst="rect">
            <a:avLst/>
          </a:prstGeom>
          <a:noFill/>
        </p:spPr>
        <p:txBody>
          <a:bodyPr wrap="square" rtlCol="0">
            <a:spAutoFit/>
          </a:bodyPr>
          <a:lstStyle/>
          <a:p>
            <a:endParaRPr lang="en-US" sz="1600" dirty="0">
              <a:latin typeface="Cambria Math" panose="02040503050406030204" pitchFamily="18" charset="0"/>
              <a:ea typeface="Cambria Math" panose="02040503050406030204" pitchFamily="18" charset="0"/>
            </a:endParaRPr>
          </a:p>
          <a:p>
            <a:pPr algn="ctr"/>
            <a:endParaRPr lang="en-US" sz="1600" dirty="0">
              <a:latin typeface="Cambria Math" panose="02040503050406030204" pitchFamily="18" charset="0"/>
              <a:ea typeface="Cambria Math" panose="02040503050406030204" pitchFamily="18" charset="0"/>
            </a:endParaRPr>
          </a:p>
        </p:txBody>
      </p:sp>
      <p:sp>
        <p:nvSpPr>
          <p:cNvPr id="6" name="AutoShape 4">
            <a:extLst>
              <a:ext uri="{FF2B5EF4-FFF2-40B4-BE49-F238E27FC236}">
                <a16:creationId xmlns:a16="http://schemas.microsoft.com/office/drawing/2014/main" id="{CC01B2D3-CC7E-C152-EA6C-8CB48594A6A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633639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890933" y="1222358"/>
            <a:ext cx="4503295" cy="782638"/>
          </a:xfrm>
        </p:spPr>
        <p:txBody>
          <a:bodyPr/>
          <a:lstStyle/>
          <a:p>
            <a:r>
              <a:rPr lang="en-US" dirty="0">
                <a:latin typeface="Cambria Math" panose="02040503050406030204" pitchFamily="18" charset="0"/>
                <a:ea typeface="Cambria Math" panose="02040503050406030204" pitchFamily="18" charset="0"/>
              </a:rPr>
              <a:t>Outline…</a:t>
            </a:r>
            <a:endParaRPr lang="ru-RU" dirty="0">
              <a:latin typeface="Cambria Math" panose="02040503050406030204" pitchFamily="18" charset="0"/>
              <a:ea typeface="Cambria Math" panose="02040503050406030204" pitchFamily="18" charset="0"/>
            </a:endParaRPr>
          </a:p>
        </p:txBody>
      </p:sp>
      <p:sp>
        <p:nvSpPr>
          <p:cNvPr id="5" name="Text Placeholder 4">
            <a:extLst>
              <a:ext uri="{FF2B5EF4-FFF2-40B4-BE49-F238E27FC236}">
                <a16:creationId xmlns:a16="http://schemas.microsoft.com/office/drawing/2014/main" id="{5DD2790B-AC76-457A-BCB5-3E68F230ED5B}"/>
              </a:ext>
            </a:extLst>
          </p:cNvPr>
          <p:cNvSpPr>
            <a:spLocks noGrp="1"/>
          </p:cNvSpPr>
          <p:nvPr>
            <p:ph type="body" sz="quarter" idx="15"/>
          </p:nvPr>
        </p:nvSpPr>
        <p:spPr>
          <a:xfrm>
            <a:off x="890933" y="2348776"/>
            <a:ext cx="4548187" cy="1708223"/>
          </a:xfrm>
        </p:spPr>
        <p:txBody>
          <a:bodyPr>
            <a:noAutofit/>
          </a:bodyPr>
          <a:lstStyle/>
          <a:p>
            <a:r>
              <a:rPr lang="en-US" sz="2400" dirty="0">
                <a:solidFill>
                  <a:schemeClr val="tx1"/>
                </a:solidFill>
                <a:latin typeface="Cambria Math" panose="02040503050406030204" pitchFamily="18" charset="0"/>
                <a:ea typeface="Cambria Math" panose="02040503050406030204" pitchFamily="18" charset="0"/>
              </a:rPr>
              <a:t>Introduction</a:t>
            </a:r>
          </a:p>
          <a:p>
            <a:r>
              <a:rPr lang="en-US" sz="2400" dirty="0">
                <a:solidFill>
                  <a:schemeClr val="tx1"/>
                </a:solidFill>
                <a:latin typeface="Cambria Math" panose="02040503050406030204" pitchFamily="18" charset="0"/>
                <a:ea typeface="Cambria Math" panose="02040503050406030204" pitchFamily="18" charset="0"/>
              </a:rPr>
              <a:t>Project motivations</a:t>
            </a:r>
          </a:p>
          <a:p>
            <a:r>
              <a:rPr lang="en-US" sz="2400" dirty="0">
                <a:solidFill>
                  <a:schemeClr val="tx1"/>
                </a:solidFill>
                <a:latin typeface="Cambria Math" panose="02040503050406030204" pitchFamily="18" charset="0"/>
                <a:ea typeface="Cambria Math" panose="02040503050406030204" pitchFamily="18" charset="0"/>
              </a:rPr>
              <a:t>System methodology and flowchart  </a:t>
            </a:r>
          </a:p>
          <a:p>
            <a:r>
              <a:rPr lang="en-US" sz="2400" dirty="0">
                <a:solidFill>
                  <a:schemeClr val="tx1"/>
                </a:solidFill>
                <a:latin typeface="Cambria Math" panose="02040503050406030204" pitchFamily="18" charset="0"/>
                <a:ea typeface="Cambria Math" panose="02040503050406030204" pitchFamily="18" charset="0"/>
              </a:rPr>
              <a:t>System main components</a:t>
            </a:r>
          </a:p>
          <a:p>
            <a:r>
              <a:rPr lang="en-US" sz="2400" dirty="0">
                <a:solidFill>
                  <a:schemeClr val="tx1"/>
                </a:solidFill>
                <a:latin typeface="Cambria Math" panose="02040503050406030204" pitchFamily="18" charset="0"/>
                <a:ea typeface="Cambria Math" panose="02040503050406030204" pitchFamily="18" charset="0"/>
              </a:rPr>
              <a:t>Block diagram </a:t>
            </a:r>
          </a:p>
          <a:p>
            <a:r>
              <a:rPr lang="en-US" sz="2400" dirty="0">
                <a:solidFill>
                  <a:schemeClr val="tx1"/>
                </a:solidFill>
                <a:latin typeface="Cambria Math" panose="02040503050406030204" pitchFamily="18" charset="0"/>
                <a:ea typeface="Cambria Math" panose="02040503050406030204" pitchFamily="18" charset="0"/>
              </a:rPr>
              <a:t>SWOT Analysis</a:t>
            </a:r>
          </a:p>
          <a:p>
            <a:r>
              <a:rPr lang="en-US" sz="2400" dirty="0">
                <a:solidFill>
                  <a:schemeClr val="tx1"/>
                </a:solidFill>
                <a:latin typeface="Cambria Math" panose="02040503050406030204" pitchFamily="18" charset="0"/>
                <a:ea typeface="Cambria Math" panose="02040503050406030204" pitchFamily="18" charset="0"/>
              </a:rPr>
              <a:t>Conclusion </a:t>
            </a:r>
          </a:p>
          <a:p>
            <a:r>
              <a:rPr lang="en-US" sz="2400" dirty="0">
                <a:solidFill>
                  <a:schemeClr val="tx1"/>
                </a:solidFill>
                <a:latin typeface="Cambria Math" panose="02040503050406030204" pitchFamily="18" charset="0"/>
                <a:ea typeface="Cambria Math" panose="02040503050406030204" pitchFamily="18" charset="0"/>
              </a:rPr>
              <a:t>Future work</a:t>
            </a:r>
            <a:endParaRPr lang="ru-RU" sz="2400" dirty="0">
              <a:solidFill>
                <a:schemeClr val="tx1"/>
              </a:solidFill>
              <a:latin typeface="Cambria Math" panose="02040503050406030204" pitchFamily="18" charset="0"/>
              <a:ea typeface="Cambria Math" panose="02040503050406030204" pitchFamily="18" charset="0"/>
            </a:endParaRPr>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2</a:t>
            </a:fld>
            <a:endParaRPr lang="ru-RU" dirty="0"/>
          </a:p>
        </p:txBody>
      </p:sp>
      <p:pic>
        <p:nvPicPr>
          <p:cNvPr id="2052" name="Picture 4" descr="What Is Smart Parking System">
            <a:extLst>
              <a:ext uri="{FF2B5EF4-FFF2-40B4-BE49-F238E27FC236}">
                <a16:creationId xmlns:a16="http://schemas.microsoft.com/office/drawing/2014/main" id="{1BAAAD2B-0348-0BE6-E69B-93ECF8D7DDF4}"/>
              </a:ext>
            </a:extLst>
          </p:cNvPr>
          <p:cNvPicPr>
            <a:picLocks noGrp="1" noChangeAspect="1" noChangeArrowheads="1"/>
          </p:cNvPicPr>
          <p:nvPr>
            <p:ph type="pic" sz="quarter" idx="18"/>
          </p:nvPr>
        </p:nvPicPr>
        <p:blipFill>
          <a:blip r:embed="rId2">
            <a:extLst>
              <a:ext uri="{28A0092B-C50C-407E-A947-70E740481C1C}">
                <a14:useLocalDpi xmlns:a14="http://schemas.microsoft.com/office/drawing/2010/main" val="0"/>
              </a:ext>
            </a:extLst>
          </a:blip>
          <a:srcRect t="7325" b="732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535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431CC7-E576-44E9-B0ED-A55CB1964C55}"/>
              </a:ext>
            </a:extLst>
          </p:cNvPr>
          <p:cNvSpPr>
            <a:spLocks noGrp="1"/>
          </p:cNvSpPr>
          <p:nvPr>
            <p:ph type="sldNum" sz="quarter" idx="12"/>
          </p:nvPr>
        </p:nvSpPr>
        <p:spPr/>
        <p:txBody>
          <a:bodyPr/>
          <a:lstStyle/>
          <a:p>
            <a:fld id="{D495E168-DA5E-4888-8D8A-92B118324C14}" type="slidenum">
              <a:rPr lang="ru-RU" smtClean="0"/>
              <a:t>3</a:t>
            </a:fld>
            <a:endParaRPr lang="ru-RU" dirty="0"/>
          </a:p>
        </p:txBody>
      </p: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879860" y="720726"/>
            <a:ext cx="9050518" cy="945498"/>
          </a:xfrm>
        </p:spPr>
        <p:txBody>
          <a:bodyPr/>
          <a:lstStyle/>
          <a:p>
            <a:r>
              <a:rPr lang="en-US" dirty="0">
                <a:latin typeface="Cambria Math" panose="02040503050406030204" pitchFamily="18" charset="0"/>
                <a:ea typeface="Cambria Math" panose="02040503050406030204" pitchFamily="18" charset="0"/>
              </a:rPr>
              <a:t>Introduction…</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997358" y="1759351"/>
            <a:ext cx="9303203" cy="5078313"/>
          </a:xfrm>
          <a:prstGeom prst="rect">
            <a:avLst/>
          </a:prstGeom>
          <a:noFill/>
        </p:spPr>
        <p:txBody>
          <a:bodyPr wrap="square" rtlCol="0">
            <a:spAutoFit/>
          </a:bodyPr>
          <a:lstStyle/>
          <a:p>
            <a:r>
              <a:rPr lang="en-US" sz="2000" dirty="0">
                <a:latin typeface="Cambria Math" panose="02040503050406030204" pitchFamily="18" charset="0"/>
                <a:ea typeface="Cambria Math" panose="02040503050406030204" pitchFamily="18" charset="0"/>
              </a:rPr>
              <a:t>                          The goal of parking system project is to reserve parking spot for a car/vehicle before it arrives. One of the most problems that the driver faces is finding a free parking spot, so many driver stopping their cars at the edges of the street. Therefore, we choose this to prevent the frustration of finding a parking spot and they can reserve a spot when they stay at home. It is an IOT based project.</a:t>
            </a:r>
          </a:p>
          <a:p>
            <a:r>
              <a:rPr lang="en-US" sz="4000" dirty="0">
                <a:solidFill>
                  <a:schemeClr val="accent3">
                    <a:lumMod val="75000"/>
                  </a:schemeClr>
                </a:solidFill>
                <a:latin typeface="Cambria Math" panose="02040503050406030204" pitchFamily="18" charset="0"/>
                <a:ea typeface="Cambria Math" panose="02040503050406030204" pitchFamily="18" charset="0"/>
              </a:rPr>
              <a:t>Project Motivations</a:t>
            </a:r>
            <a:r>
              <a:rPr lang="en-US" sz="2000" dirty="0">
                <a:latin typeface="Cambria Math" panose="02040503050406030204" pitchFamily="18" charset="0"/>
                <a:ea typeface="Cambria Math" panose="02040503050406030204" pitchFamily="18" charset="0"/>
              </a:rPr>
              <a:t>…</a:t>
            </a:r>
          </a:p>
          <a:p>
            <a:pPr marL="342900" indent="-342900">
              <a:buFont typeface="Wingdings" panose="05000000000000000000" pitchFamily="2" charset="2"/>
              <a:buChar char="Ø"/>
            </a:pPr>
            <a:r>
              <a:rPr lang="en-US" sz="2000" dirty="0">
                <a:latin typeface="Cambria Math" panose="02040503050406030204" pitchFamily="18" charset="0"/>
                <a:ea typeface="Cambria Math" panose="02040503050406030204" pitchFamily="18" charset="0"/>
              </a:rPr>
              <a:t>Save time</a:t>
            </a:r>
          </a:p>
          <a:p>
            <a:pPr marL="285750" indent="-285750">
              <a:buFont typeface="Wingdings" panose="05000000000000000000" pitchFamily="2" charset="2"/>
              <a:buChar char="Ø"/>
            </a:pPr>
            <a:r>
              <a:rPr lang="en-US" sz="2000" dirty="0">
                <a:latin typeface="Cambria Math" panose="02040503050406030204" pitchFamily="18" charset="0"/>
                <a:ea typeface="Cambria Math" panose="02040503050406030204" pitchFamily="18" charset="0"/>
              </a:rPr>
              <a:t>Reduce fuel consumption.</a:t>
            </a:r>
          </a:p>
          <a:p>
            <a:pPr marL="285750" indent="-285750">
              <a:buFont typeface="Wingdings" panose="05000000000000000000" pitchFamily="2" charset="2"/>
              <a:buChar char="Ø"/>
            </a:pPr>
            <a:r>
              <a:rPr lang="en-US" sz="2000" dirty="0">
                <a:latin typeface="Cambria Math" panose="02040503050406030204" pitchFamily="18" charset="0"/>
                <a:ea typeface="Cambria Math" panose="02040503050406030204" pitchFamily="18" charset="0"/>
              </a:rPr>
              <a:t>User friendly system.</a:t>
            </a:r>
          </a:p>
          <a:p>
            <a:pPr marL="285750" indent="-285750">
              <a:buFont typeface="Wingdings" panose="05000000000000000000" pitchFamily="2" charset="2"/>
              <a:buChar char="Ø"/>
            </a:pPr>
            <a:r>
              <a:rPr lang="en-US" sz="2000" dirty="0">
                <a:latin typeface="Cambria Math" panose="02040503050406030204" pitchFamily="18" charset="0"/>
                <a:ea typeface="Cambria Math" panose="02040503050406030204" pitchFamily="18" charset="0"/>
              </a:rPr>
              <a:t>Controllable system</a:t>
            </a:r>
          </a:p>
          <a:p>
            <a:pPr marL="285750" indent="-285750">
              <a:buFont typeface="Wingdings" panose="05000000000000000000" pitchFamily="2" charset="2"/>
              <a:buChar char="Ø"/>
            </a:pPr>
            <a:r>
              <a:rPr lang="en-US" sz="2000" dirty="0">
                <a:latin typeface="Cambria Math" panose="02040503050406030204" pitchFamily="18" charset="0"/>
                <a:ea typeface="Cambria Math" panose="02040503050406030204" pitchFamily="18" charset="0"/>
              </a:rPr>
              <a:t>Become more important in the urban crisis</a:t>
            </a:r>
          </a:p>
          <a:p>
            <a:pPr marL="285750" indent="-285750">
              <a:buFont typeface="Wingdings" panose="05000000000000000000" pitchFamily="2" charset="2"/>
              <a:buChar char="Ø"/>
            </a:pPr>
            <a:r>
              <a:rPr lang="en-US" sz="2000" dirty="0">
                <a:latin typeface="Cambria Math" panose="02040503050406030204" pitchFamily="18" charset="0"/>
                <a:ea typeface="Cambria Math" panose="02040503050406030204" pitchFamily="18" charset="0"/>
              </a:rPr>
              <a:t>Make a smart city and climbed for the best.</a:t>
            </a:r>
          </a:p>
          <a:p>
            <a:pPr marL="285750" indent="-285750">
              <a:buFont typeface="Wingdings" panose="05000000000000000000" pitchFamily="2" charset="2"/>
              <a:buChar char="Ø"/>
            </a:pPr>
            <a:endParaRPr lang="en-US" sz="1600" dirty="0">
              <a:latin typeface="Cambria Math" panose="02040503050406030204" pitchFamily="18" charset="0"/>
              <a:ea typeface="Cambria Math" panose="02040503050406030204" pitchFamily="18" charset="0"/>
            </a:endParaRPr>
          </a:p>
          <a:p>
            <a:pPr marL="285750" indent="-285750">
              <a:buFont typeface="Wingdings" panose="05000000000000000000" pitchFamily="2" charset="2"/>
              <a:buChar char="Ø"/>
            </a:pPr>
            <a:endParaRPr lang="en-US" sz="1600" dirty="0">
              <a:latin typeface="Cambria Math" panose="02040503050406030204" pitchFamily="18" charset="0"/>
              <a:ea typeface="Cambria Math" panose="02040503050406030204" pitchFamily="18" charset="0"/>
            </a:endParaRPr>
          </a:p>
          <a:p>
            <a:endParaRPr lang="en-US" sz="1600" dirty="0">
              <a:latin typeface="Cambria Math" panose="02040503050406030204" pitchFamily="18" charset="0"/>
              <a:ea typeface="Cambria Math" panose="02040503050406030204" pitchFamily="18" charset="0"/>
            </a:endParaRPr>
          </a:p>
          <a:p>
            <a:pPr algn="ctr"/>
            <a:endParaRPr lang="en-US" sz="1600" dirty="0">
              <a:latin typeface="Cambria Math" panose="02040503050406030204" pitchFamily="18" charset="0"/>
              <a:ea typeface="Cambria Math" panose="02040503050406030204" pitchFamily="18" charset="0"/>
            </a:endParaRPr>
          </a:p>
        </p:txBody>
      </p:sp>
      <p:sp>
        <p:nvSpPr>
          <p:cNvPr id="6" name="AutoShape 4">
            <a:extLst>
              <a:ext uri="{FF2B5EF4-FFF2-40B4-BE49-F238E27FC236}">
                <a16:creationId xmlns:a16="http://schemas.microsoft.com/office/drawing/2014/main" id="{CC01B2D3-CC7E-C152-EA6C-8CB48594A6A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5958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431CC7-E576-44E9-B0ED-A55CB1964C55}"/>
              </a:ext>
            </a:extLst>
          </p:cNvPr>
          <p:cNvSpPr>
            <a:spLocks noGrp="1"/>
          </p:cNvSpPr>
          <p:nvPr>
            <p:ph type="sldNum" sz="quarter" idx="12"/>
          </p:nvPr>
        </p:nvSpPr>
        <p:spPr/>
        <p:txBody>
          <a:bodyPr/>
          <a:lstStyle/>
          <a:p>
            <a:fld id="{D495E168-DA5E-4888-8D8A-92B118324C14}" type="slidenum">
              <a:rPr lang="ru-RU" smtClean="0"/>
              <a:t>4</a:t>
            </a:fld>
            <a:endParaRPr lang="ru-RU" dirty="0"/>
          </a:p>
        </p:txBody>
      </p: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879860" y="720726"/>
            <a:ext cx="9050518" cy="945498"/>
          </a:xfrm>
        </p:spPr>
        <p:txBody>
          <a:bodyPr/>
          <a:lstStyle/>
          <a:p>
            <a:r>
              <a:rPr lang="en-US" dirty="0">
                <a:latin typeface="Cambria Math" panose="02040503050406030204" pitchFamily="18" charset="0"/>
                <a:ea typeface="Cambria Math" panose="02040503050406030204" pitchFamily="18" charset="0"/>
              </a:rPr>
              <a:t>What is an IOT?</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997358" y="1759351"/>
            <a:ext cx="9303203" cy="1015663"/>
          </a:xfrm>
          <a:prstGeom prst="rect">
            <a:avLst/>
          </a:prstGeom>
          <a:noFill/>
        </p:spPr>
        <p:txBody>
          <a:bodyPr wrap="square" rtlCol="0">
            <a:spAutoFit/>
          </a:bodyPr>
          <a:lstStyle/>
          <a:p>
            <a:r>
              <a:rPr lang="en-US" sz="2000" dirty="0">
                <a:latin typeface="Cambria Math" panose="02040503050406030204" pitchFamily="18" charset="0"/>
                <a:ea typeface="Cambria Math" panose="02040503050406030204" pitchFamily="18" charset="0"/>
              </a:rPr>
              <a:t>                          The </a:t>
            </a:r>
            <a:r>
              <a:rPr lang="en-US" sz="2000" b="1" dirty="0">
                <a:latin typeface="Cambria Math" panose="02040503050406030204" pitchFamily="18" charset="0"/>
                <a:ea typeface="Cambria Math" panose="02040503050406030204" pitchFamily="18" charset="0"/>
              </a:rPr>
              <a:t>Internet of Things </a:t>
            </a:r>
            <a:r>
              <a:rPr lang="en-US" sz="2000" dirty="0">
                <a:latin typeface="Cambria Math" panose="02040503050406030204" pitchFamily="18" charset="0"/>
                <a:ea typeface="Cambria Math" panose="02040503050406030204" pitchFamily="18" charset="0"/>
              </a:rPr>
              <a:t>(IOT) is the network of physical objects or things embedded with electronics , software, sensors and network connectivity which enables these objects to collect and exchange data.</a:t>
            </a:r>
          </a:p>
        </p:txBody>
      </p:sp>
      <p:sp>
        <p:nvSpPr>
          <p:cNvPr id="6" name="AutoShape 4">
            <a:extLst>
              <a:ext uri="{FF2B5EF4-FFF2-40B4-BE49-F238E27FC236}">
                <a16:creationId xmlns:a16="http://schemas.microsoft.com/office/drawing/2014/main" id="{CC01B2D3-CC7E-C152-EA6C-8CB48594A6A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16332B94-BC23-2FD5-7986-94F8F002B4DF}"/>
              </a:ext>
            </a:extLst>
          </p:cNvPr>
          <p:cNvPicPr>
            <a:picLocks noChangeAspect="1"/>
          </p:cNvPicPr>
          <p:nvPr/>
        </p:nvPicPr>
        <p:blipFill>
          <a:blip r:embed="rId3"/>
          <a:stretch>
            <a:fillRect/>
          </a:stretch>
        </p:blipFill>
        <p:spPr>
          <a:xfrm>
            <a:off x="2692400" y="2969741"/>
            <a:ext cx="6502400" cy="3489796"/>
          </a:xfrm>
          <a:prstGeom prst="rect">
            <a:avLst/>
          </a:prstGeom>
        </p:spPr>
      </p:pic>
    </p:spTree>
    <p:extLst>
      <p:ext uri="{BB962C8B-B14F-4D97-AF65-F5344CB8AC3E}">
        <p14:creationId xmlns:p14="http://schemas.microsoft.com/office/powerpoint/2010/main" val="3650377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431CC7-E576-44E9-B0ED-A55CB1964C55}"/>
              </a:ext>
            </a:extLst>
          </p:cNvPr>
          <p:cNvSpPr>
            <a:spLocks noGrp="1"/>
          </p:cNvSpPr>
          <p:nvPr>
            <p:ph type="sldNum" sz="quarter" idx="12"/>
          </p:nvPr>
        </p:nvSpPr>
        <p:spPr/>
        <p:txBody>
          <a:bodyPr/>
          <a:lstStyle/>
          <a:p>
            <a:fld id="{D495E168-DA5E-4888-8D8A-92B118324C14}" type="slidenum">
              <a:rPr lang="ru-RU" smtClean="0"/>
              <a:t>5</a:t>
            </a:fld>
            <a:endParaRPr lang="ru-RU" dirty="0"/>
          </a:p>
        </p:txBody>
      </p: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848360" y="676056"/>
            <a:ext cx="9301480" cy="945498"/>
          </a:xfrm>
        </p:spPr>
        <p:txBody>
          <a:bodyPr>
            <a:normAutofit/>
          </a:bodyPr>
          <a:lstStyle/>
          <a:p>
            <a:r>
              <a:rPr lang="en-US" dirty="0">
                <a:latin typeface="Cambria Math" panose="02040503050406030204" pitchFamily="18" charset="0"/>
                <a:ea typeface="Cambria Math" panose="02040503050406030204" pitchFamily="18" charset="0"/>
              </a:rPr>
              <a:t>System Methodology and Flowchart…</a:t>
            </a:r>
          </a:p>
        </p:txBody>
      </p:sp>
      <p:pic>
        <p:nvPicPr>
          <p:cNvPr id="5" name="Picture 4">
            <a:extLst>
              <a:ext uri="{FF2B5EF4-FFF2-40B4-BE49-F238E27FC236}">
                <a16:creationId xmlns:a16="http://schemas.microsoft.com/office/drawing/2014/main" id="{E8B0A26A-9C3C-A83C-D860-382CC283BE57}"/>
              </a:ext>
            </a:extLst>
          </p:cNvPr>
          <p:cNvPicPr>
            <a:picLocks noChangeAspect="1"/>
          </p:cNvPicPr>
          <p:nvPr/>
        </p:nvPicPr>
        <p:blipFill>
          <a:blip r:embed="rId2"/>
          <a:stretch>
            <a:fillRect/>
          </a:stretch>
        </p:blipFill>
        <p:spPr>
          <a:xfrm>
            <a:off x="1717040" y="1737360"/>
            <a:ext cx="7843520" cy="4805680"/>
          </a:xfrm>
          <a:prstGeom prst="rect">
            <a:avLst/>
          </a:prstGeom>
        </p:spPr>
      </p:pic>
    </p:spTree>
    <p:extLst>
      <p:ext uri="{BB962C8B-B14F-4D97-AF65-F5344CB8AC3E}">
        <p14:creationId xmlns:p14="http://schemas.microsoft.com/office/powerpoint/2010/main" val="1856086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431CC7-E576-44E9-B0ED-A55CB1964C55}"/>
              </a:ext>
            </a:extLst>
          </p:cNvPr>
          <p:cNvSpPr>
            <a:spLocks noGrp="1"/>
          </p:cNvSpPr>
          <p:nvPr>
            <p:ph type="sldNum" sz="quarter" idx="12"/>
          </p:nvPr>
        </p:nvSpPr>
        <p:spPr/>
        <p:txBody>
          <a:bodyPr/>
          <a:lstStyle/>
          <a:p>
            <a:fld id="{D495E168-DA5E-4888-8D8A-92B118324C14}" type="slidenum">
              <a:rPr lang="ru-RU" smtClean="0"/>
              <a:t>6</a:t>
            </a:fld>
            <a:endParaRPr lang="ru-RU" dirty="0"/>
          </a:p>
        </p:txBody>
      </p: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889000" y="690246"/>
            <a:ext cx="9050518" cy="945498"/>
          </a:xfrm>
        </p:spPr>
        <p:txBody>
          <a:bodyPr/>
          <a:lstStyle/>
          <a:p>
            <a:r>
              <a:rPr lang="en-US" dirty="0">
                <a:latin typeface="Cambria Math" panose="02040503050406030204" pitchFamily="18" charset="0"/>
                <a:ea typeface="Cambria Math" panose="02040503050406030204" pitchFamily="18" charset="0"/>
              </a:rPr>
              <a:t>System Main components…</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131117" y="1958151"/>
            <a:ext cx="9303203" cy="4493538"/>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Cambria Math" panose="02040503050406030204" pitchFamily="18" charset="0"/>
                <a:ea typeface="Cambria Math" panose="02040503050406030204" pitchFamily="18" charset="0"/>
              </a:rPr>
              <a:t>Arduino MEGA</a:t>
            </a:r>
          </a:p>
          <a:p>
            <a:pPr marL="285750" indent="-285750">
              <a:buFont typeface="Wingdings" panose="05000000000000000000" pitchFamily="2" charset="2"/>
              <a:buChar char="Ø"/>
            </a:pPr>
            <a:r>
              <a:rPr lang="en-US" sz="2000" dirty="0">
                <a:latin typeface="Cambria Math" panose="02040503050406030204" pitchFamily="18" charset="0"/>
                <a:ea typeface="Cambria Math" panose="02040503050406030204" pitchFamily="18" charset="0"/>
              </a:rPr>
              <a:t>Ultrasonic sensor</a:t>
            </a:r>
          </a:p>
          <a:p>
            <a:pPr marL="285750" indent="-285750">
              <a:buFont typeface="Wingdings" panose="05000000000000000000" pitchFamily="2" charset="2"/>
              <a:buChar char="Ø"/>
            </a:pPr>
            <a:r>
              <a:rPr lang="en-US" sz="2000" dirty="0">
                <a:latin typeface="Cambria Math" panose="02040503050406030204" pitchFamily="18" charset="0"/>
                <a:ea typeface="Cambria Math" panose="02040503050406030204" pitchFamily="18" charset="0"/>
              </a:rPr>
              <a:t>IR Sensors</a:t>
            </a:r>
          </a:p>
          <a:p>
            <a:pPr marL="285750" indent="-285750">
              <a:buFont typeface="Wingdings" panose="05000000000000000000" pitchFamily="2" charset="2"/>
              <a:buChar char="Ø"/>
            </a:pPr>
            <a:r>
              <a:rPr lang="en-US" sz="2000" dirty="0">
                <a:latin typeface="Cambria Math" panose="02040503050406030204" pitchFamily="18" charset="0"/>
                <a:ea typeface="Cambria Math" panose="02040503050406030204" pitchFamily="18" charset="0"/>
              </a:rPr>
              <a:t>LCD(Liquid Crystal Display)</a:t>
            </a:r>
          </a:p>
          <a:p>
            <a:pPr marL="285750" indent="-285750">
              <a:buFont typeface="Wingdings" panose="05000000000000000000" pitchFamily="2" charset="2"/>
              <a:buChar char="Ø"/>
            </a:pPr>
            <a:r>
              <a:rPr lang="en-US" sz="2000" dirty="0">
                <a:latin typeface="Cambria Math" panose="02040503050406030204" pitchFamily="18" charset="0"/>
                <a:ea typeface="Cambria Math" panose="02040503050406030204" pitchFamily="18" charset="0"/>
              </a:rPr>
              <a:t>Jumpers</a:t>
            </a:r>
          </a:p>
          <a:p>
            <a:pPr marL="285750" indent="-285750">
              <a:buFont typeface="Wingdings" panose="05000000000000000000" pitchFamily="2" charset="2"/>
              <a:buChar char="Ø"/>
            </a:pPr>
            <a:r>
              <a:rPr lang="en-US" sz="2000" dirty="0">
                <a:latin typeface="Cambria Math" panose="02040503050406030204" pitchFamily="18" charset="0"/>
                <a:ea typeface="Cambria Math" panose="02040503050406030204" pitchFamily="18" charset="0"/>
              </a:rPr>
              <a:t>RFID Reader(Radio frequency identification)</a:t>
            </a:r>
          </a:p>
          <a:p>
            <a:pPr marL="285750" indent="-285750">
              <a:buFont typeface="Wingdings" panose="05000000000000000000" pitchFamily="2" charset="2"/>
              <a:buChar char="Ø"/>
            </a:pPr>
            <a:r>
              <a:rPr lang="en-US" sz="2000" dirty="0">
                <a:latin typeface="Cambria Math" panose="02040503050406030204" pitchFamily="18" charset="0"/>
                <a:ea typeface="Cambria Math" panose="02040503050406030204" pitchFamily="18" charset="0"/>
              </a:rPr>
              <a:t>Servo motor</a:t>
            </a:r>
          </a:p>
          <a:p>
            <a:pPr marL="285750" indent="-285750">
              <a:buFont typeface="Wingdings" panose="05000000000000000000" pitchFamily="2" charset="2"/>
              <a:buChar char="Ø"/>
            </a:pPr>
            <a:r>
              <a:rPr lang="en-US" sz="2000" dirty="0">
                <a:latin typeface="Cambria Math" panose="02040503050406030204" pitchFamily="18" charset="0"/>
                <a:ea typeface="Cambria Math" panose="02040503050406030204" pitchFamily="18" charset="0"/>
              </a:rPr>
              <a:t>ESP8266 Serial Wi-Fi module</a:t>
            </a:r>
          </a:p>
          <a:p>
            <a:pPr marL="285750" indent="-285750">
              <a:buFont typeface="Wingdings" panose="05000000000000000000" pitchFamily="2" charset="2"/>
              <a:buChar char="Ø"/>
            </a:pPr>
            <a:r>
              <a:rPr lang="en-US" sz="2000" dirty="0">
                <a:latin typeface="Cambria Math" panose="02040503050406030204" pitchFamily="18" charset="0"/>
                <a:ea typeface="Cambria Math" panose="02040503050406030204" pitchFamily="18" charset="0"/>
              </a:rPr>
              <a:t>Red, Green, Blue LED’s</a:t>
            </a:r>
          </a:p>
          <a:p>
            <a:pPr marL="285750" indent="-285750">
              <a:buFont typeface="Wingdings" panose="05000000000000000000" pitchFamily="2" charset="2"/>
              <a:buChar char="Ø"/>
            </a:pPr>
            <a:r>
              <a:rPr lang="en-US" sz="2000" dirty="0">
                <a:latin typeface="Cambria Math" panose="02040503050406030204" pitchFamily="18" charset="0"/>
                <a:ea typeface="Cambria Math" panose="02040503050406030204" pitchFamily="18" charset="0"/>
              </a:rPr>
              <a:t>Telnet application</a:t>
            </a:r>
          </a:p>
          <a:p>
            <a:endParaRPr lang="en-US"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a:p>
            <a:endParaRPr lang="en-US" sz="1600" dirty="0">
              <a:latin typeface="Cambria Math" panose="02040503050406030204" pitchFamily="18" charset="0"/>
              <a:ea typeface="Cambria Math" panose="02040503050406030204" pitchFamily="18" charset="0"/>
            </a:endParaRPr>
          </a:p>
          <a:p>
            <a:pPr algn="ctr"/>
            <a:endParaRPr lang="en-US" sz="1600" dirty="0">
              <a:latin typeface="Cambria Math" panose="02040503050406030204" pitchFamily="18" charset="0"/>
              <a:ea typeface="Cambria Math" panose="02040503050406030204" pitchFamily="18" charset="0"/>
            </a:endParaRPr>
          </a:p>
        </p:txBody>
      </p:sp>
      <p:sp>
        <p:nvSpPr>
          <p:cNvPr id="6" name="AutoShape 4">
            <a:extLst>
              <a:ext uri="{FF2B5EF4-FFF2-40B4-BE49-F238E27FC236}">
                <a16:creationId xmlns:a16="http://schemas.microsoft.com/office/drawing/2014/main" id="{CC01B2D3-CC7E-C152-EA6C-8CB48594A6A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9011B78C-91C7-D003-71EE-DF921DEAE5EB}"/>
              </a:ext>
            </a:extLst>
          </p:cNvPr>
          <p:cNvPicPr>
            <a:picLocks noChangeAspect="1"/>
          </p:cNvPicPr>
          <p:nvPr/>
        </p:nvPicPr>
        <p:blipFill>
          <a:blip r:embed="rId3"/>
          <a:stretch>
            <a:fillRect/>
          </a:stretch>
        </p:blipFill>
        <p:spPr>
          <a:xfrm>
            <a:off x="6471920" y="1958151"/>
            <a:ext cx="5305462" cy="3253929"/>
          </a:xfrm>
          <a:prstGeom prst="rect">
            <a:avLst/>
          </a:prstGeom>
        </p:spPr>
      </p:pic>
    </p:spTree>
    <p:extLst>
      <p:ext uri="{BB962C8B-B14F-4D97-AF65-F5344CB8AC3E}">
        <p14:creationId xmlns:p14="http://schemas.microsoft.com/office/powerpoint/2010/main" val="2382579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431CC7-E576-44E9-B0ED-A55CB1964C55}"/>
              </a:ext>
            </a:extLst>
          </p:cNvPr>
          <p:cNvSpPr>
            <a:spLocks noGrp="1"/>
          </p:cNvSpPr>
          <p:nvPr>
            <p:ph type="sldNum" sz="quarter" idx="12"/>
          </p:nvPr>
        </p:nvSpPr>
        <p:spPr/>
        <p:txBody>
          <a:bodyPr/>
          <a:lstStyle/>
          <a:p>
            <a:fld id="{D495E168-DA5E-4888-8D8A-92B118324C14}" type="slidenum">
              <a:rPr lang="ru-RU" smtClean="0"/>
              <a:t>7</a:t>
            </a:fld>
            <a:endParaRPr lang="ru-RU" dirty="0"/>
          </a:p>
        </p:txBody>
      </p: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721360" y="690246"/>
            <a:ext cx="9218158" cy="945498"/>
          </a:xfrm>
        </p:spPr>
        <p:txBody>
          <a:bodyPr/>
          <a:lstStyle/>
          <a:p>
            <a:r>
              <a:rPr lang="en-US" dirty="0">
                <a:latin typeface="Cambria Math" panose="02040503050406030204" pitchFamily="18" charset="0"/>
                <a:ea typeface="Cambria Math" panose="02040503050406030204" pitchFamily="18" charset="0"/>
              </a:rPr>
              <a:t>Block diagram…</a:t>
            </a:r>
          </a:p>
        </p:txBody>
      </p:sp>
      <p:sp>
        <p:nvSpPr>
          <p:cNvPr id="6" name="AutoShape 4">
            <a:extLst>
              <a:ext uri="{FF2B5EF4-FFF2-40B4-BE49-F238E27FC236}">
                <a16:creationId xmlns:a16="http://schemas.microsoft.com/office/drawing/2014/main" id="{CC01B2D3-CC7E-C152-EA6C-8CB48594A6A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33A6DEFA-C9ED-4DB7-B474-7D03FBFB592F}"/>
              </a:ext>
            </a:extLst>
          </p:cNvPr>
          <p:cNvPicPr>
            <a:picLocks noChangeAspect="1"/>
          </p:cNvPicPr>
          <p:nvPr/>
        </p:nvPicPr>
        <p:blipFill>
          <a:blip r:embed="rId2"/>
          <a:stretch>
            <a:fillRect/>
          </a:stretch>
        </p:blipFill>
        <p:spPr>
          <a:xfrm>
            <a:off x="870808" y="1869439"/>
            <a:ext cx="10450383" cy="4312669"/>
          </a:xfrm>
          <a:prstGeom prst="rect">
            <a:avLst/>
          </a:prstGeom>
        </p:spPr>
      </p:pic>
    </p:spTree>
    <p:extLst>
      <p:ext uri="{BB962C8B-B14F-4D97-AF65-F5344CB8AC3E}">
        <p14:creationId xmlns:p14="http://schemas.microsoft.com/office/powerpoint/2010/main" val="211145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431CC7-E576-44E9-B0ED-A55CB1964C55}"/>
              </a:ext>
            </a:extLst>
          </p:cNvPr>
          <p:cNvSpPr>
            <a:spLocks noGrp="1"/>
          </p:cNvSpPr>
          <p:nvPr>
            <p:ph type="sldNum" sz="quarter" idx="12"/>
          </p:nvPr>
        </p:nvSpPr>
        <p:spPr/>
        <p:txBody>
          <a:bodyPr/>
          <a:lstStyle/>
          <a:p>
            <a:fld id="{D495E168-DA5E-4888-8D8A-92B118324C14}" type="slidenum">
              <a:rPr lang="ru-RU" smtClean="0"/>
              <a:t>8</a:t>
            </a:fld>
            <a:endParaRPr lang="ru-RU" dirty="0"/>
          </a:p>
        </p:txBody>
      </p: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777240" y="740499"/>
            <a:ext cx="9050518" cy="945498"/>
          </a:xfrm>
        </p:spPr>
        <p:txBody>
          <a:bodyPr/>
          <a:lstStyle/>
          <a:p>
            <a:r>
              <a:rPr lang="en-US" dirty="0">
                <a:latin typeface="Cambria Math" panose="02040503050406030204" pitchFamily="18" charset="0"/>
                <a:ea typeface="Cambria Math" panose="02040503050406030204" pitchFamily="18" charset="0"/>
              </a:rPr>
              <a:t>SWOT Analysis…</a:t>
            </a:r>
          </a:p>
        </p:txBody>
      </p:sp>
      <p:sp>
        <p:nvSpPr>
          <p:cNvPr id="6" name="AutoShape 4">
            <a:extLst>
              <a:ext uri="{FF2B5EF4-FFF2-40B4-BE49-F238E27FC236}">
                <a16:creationId xmlns:a16="http://schemas.microsoft.com/office/drawing/2014/main" id="{CC01B2D3-CC7E-C152-EA6C-8CB48594A6A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972227BF-31C8-4D60-CB88-E53C515A936D}"/>
              </a:ext>
            </a:extLst>
          </p:cNvPr>
          <p:cNvPicPr>
            <a:picLocks noChangeAspect="1"/>
          </p:cNvPicPr>
          <p:nvPr/>
        </p:nvPicPr>
        <p:blipFill>
          <a:blip r:embed="rId2"/>
          <a:stretch>
            <a:fillRect/>
          </a:stretch>
        </p:blipFill>
        <p:spPr>
          <a:xfrm>
            <a:off x="477520" y="1757680"/>
            <a:ext cx="11379200" cy="4866640"/>
          </a:xfrm>
          <a:prstGeom prst="rect">
            <a:avLst/>
          </a:prstGeom>
        </p:spPr>
      </p:pic>
    </p:spTree>
    <p:extLst>
      <p:ext uri="{BB962C8B-B14F-4D97-AF65-F5344CB8AC3E}">
        <p14:creationId xmlns:p14="http://schemas.microsoft.com/office/powerpoint/2010/main" val="2884051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431CC7-E576-44E9-B0ED-A55CB1964C55}"/>
              </a:ext>
            </a:extLst>
          </p:cNvPr>
          <p:cNvSpPr>
            <a:spLocks noGrp="1"/>
          </p:cNvSpPr>
          <p:nvPr>
            <p:ph type="sldNum" sz="quarter" idx="12"/>
          </p:nvPr>
        </p:nvSpPr>
        <p:spPr/>
        <p:txBody>
          <a:bodyPr/>
          <a:lstStyle/>
          <a:p>
            <a:fld id="{D495E168-DA5E-4888-8D8A-92B118324C14}" type="slidenum">
              <a:rPr lang="ru-RU" smtClean="0"/>
              <a:t>9</a:t>
            </a:fld>
            <a:endParaRPr lang="ru-RU" dirty="0"/>
          </a:p>
        </p:txBody>
      </p: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889000" y="690246"/>
            <a:ext cx="9050518" cy="945498"/>
          </a:xfrm>
        </p:spPr>
        <p:txBody>
          <a:bodyPr/>
          <a:lstStyle/>
          <a:p>
            <a:r>
              <a:rPr lang="en-US" dirty="0">
                <a:latin typeface="Cambria Math" panose="02040503050406030204" pitchFamily="18" charset="0"/>
                <a:ea typeface="Cambria Math" panose="02040503050406030204" pitchFamily="18" charset="0"/>
              </a:rPr>
              <a:t>Conclusion…</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151437" y="1805751"/>
            <a:ext cx="7972243" cy="4616648"/>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Reliable , well functioning system model for smart parking system.</a:t>
            </a:r>
          </a:p>
          <a:p>
            <a:pPr marL="285750" indent="-285750">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This  also be implemented in Shopping malls, theatres, restaurants etc..</a:t>
            </a:r>
          </a:p>
          <a:p>
            <a:pPr marL="285750" indent="-285750">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The system benefits of smart parking go well beyond avoiding time wasting.</a:t>
            </a:r>
          </a:p>
          <a:p>
            <a:pPr marL="285750" indent="-285750">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Developing a smart parking solutions within a city solves the pollution problem.</a:t>
            </a:r>
          </a:p>
          <a:p>
            <a:r>
              <a:rPr lang="en-US" sz="4000" b="1" dirty="0">
                <a:solidFill>
                  <a:schemeClr val="accent3">
                    <a:lumMod val="75000"/>
                  </a:schemeClr>
                </a:solidFill>
                <a:latin typeface="Cambria Math" panose="02040503050406030204" pitchFamily="18" charset="0"/>
                <a:ea typeface="Cambria Math" panose="02040503050406030204" pitchFamily="18" charset="0"/>
              </a:rPr>
              <a:t>Future work…</a:t>
            </a:r>
          </a:p>
          <a:p>
            <a:r>
              <a:rPr lang="en-US" sz="4000" dirty="0">
                <a:solidFill>
                  <a:schemeClr val="accent3">
                    <a:lumMod val="75000"/>
                  </a:schemeClr>
                </a:solidFill>
                <a:latin typeface="Cambria Math" panose="02040503050406030204" pitchFamily="18" charset="0"/>
                <a:ea typeface="Cambria Math" panose="02040503050406030204" pitchFamily="18" charset="0"/>
              </a:rPr>
              <a:t>        </a:t>
            </a:r>
            <a:r>
              <a:rPr lang="en-US" dirty="0">
                <a:solidFill>
                  <a:schemeClr val="tx1">
                    <a:lumMod val="95000"/>
                    <a:lumOff val="5000"/>
                  </a:schemeClr>
                </a:solidFill>
                <a:latin typeface="Cambria Math" panose="02040503050406030204" pitchFamily="18" charset="0"/>
                <a:ea typeface="Cambria Math" panose="02040503050406030204" pitchFamily="18" charset="0"/>
              </a:rPr>
              <a:t>The future of the smart parking system is expected to be significantly influenced by the arrival of automated vehicles (Avs). Several cities around the world are already beginning to trial self-parking vehicles, specialized AV parking lots and robotic parking valets.</a:t>
            </a:r>
          </a:p>
          <a:p>
            <a:r>
              <a:rPr lang="en-US" dirty="0">
                <a:solidFill>
                  <a:schemeClr val="tx1">
                    <a:lumMod val="95000"/>
                    <a:lumOff val="5000"/>
                  </a:schemeClr>
                </a:solidFill>
                <a:latin typeface="Cambria Math" panose="02040503050406030204" pitchFamily="18" charset="0"/>
                <a:ea typeface="Cambria Math" panose="02040503050406030204" pitchFamily="18" charset="0"/>
              </a:rPr>
              <a:t>                  Add more features as SMS notifications or remote communication. Add more features to the Telnet program to help drivers.</a:t>
            </a:r>
          </a:p>
          <a:p>
            <a:endParaRPr lang="en-US" dirty="0">
              <a:solidFill>
                <a:schemeClr val="accent3">
                  <a:lumMod val="75000"/>
                </a:schemeClr>
              </a:solidFill>
              <a:latin typeface="Cambria Math" panose="02040503050406030204" pitchFamily="18" charset="0"/>
              <a:ea typeface="Cambria Math" panose="02040503050406030204" pitchFamily="18" charset="0"/>
            </a:endParaRPr>
          </a:p>
          <a:p>
            <a:pPr algn="ctr"/>
            <a:endParaRPr lang="en-US" sz="1600" dirty="0">
              <a:latin typeface="Cambria Math" panose="02040503050406030204" pitchFamily="18" charset="0"/>
              <a:ea typeface="Cambria Math" panose="02040503050406030204" pitchFamily="18" charset="0"/>
            </a:endParaRPr>
          </a:p>
        </p:txBody>
      </p:sp>
      <p:sp>
        <p:nvSpPr>
          <p:cNvPr id="6" name="AutoShape 4">
            <a:extLst>
              <a:ext uri="{FF2B5EF4-FFF2-40B4-BE49-F238E27FC236}">
                <a16:creationId xmlns:a16="http://schemas.microsoft.com/office/drawing/2014/main" id="{CC01B2D3-CC7E-C152-EA6C-8CB48594A6A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ED109BBA-C625-9113-5E06-D651825858B1}"/>
              </a:ext>
            </a:extLst>
          </p:cNvPr>
          <p:cNvPicPr>
            <a:picLocks noChangeAspect="1"/>
          </p:cNvPicPr>
          <p:nvPr/>
        </p:nvPicPr>
        <p:blipFill>
          <a:blip r:embed="rId3"/>
          <a:stretch>
            <a:fillRect/>
          </a:stretch>
        </p:blipFill>
        <p:spPr>
          <a:xfrm>
            <a:off x="8986520" y="92692"/>
            <a:ext cx="3149600" cy="6663707"/>
          </a:xfrm>
          <a:prstGeom prst="rect">
            <a:avLst/>
          </a:prstGeom>
        </p:spPr>
      </p:pic>
    </p:spTree>
    <p:extLst>
      <p:ext uri="{BB962C8B-B14F-4D97-AF65-F5344CB8AC3E}">
        <p14:creationId xmlns:p14="http://schemas.microsoft.com/office/powerpoint/2010/main" val="1558324275"/>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0F309C-DE10-4641-9043-BB7E781AC4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174</TotalTime>
  <Words>422</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Cambria</vt:lpstr>
      <vt:lpstr>Cambria Math</vt:lpstr>
      <vt:lpstr>Century Gothic</vt:lpstr>
      <vt:lpstr>Mongolian Baiti</vt:lpstr>
      <vt:lpstr>Wingdings</vt:lpstr>
      <vt:lpstr>Office Theme</vt:lpstr>
      <vt:lpstr>SRI  SHANMUGHA  COLLEGE  OF ENGINEERING  AND  TECHNOLOGY   Department of Biomedical Engineering</vt:lpstr>
      <vt:lpstr>Outline…</vt:lpstr>
      <vt:lpstr>Introduction…</vt:lpstr>
      <vt:lpstr>What is an IOT?</vt:lpstr>
      <vt:lpstr>System Methodology and Flowchart…</vt:lpstr>
      <vt:lpstr>System Main components…</vt:lpstr>
      <vt:lpstr>Block diagram…</vt:lpstr>
      <vt:lpstr>SWOT Analysis…</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  SHANMUGHA  COLLEGE  OF ENGINEERING  AND  TECHNOLOGY   Department of Biomedical Engineering…</dc:title>
  <dc:creator>𝐂𝐇𝐀𝐍𝐓𝐇𝐑𝐔𝐁𝐀 𝐑𝐔𝐁𝐀</dc:creator>
  <cp:lastModifiedBy>𝐂𝐇𝐀𝐍𝐓𝐇𝐑𝐔𝐁𝐀 𝐑𝐔𝐁𝐀</cp:lastModifiedBy>
  <cp:revision>3</cp:revision>
  <dcterms:created xsi:type="dcterms:W3CDTF">2023-10-04T04:15:50Z</dcterms:created>
  <dcterms:modified xsi:type="dcterms:W3CDTF">2023-10-04T08:56:00Z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