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s1\Documents\pie%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[pie chart.xlsx]Sheet2!PivotTable2</c:name>
    <c:fmtId val="1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s>
    <c:plotArea>
      <c:layout/>
      <c:barChart>
        <c:barDir val="bar"/>
        <c:grouping val="clustered"/>
        <c:varyColors val="0"/>
        <c:ser>
          <c:idx val="0"/>
          <c:order val="0"/>
          <c:tx>
            <c:strRef>
              <c:f>Sheet2!$B$3:$B$5</c:f>
              <c:strCache>
                <c:ptCount val="1"/>
                <c:pt idx="0">
                  <c:v>Finance - Absent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Sheet2!$B$6:$B$86</c:f>
              <c:numCache>
                <c:formatCode>General</c:formatCode>
                <c:ptCount val="40"/>
                <c:pt idx="20">
                  <c:v>1</c:v>
                </c:pt>
                <c:pt idx="31">
                  <c:v>1</c:v>
                </c:pt>
              </c:numCache>
            </c:numRef>
          </c:val>
        </c:ser>
        <c:ser>
          <c:idx val="1"/>
          <c:order val="1"/>
          <c:tx>
            <c:strRef>
              <c:f>Sheet2!$C$3:$C$5</c:f>
              <c:strCache>
                <c:ptCount val="1"/>
                <c:pt idx="0">
                  <c:v>Finance - Late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Sheet2!$C$6:$C$86</c:f>
              <c:numCache>
                <c:formatCode>General</c:formatCode>
                <c:ptCount val="40"/>
                <c:pt idx="10">
                  <c:v>1</c:v>
                </c:pt>
              </c:numCache>
            </c:numRef>
          </c:val>
        </c:ser>
        <c:ser>
          <c:idx val="2"/>
          <c:order val="2"/>
          <c:tx>
            <c:strRef>
              <c:f>Sheet2!$D$3:$D$5</c:f>
              <c:strCache>
                <c:ptCount val="1"/>
                <c:pt idx="0">
                  <c:v>Finance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Sheet2!$D$6:$D$86</c:f>
              <c:numCache>
                <c:formatCode>General</c:formatCode>
                <c:ptCount val="40"/>
                <c:pt idx="4">
                  <c:v>1</c:v>
                </c:pt>
                <c:pt idx="15">
                  <c:v>1</c:v>
                </c:pt>
                <c:pt idx="25">
                  <c:v>1</c:v>
                </c:pt>
                <c:pt idx="36">
                  <c:v>1</c:v>
                </c:pt>
              </c:numCache>
            </c:numRef>
          </c:val>
        </c:ser>
        <c:ser>
          <c:idx val="3"/>
          <c:order val="3"/>
          <c:tx>
            <c:strRef>
              <c:f>Sheet2!$F$3:$F$5</c:f>
              <c:strCache>
                <c:ptCount val="1"/>
                <c:pt idx="0">
                  <c:v>HR - Absent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Sheet2!$F$6:$F$86</c:f>
              <c:numCache>
                <c:formatCode>General</c:formatCode>
                <c:ptCount val="40"/>
                <c:pt idx="2">
                  <c:v>1</c:v>
                </c:pt>
                <c:pt idx="35">
                  <c:v>1</c:v>
                </c:pt>
              </c:numCache>
            </c:numRef>
          </c:val>
        </c:ser>
        <c:ser>
          <c:idx val="4"/>
          <c:order val="4"/>
          <c:tx>
            <c:strRef>
              <c:f>Sheet2!$G$3:$G$5</c:f>
              <c:strCache>
                <c:ptCount val="1"/>
                <c:pt idx="0">
                  <c:v>HR - Early Leave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Sheet2!$G$6:$G$86</c:f>
              <c:numCache>
                <c:formatCode>General</c:formatCode>
                <c:ptCount val="40"/>
                <c:pt idx="13">
                  <c:v>1</c:v>
                </c:pt>
              </c:numCache>
            </c:numRef>
          </c:val>
        </c:ser>
        <c:ser>
          <c:idx val="5"/>
          <c:order val="5"/>
          <c:tx>
            <c:strRef>
              <c:f>Sheet2!$H$3:$H$5</c:f>
              <c:strCache>
                <c:ptCount val="1"/>
                <c:pt idx="0">
                  <c:v>HR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Sheet2!$H$6:$H$86</c:f>
              <c:numCache>
                <c:formatCode>General</c:formatCode>
                <c:ptCount val="40"/>
                <c:pt idx="8">
                  <c:v>1</c:v>
                </c:pt>
                <c:pt idx="19">
                  <c:v>1</c:v>
                </c:pt>
                <c:pt idx="24">
                  <c:v>1</c:v>
                </c:pt>
                <c:pt idx="29">
                  <c:v>1</c:v>
                </c:pt>
              </c:numCache>
            </c:numRef>
          </c:val>
        </c:ser>
        <c:ser>
          <c:idx val="6"/>
          <c:order val="6"/>
          <c:tx>
            <c:strRef>
              <c:f>Sheet2!$J$3:$J$5</c:f>
              <c:strCache>
                <c:ptCount val="1"/>
                <c:pt idx="0">
                  <c:v>IT - Absent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Sheet2!$J$6:$J$86</c:f>
              <c:numCache>
                <c:formatCode>General</c:formatCode>
                <c:ptCount val="40"/>
                <c:pt idx="7">
                  <c:v>1</c:v>
                </c:pt>
                <c:pt idx="17">
                  <c:v>1</c:v>
                </c:pt>
                <c:pt idx="26">
                  <c:v>1</c:v>
                </c:pt>
              </c:numCache>
            </c:numRef>
          </c:val>
        </c:ser>
        <c:ser>
          <c:idx val="7"/>
          <c:order val="7"/>
          <c:tx>
            <c:strRef>
              <c:f>Sheet2!$K$3:$K$5</c:f>
              <c:strCache>
                <c:ptCount val="1"/>
                <c:pt idx="0">
                  <c:v>IT - Early Leave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Sheet2!$K$6:$K$86</c:f>
              <c:numCache>
                <c:formatCode>General</c:formatCode>
                <c:ptCount val="40"/>
                <c:pt idx="30">
                  <c:v>1</c:v>
                </c:pt>
              </c:numCache>
            </c:numRef>
          </c:val>
        </c:ser>
        <c:ser>
          <c:idx val="8"/>
          <c:order val="8"/>
          <c:tx>
            <c:strRef>
              <c:f>Sheet2!$L$3:$L$5</c:f>
              <c:strCache>
                <c:ptCount val="1"/>
                <c:pt idx="0">
                  <c:v>IT - Late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Sheet2!$L$6:$L$86</c:f>
              <c:numCache>
                <c:formatCode>General</c:formatCode>
                <c:ptCount val="40"/>
                <c:pt idx="22">
                  <c:v>1</c:v>
                </c:pt>
                <c:pt idx="33">
                  <c:v>1</c:v>
                </c:pt>
              </c:numCache>
            </c:numRef>
          </c:val>
        </c:ser>
        <c:ser>
          <c:idx val="9"/>
          <c:order val="9"/>
          <c:tx>
            <c:strRef>
              <c:f>Sheet2!$M$3:$M$5</c:f>
              <c:strCache>
                <c:ptCount val="1"/>
                <c:pt idx="0">
                  <c:v>IT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Sheet2!$M$6:$M$86</c:f>
              <c:numCache>
                <c:formatCode>General</c:formatCode>
                <c:ptCount val="40"/>
                <c:pt idx="3">
                  <c:v>1</c:v>
                </c:pt>
                <c:pt idx="9">
                  <c:v>1</c:v>
                </c:pt>
                <c:pt idx="14">
                  <c:v>1</c:v>
                </c:pt>
                <c:pt idx="38">
                  <c:v>1</c:v>
                </c:pt>
              </c:numCache>
            </c:numRef>
          </c:val>
        </c:ser>
        <c:ser>
          <c:idx val="10"/>
          <c:order val="10"/>
          <c:tx>
            <c:strRef>
              <c:f>Sheet2!$O$3:$O$5</c:f>
              <c:strCache>
                <c:ptCount val="1"/>
                <c:pt idx="0">
                  <c:v>Marketing - Absent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Sheet2!$O$6:$O$86</c:f>
              <c:numCache>
                <c:formatCode>General</c:formatCode>
                <c:ptCount val="40"/>
                <c:pt idx="12">
                  <c:v>1</c:v>
                </c:pt>
              </c:numCache>
            </c:numRef>
          </c:val>
        </c:ser>
        <c:ser>
          <c:idx val="11"/>
          <c:order val="11"/>
          <c:tx>
            <c:strRef>
              <c:f>Sheet2!$P$3:$P$5</c:f>
              <c:strCache>
                <c:ptCount val="1"/>
                <c:pt idx="0">
                  <c:v>Marketing - Early Leave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Sheet2!$P$6:$P$86</c:f>
              <c:numCache>
                <c:formatCode>General</c:formatCode>
                <c:ptCount val="40"/>
                <c:pt idx="23">
                  <c:v>1</c:v>
                </c:pt>
                <c:pt idx="39">
                  <c:v>1</c:v>
                </c:pt>
              </c:numCache>
            </c:numRef>
          </c:val>
        </c:ser>
        <c:ser>
          <c:idx val="12"/>
          <c:order val="12"/>
          <c:tx>
            <c:strRef>
              <c:f>Sheet2!$Q$3:$Q$5</c:f>
              <c:strCache>
                <c:ptCount val="1"/>
                <c:pt idx="0">
                  <c:v>Marketing - Late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Sheet2!$Q$6:$Q$86</c:f>
              <c:numCache>
                <c:formatCode>General</c:formatCode>
                <c:ptCount val="40"/>
                <c:pt idx="1">
                  <c:v>1</c:v>
                </c:pt>
                <c:pt idx="28">
                  <c:v>1</c:v>
                </c:pt>
              </c:numCache>
            </c:numRef>
          </c:val>
        </c:ser>
        <c:ser>
          <c:idx val="13"/>
          <c:order val="13"/>
          <c:tx>
            <c:strRef>
              <c:f>Sheet2!$R$3:$R$5</c:f>
              <c:strCache>
                <c:ptCount val="1"/>
                <c:pt idx="0">
                  <c:v>Marketing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Sheet2!$R$6:$R$86</c:f>
              <c:numCache>
                <c:formatCode>General</c:formatCode>
                <c:ptCount val="40"/>
                <c:pt idx="6">
                  <c:v>1</c:v>
                </c:pt>
                <c:pt idx="18">
                  <c:v>1</c:v>
                </c:pt>
                <c:pt idx="34">
                  <c:v>1</c:v>
                </c:pt>
              </c:numCache>
            </c:numRef>
          </c:val>
        </c:ser>
        <c:ser>
          <c:idx val="14"/>
          <c:order val="14"/>
          <c:tx>
            <c:strRef>
              <c:f>Sheet2!$T$3:$T$5</c:f>
              <c:strCache>
                <c:ptCount val="1"/>
                <c:pt idx="0">
                  <c:v>Sales - Early Leave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Sheet2!$T$6:$T$86</c:f>
              <c:numCache>
                <c:formatCode>General</c:formatCode>
                <c:ptCount val="40"/>
                <c:pt idx="5">
                  <c:v>1</c:v>
                </c:pt>
              </c:numCache>
            </c:numRef>
          </c:val>
        </c:ser>
        <c:ser>
          <c:idx val="15"/>
          <c:order val="15"/>
          <c:tx>
            <c:strRef>
              <c:f>Sheet2!$U$3:$U$5</c:f>
              <c:strCache>
                <c:ptCount val="1"/>
                <c:pt idx="0">
                  <c:v>Sales - Late</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Sheet2!$U$6:$U$86</c:f>
              <c:numCache>
                <c:formatCode>General</c:formatCode>
                <c:ptCount val="40"/>
                <c:pt idx="16">
                  <c:v>1</c:v>
                </c:pt>
                <c:pt idx="37">
                  <c:v>1</c:v>
                </c:pt>
              </c:numCache>
            </c:numRef>
          </c:val>
        </c:ser>
        <c:ser>
          <c:idx val="16"/>
          <c:order val="16"/>
          <c:tx>
            <c:strRef>
              <c:f>Sheet2!$V$3:$V$5</c:f>
              <c:strCache>
                <c:ptCount val="1"/>
                <c:pt idx="0">
                  <c:v>Sales - Present</c:v>
                </c:pt>
              </c:strCache>
            </c:strRef>
          </c:tx>
          <c:invertIfNegative val="0"/>
          <c:cat>
            <c:multiLvlStrRef>
              <c:f>Sheet2!$A$6:$A$86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Sheet2!$V$6:$V$86</c:f>
              <c:numCache>
                <c:formatCode>General</c:formatCode>
                <c:ptCount val="40"/>
                <c:pt idx="0">
                  <c:v>1</c:v>
                </c:pt>
                <c:pt idx="11">
                  <c:v>1</c:v>
                </c:pt>
                <c:pt idx="21">
                  <c:v>1</c:v>
                </c:pt>
                <c:pt idx="27">
                  <c:v>1</c:v>
                </c:pt>
                <c:pt idx="32">
                  <c:v>1</c:v>
                </c:pt>
              </c:numCache>
            </c:numRef>
          </c:val>
        </c:ser>
        <c:dLbls>
          <c:showLegendKey val="0"/>
          <c:showVal val="0"/>
          <c:showCatName val="0"/>
          <c:showSerName val="0"/>
          <c:showPercent val="0"/>
          <c:showBubbleSize val="0"/>
        </c:dLbls>
        <c:gapWidth val="150"/>
        <c:axId val="85636096"/>
        <c:axId val="76335936"/>
      </c:barChart>
      <c:catAx>
        <c:axId val="85636096"/>
        <c:scaling>
          <c:orientation val="minMax"/>
        </c:scaling>
        <c:delete val="0"/>
        <c:axPos val="l"/>
        <c:majorTickMark val="out"/>
        <c:minorTickMark val="none"/>
        <c:tickLblPos val="nextTo"/>
        <c:crossAx val="76335936"/>
        <c:crosses val="autoZero"/>
        <c:auto val="1"/>
        <c:lblAlgn val="ctr"/>
        <c:lblOffset val="100"/>
        <c:noMultiLvlLbl val="0"/>
      </c:catAx>
      <c:valAx>
        <c:axId val="76335936"/>
        <c:scaling>
          <c:orientation val="minMax"/>
        </c:scaling>
        <c:delete val="0"/>
        <c:axPos val="b"/>
        <c:majorGridlines/>
        <c:numFmt formatCode="General" sourceLinked="1"/>
        <c:majorTickMark val="out"/>
        <c:minorTickMark val="none"/>
        <c:tickLblPos val="nextTo"/>
        <c:crossAx val="8563609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70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424986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Slide Image Placeholder 1"/>
          <p:cNvSpPr>
            <a:spLocks noGrp="1" noRot="1" noChangeAspect="1"/>
          </p:cNvSpPr>
          <p:nvPr>
            <p:ph type="sldImg"/>
          </p:nvPr>
        </p:nvSpPr>
        <p:spPr/>
      </p:sp>
      <p:sp>
        <p:nvSpPr>
          <p:cNvPr id="1048627" name="Notes Placeholder 2"/>
          <p:cNvSpPr>
            <a:spLocks noGrp="1"/>
          </p:cNvSpPr>
          <p:nvPr>
            <p:ph type="body" idx="1"/>
          </p:nvPr>
        </p:nvSpPr>
        <p:spPr/>
        <p:txBody>
          <a:bodyPr/>
          <a:lstStyle/>
          <a:p>
            <a:endParaRPr lang="en-IN" dirty="0"/>
          </a:p>
        </p:txBody>
      </p:sp>
      <p:sp>
        <p:nvSpPr>
          <p:cNvPr id="1048628"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type="body" idx="1"/>
          </p:nvPr>
        </p:nvSpPr>
        <p:spPr/>
        <p:txBody>
          <a:bodyPr lIns="0" tIns="0" rIns="0" bIns="0"/>
          <a:lstStyle/>
          <a:p>
            <a:endParaRPr/>
          </a:p>
        </p:txBody>
      </p:sp>
      <p:sp>
        <p:nvSpPr>
          <p:cNvPr id="104869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0"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1"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2"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3" name="object 7"/>
          <p:cNvSpPr txBox="1">
            <a:spLocks noGrp="1"/>
          </p:cNvSpPr>
          <p:nvPr>
            <p:ph type="ctrTitle"/>
          </p:nvPr>
        </p:nvSpPr>
        <p:spPr>
          <a:xfrm>
            <a:off x="-828675" y="19665"/>
            <a:ext cx="9982200" cy="1464310"/>
          </a:xfrm>
          <a:prstGeom prst="rect">
            <a:avLst/>
          </a:prstGeom>
        </p:spPr>
        <p:txBody>
          <a:bodyPr vert="horz" wrap="square" lIns="0" tIns="16510" rIns="0" bIns="0" rtlCol="0">
            <a:spAutoFit/>
          </a:bodyPr>
          <a:lstStyle/>
          <a:p>
            <a:pPr marL="3213735">
              <a:spcBef>
                <a:spcPts val="130"/>
              </a:spcBef>
            </a:pPr>
            <a:r>
              <a:rPr lang="en-US" altLang="en-IN" b="1" i="0" dirty="0">
                <a:solidFill>
                  <a:srgbClr val="0F0F0F"/>
                </a:solidFill>
                <a:effectLst/>
                <a:latin typeface="Times New Roman" panose="02020603050405020304" pitchFamily="18" charset="0"/>
                <a:cs typeface="Times New Roman" panose="02020603050405020304" pitchFamily="18" charset="0"/>
              </a:rPr>
              <a:t>Visualizing employee attendance trends with Excel chart</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4"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5" name="TextBox 13"/>
          <p:cNvSpPr txBox="1"/>
          <p:nvPr/>
        </p:nvSpPr>
        <p:spPr>
          <a:xfrm>
            <a:off x="2554542" y="3314150"/>
            <a:ext cx="8610600" cy="1869440"/>
          </a:xfrm>
          <a:prstGeom prst="rect">
            <a:avLst/>
          </a:prstGeom>
          <a:noFill/>
        </p:spPr>
        <p:txBody>
          <a:bodyPr wrap="square" rtlCol="0">
            <a:spAutoFit/>
          </a:bodyPr>
          <a:lstStyle/>
          <a:p>
            <a:r>
              <a:rPr lang="en-US" sz="2400"/>
              <a:t>STUDENT NAME:</a:t>
            </a:r>
            <a:r>
              <a:rPr lang="en-US" altLang="en-IN" sz="2400"/>
              <a:t>Swetha.c( asunm1659312217075)</a:t>
            </a:r>
            <a:endParaRPr lang="en-US" sz="2400" dirty="0"/>
          </a:p>
          <a:p>
            <a:r>
              <a:rPr lang="en-US" sz="2400" dirty="0"/>
              <a:t>REGISTER NO:</a:t>
            </a:r>
            <a:r>
              <a:rPr lang="en-US" altLang="en-IN" sz="2400" dirty="0"/>
              <a:t>312217075</a:t>
            </a:r>
            <a:endParaRPr lang="zh-CN" altLang="en-US"/>
          </a:p>
          <a:p>
            <a:r>
              <a:rPr lang="en-US" sz="2400" dirty="0"/>
              <a:t>DEPARTMENT:</a:t>
            </a:r>
            <a:r>
              <a:rPr lang="en-US" altLang="en-IN" sz="2400" dirty="0"/>
              <a:t>b.com ( general)</a:t>
            </a:r>
            <a:endParaRPr lang="zh-CN" altLang="en-US"/>
          </a:p>
          <a:p>
            <a:r>
              <a:rPr lang="en-US" sz="2400" dirty="0"/>
              <a:t>COLLEGE</a:t>
            </a:r>
            <a:r>
              <a:rPr lang="en-US" altLang="en-IN" sz="2400" dirty="0"/>
              <a:t>. Shri krishna swamy college for women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482309" y="1435733"/>
            <a:ext cx="8576091" cy="5120641"/>
          </a:xfrm>
          <a:prstGeom prst="rect">
            <a:avLst/>
          </a:prstGeom>
        </p:spPr>
        <p:txBody>
          <a:bodyPr wrap="square" rtlCol="0">
            <a:spAutoFit/>
          </a:bodyPr>
          <a:lstStyle/>
          <a:p>
            <a:r>
              <a:rPr lang="en-IN" sz="2800">
                <a:solidFill>
                  <a:srgbClr val="000000"/>
                </a:solidFill>
              </a:rPr>
              <a:t>To visualize employee attendance trends using an Excel chart, you can create a line chart or a bar chart. The X-axis typically represents time (e.g., days, weeks, or months), while the Y-axis represents attendance metrics such as the number of employees present or the percentage of attendance. This visual allows you to easily identify patterns, such as days with high or low attendance, trends over time, or seasonal variations. For example, a line chart can help highlight gradual changes in attendance, while a bar chart might emphasize specific dates with notably high or low attendance.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2229456"/>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a:t/>
            </a:r>
            <a:br>
              <a:rPr lang="en-US" dirty="0"/>
            </a:br>
            <a:endParaRPr dirty="0"/>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1877664" y="1991636"/>
            <a:ext cx="7582841" cy="3863340"/>
          </a:xfrm>
          <a:prstGeom prst="rect">
            <a:avLst/>
          </a:prstGeom>
        </p:spPr>
        <p:txBody>
          <a:bodyPr wrap="square" rtlCol="0">
            <a:spAutoFit/>
          </a:bodyPr>
          <a:lstStyle/>
          <a:p>
            <a:r>
              <a:rPr lang="en-IN" sz="2800">
                <a:solidFill>
                  <a:srgbClr val="000000"/>
                </a:solidFill>
              </a:rPr>
              <a:t>The visualized attendance trends highlight key patterns in employee presence over time. From the chart, we observe [e.g., consistent attendance, periodic dips, seasonal fluctuations]. These trends suggest [possible reasons, such as employee engagement levels, seasonal effects, etc.], providing insights that can inform future scheduling and human resource management strategies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2" name="object 17"/>
          <p:cNvSpPr txBox="1">
            <a:spLocks noGrp="1"/>
          </p:cNvSpPr>
          <p:nvPr>
            <p:ph type="title"/>
          </p:nvPr>
        </p:nvSpPr>
        <p:spPr>
          <a:xfrm>
            <a:off x="739775" y="829627"/>
            <a:ext cx="6502651" cy="31280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altLang="en-IN" sz="4250" spc="25" dirty="0"/>
              <a:t/>
            </a:r>
            <a:br>
              <a:rPr lang="en-US" altLang="en-IN" sz="4250" spc="25" dirty="0"/>
            </a:br>
            <a:r>
              <a:rPr lang="en-US" altLang="en-IN" sz="4250" spc="25" dirty="0"/>
              <a:t/>
            </a:r>
            <a:br>
              <a:rPr lang="en-US" altLang="en-IN" sz="4250" spc="25" dirty="0"/>
            </a:br>
            <a:r>
              <a:rPr lang="en-US" altLang="en-IN" sz="4250" spc="25" dirty="0"/>
              <a:t>Visualizing employee attendance trends with Excel chart.</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0"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6" name="TextBox 1048665"/>
          <p:cNvSpPr txBox="1"/>
          <p:nvPr/>
        </p:nvSpPr>
        <p:spPr>
          <a:xfrm rot="21600000">
            <a:off x="828757" y="1451478"/>
            <a:ext cx="8547259" cy="3863340"/>
          </a:xfrm>
          <a:prstGeom prst="rect">
            <a:avLst/>
          </a:prstGeom>
        </p:spPr>
        <p:txBody>
          <a:bodyPr wrap="square" rtlCol="0">
            <a:spAutoFit/>
          </a:bodyPr>
          <a:lstStyle/>
          <a:p>
            <a:r>
              <a:rPr lang="en-IN" sz="2800">
                <a:solidFill>
                  <a:srgbClr val="000000"/>
                </a:solidFill>
              </a:rPr>
              <a:t>Visualizing employee attendance in a problem statement typically involves creating a clear and concise representation of employee attendance data to identify patterns, trends, or issues. This could include charts, graphs, or heatmaps showing attendance rates, absences, tardiness, and other relevant metrics over time. The goal is to help stakeholders quickly understand the attendance landscape and make informed decisions based on the visualized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7316152" y="2836618"/>
            <a:ext cx="10957911" cy="5155935"/>
            <a:chOff x="8658225" y="2647950"/>
            <a:chExt cx="3533775" cy="381000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2" name="TextBox 10"/>
          <p:cNvSpPr txBox="1"/>
          <p:nvPr/>
        </p:nvSpPr>
        <p:spPr>
          <a:xfrm>
            <a:off x="442385" y="5811519"/>
            <a:ext cx="821584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3" name="TextBox 1048672"/>
          <p:cNvSpPr txBox="1"/>
          <p:nvPr/>
        </p:nvSpPr>
        <p:spPr>
          <a:xfrm>
            <a:off x="910174" y="1695449"/>
            <a:ext cx="8596903" cy="3863341"/>
          </a:xfrm>
          <a:prstGeom prst="rect">
            <a:avLst/>
          </a:prstGeom>
        </p:spPr>
        <p:txBody>
          <a:bodyPr wrap="square" rtlCol="0">
            <a:spAutoFit/>
          </a:bodyPr>
          <a:lstStyle/>
          <a:p>
            <a:r>
              <a:rPr lang="en-IN" sz="2800">
                <a:solidFill>
                  <a:srgbClr val="000000"/>
                </a:solidFill>
              </a:rPr>
              <a:t>Visualizing employee attendance in a problem overview typically involves using charts or graphs to identify patterns or issues related to attendance. This can include:
Heatmaps to show the frequency of attendance over time, highlighting days with high absenteeism.
Bar charts or line graphs to compare attendance rates across departments or teams.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7"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79" name="TextBox 1048678"/>
          <p:cNvSpPr txBox="1"/>
          <p:nvPr/>
        </p:nvSpPr>
        <p:spPr>
          <a:xfrm>
            <a:off x="1581150" y="1409952"/>
            <a:ext cx="8114939" cy="4282439"/>
          </a:xfrm>
          <a:prstGeom prst="rect">
            <a:avLst/>
          </a:prstGeom>
        </p:spPr>
        <p:txBody>
          <a:bodyPr wrap="square" rtlCol="0">
            <a:spAutoFit/>
          </a:bodyPr>
          <a:lstStyle/>
          <a:p>
            <a:r>
              <a:rPr lang="en-IN" sz="2800">
                <a:solidFill>
                  <a:srgbClr val="000000"/>
                </a:solidFill>
              </a:rPr>
              <a:t>HR Managers: They use the data to track attendance patterns, manage absenteeism, and ensure compliance with company policies.
Team Leaders/Managers: They monitor team attendance to ensure productivity and manage workloads effectively.
Employees: They can view their own attendance records to verify accuracy and manage their leave.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5" name="TextBox 1048684"/>
          <p:cNvSpPr txBox="1"/>
          <p:nvPr/>
        </p:nvSpPr>
        <p:spPr>
          <a:xfrm>
            <a:off x="2431231" y="1754505"/>
            <a:ext cx="7735505" cy="4282441"/>
          </a:xfrm>
          <a:prstGeom prst="rect">
            <a:avLst/>
          </a:prstGeom>
        </p:spPr>
        <p:txBody>
          <a:bodyPr wrap="square" rtlCol="0">
            <a:spAutoFit/>
          </a:bodyPr>
          <a:lstStyle/>
          <a:p>
            <a:r>
              <a:rPr lang="en-IN" sz="2800">
                <a:solidFill>
                  <a:srgbClr val="000000"/>
                </a:solidFill>
              </a:rPr>
              <a:t>Improved Efficiency: Managers can quickly identify attendance issues, reducing the time spent on manual tracking.
Data-Driven Decisions: The visualized data enables informed decisions on workforce management, such as recognizing high performers or addressing attendance problems.
Enhanced Accountability: Employees are more likely to adhere to schedules when their attendance is transparently monitored.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xfrm>
            <a:off x="755332" y="385444"/>
            <a:ext cx="10681335" cy="723901"/>
          </a:xfrm>
        </p:spPr>
        <p:txBody>
          <a:bodyPr/>
          <a:lstStyle/>
          <a:p>
            <a:r>
              <a:rPr lang="en-IN" dirty="0"/>
              <a:t>Dataset Description</a:t>
            </a:r>
          </a:p>
        </p:txBody>
      </p:sp>
      <p:sp>
        <p:nvSpPr>
          <p:cNvPr id="1048687" name="TextBox 1048686"/>
          <p:cNvSpPr txBox="1"/>
          <p:nvPr/>
        </p:nvSpPr>
        <p:spPr>
          <a:xfrm>
            <a:off x="6096000" y="240029"/>
            <a:ext cx="4572000" cy="6377940"/>
          </a:xfrm>
          <a:prstGeom prst="rect">
            <a:avLst/>
          </a:prstGeom>
        </p:spPr>
        <p:txBody>
          <a:bodyPr wrap="square" rtlCol="0">
            <a:spAutoFit/>
          </a:bodyPr>
          <a:lstStyle/>
          <a:p>
            <a:r>
              <a:rPr lang="en-IN" sz="2800">
                <a:solidFill>
                  <a:srgbClr val="000000"/>
                </a:solidFill>
              </a:rPr>
              <a:t>Employee ID/Name: Unique identifier for each employee.
Date: Each day being tracked.
Attendance Status: Values like "Present," "Absent," "Late," "Leave," etc.
Check-In Time: Time when the employee checked in (optional for advanced analysis).
Check-Out Time: Time when the employee checked out (optional for advanced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1048617"/>
          <p:cNvSpPr txBox="1"/>
          <p:nvPr/>
        </p:nvSpPr>
        <p:spPr>
          <a:xfrm>
            <a:off x="2288663" y="1293748"/>
            <a:ext cx="8866137" cy="5120640"/>
          </a:xfrm>
          <a:prstGeom prst="rect">
            <a:avLst/>
          </a:prstGeom>
        </p:spPr>
        <p:txBody>
          <a:bodyPr wrap="square" rtlCol="0">
            <a:spAutoFit/>
          </a:bodyPr>
          <a:lstStyle/>
          <a:p>
            <a:r>
              <a:rPr lang="en-IN" sz="2800">
                <a:solidFill>
                  <a:srgbClr val="000000"/>
                </a:solidFill>
              </a:rPr>
              <a:t>Dashboard Overview: Create a dashboard that provides a snapshot of overall attendance metrics, like total present, absent, late arrivals, and early departures.
Daily/Weekly Trends: Use line or bar charts to show attendance trends over time, helping to identify patterns such as peak absenteeism days or frequent latecomers.
Individual Records: Include a table or list view showing individual employee attendance, with color-coding for easy identification (e.g., green for present, red for absent).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Custom</PresentationFormat>
  <Paragraphs>48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Visualizing employee attendance trends with Excel chart </vt:lpstr>
      <vt:lpstr>PROJECT TITLE  Visualizing employee attendance trends with Excel chart.</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cp:revision>
  <dcterms:created xsi:type="dcterms:W3CDTF">2024-03-25T23:07:22Z</dcterms:created>
  <dcterms:modified xsi:type="dcterms:W3CDTF">2024-08-30T07:49:06Z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ccd987f5bac94549bc95ea2bea4c0947</vt:lpwstr>
  </property>
</Properties>
</file>