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27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D:\Downloads\Employee_Dataset%20(5).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[Employee_Dataset (5).xlsx]Sheet4!PivotTable2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800" b="1"/>
              <a:t>SALARY</a:t>
            </a:r>
            <a:r>
              <a:rPr lang="en-IN" sz="1800" b="1" baseline="0"/>
              <a:t> AND COMPENSATION ANALYSIS</a:t>
            </a:r>
            <a:endParaRPr lang="en-IN" sz="1800" b="1"/>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
        <c:idx val="16"/>
        <c:spPr>
          <a:solidFill>
            <a:schemeClr val="accent1"/>
          </a:solidFill>
          <a:ln>
            <a:noFill/>
          </a:ln>
          <a:effectLst/>
        </c:spPr>
        <c:marker>
          <c:symbol val="none"/>
        </c:marker>
      </c:pivotFmt>
      <c:pivotFmt>
        <c:idx val="17"/>
        <c:spPr>
          <a:solidFill>
            <a:schemeClr val="accent1"/>
          </a:solidFill>
          <a:ln>
            <a:noFill/>
          </a:ln>
          <a:effectLst/>
        </c:spPr>
        <c:marker>
          <c:symbol val="none"/>
        </c:marker>
      </c:pivotFmt>
      <c:pivotFmt>
        <c:idx val="18"/>
        <c:spPr>
          <a:solidFill>
            <a:schemeClr val="accent1"/>
          </a:solidFill>
          <a:ln>
            <a:noFill/>
          </a:ln>
          <a:effectLst/>
        </c:spPr>
        <c:marker>
          <c:symbol val="none"/>
        </c:marker>
      </c:pivotFmt>
      <c:pivotFmt>
        <c:idx val="19"/>
        <c:spPr>
          <a:solidFill>
            <a:schemeClr val="accent1"/>
          </a:solidFill>
          <a:ln>
            <a:noFill/>
          </a:ln>
          <a:effectLst/>
        </c:spPr>
        <c:marker>
          <c:symbol val="none"/>
        </c:marker>
      </c:pivotFmt>
      <c:pivotFmt>
        <c:idx val="20"/>
        <c:spPr>
          <a:solidFill>
            <a:schemeClr val="accent1"/>
          </a:solidFill>
          <a:ln>
            <a:noFill/>
          </a:ln>
          <a:effectLst/>
        </c:spPr>
        <c:marker>
          <c:symbol val="none"/>
        </c:marker>
      </c:pivotFmt>
      <c:pivotFmt>
        <c:idx val="21"/>
        <c:spPr>
          <a:solidFill>
            <a:schemeClr val="accent1"/>
          </a:solidFill>
          <a:ln>
            <a:noFill/>
          </a:ln>
          <a:effectLst/>
        </c:spPr>
        <c:marker>
          <c:symbol val="none"/>
        </c:marker>
      </c:pivotFmt>
      <c:pivotFmt>
        <c:idx val="22"/>
        <c:spPr>
          <a:solidFill>
            <a:schemeClr val="accent1"/>
          </a:solidFill>
          <a:ln>
            <a:noFill/>
          </a:ln>
          <a:effectLst/>
        </c:spPr>
        <c:marker>
          <c:symbol val="none"/>
        </c:marker>
      </c:pivotFmt>
      <c:pivotFmt>
        <c:idx val="23"/>
        <c:spPr>
          <a:solidFill>
            <a:schemeClr val="accent1"/>
          </a:solidFill>
          <a:ln>
            <a:noFill/>
          </a:ln>
          <a:effectLst/>
        </c:spPr>
        <c:marker>
          <c:symbol val="none"/>
        </c:marker>
      </c:pivotFmt>
      <c:pivotFmt>
        <c:idx val="24"/>
        <c:spPr>
          <a:solidFill>
            <a:schemeClr val="accent1"/>
          </a:solidFill>
          <a:ln>
            <a:noFill/>
          </a:ln>
          <a:effectLst/>
        </c:spPr>
        <c:marker>
          <c:symbol val="none"/>
        </c:marker>
      </c:pivotFmt>
      <c:pivotFmt>
        <c:idx val="25"/>
        <c:spPr>
          <a:solidFill>
            <a:schemeClr val="accent1"/>
          </a:solidFill>
          <a:ln>
            <a:noFill/>
          </a:ln>
          <a:effectLst/>
        </c:spPr>
        <c:marker>
          <c:symbol val="none"/>
        </c:marker>
      </c:pivotFmt>
      <c:pivotFmt>
        <c:idx val="26"/>
        <c:spPr>
          <a:solidFill>
            <a:schemeClr val="accent1"/>
          </a:solidFill>
          <a:ln>
            <a:noFill/>
          </a:ln>
          <a:effectLst/>
        </c:spPr>
        <c:marker>
          <c:symbol val="none"/>
        </c:marker>
      </c:pivotFmt>
      <c:pivotFmt>
        <c:idx val="27"/>
        <c:spPr>
          <a:solidFill>
            <a:schemeClr val="accent1"/>
          </a:solidFill>
          <a:ln>
            <a:noFill/>
          </a:ln>
          <a:effectLst/>
        </c:spPr>
        <c:marker>
          <c:symbol val="none"/>
        </c:marker>
      </c:pivotFmt>
      <c:pivotFmt>
        <c:idx val="28"/>
        <c:spPr>
          <a:solidFill>
            <a:schemeClr val="accent1"/>
          </a:solidFill>
          <a:ln>
            <a:noFill/>
          </a:ln>
          <a:effectLst/>
        </c:spPr>
        <c:marker>
          <c:symbol val="none"/>
        </c:marker>
      </c:pivotFmt>
      <c:pivotFmt>
        <c:idx val="29"/>
        <c:spPr>
          <a:solidFill>
            <a:schemeClr val="accent1"/>
          </a:solidFill>
          <a:ln>
            <a:noFill/>
          </a:ln>
          <a:effectLst/>
        </c:spPr>
        <c:marker>
          <c:symbol val="none"/>
        </c:marker>
      </c:pivotFmt>
      <c:pivotFmt>
        <c:idx val="30"/>
        <c:spPr>
          <a:solidFill>
            <a:schemeClr val="accent1"/>
          </a:solidFill>
          <a:ln>
            <a:noFill/>
          </a:ln>
          <a:effectLst/>
        </c:spPr>
        <c:marker>
          <c:symbol val="none"/>
        </c:marker>
      </c:pivotFmt>
      <c:pivotFmt>
        <c:idx val="31"/>
        <c:spPr>
          <a:solidFill>
            <a:schemeClr val="accent1"/>
          </a:solidFill>
          <a:ln>
            <a:noFill/>
          </a:ln>
          <a:effectLst/>
        </c:spPr>
        <c:marker>
          <c:symbol val="none"/>
        </c:marker>
      </c:pivotFmt>
      <c:pivotFmt>
        <c:idx val="32"/>
        <c:spPr>
          <a:solidFill>
            <a:schemeClr val="accent1"/>
          </a:solidFill>
          <a:ln>
            <a:noFill/>
          </a:ln>
          <a:effectLst/>
        </c:spPr>
        <c:marker>
          <c:symbol val="none"/>
        </c:marker>
      </c:pivotFmt>
      <c:pivotFmt>
        <c:idx val="33"/>
        <c:spPr>
          <a:solidFill>
            <a:schemeClr val="accent1"/>
          </a:solidFill>
          <a:ln>
            <a:noFill/>
          </a:ln>
          <a:effectLst/>
        </c:spPr>
        <c:marker>
          <c:symbol val="none"/>
        </c:marker>
      </c:pivotFmt>
      <c:pivotFmt>
        <c:idx val="34"/>
        <c:spPr>
          <a:solidFill>
            <a:schemeClr val="accent1"/>
          </a:solidFill>
          <a:ln>
            <a:noFill/>
          </a:ln>
          <a:effectLst/>
        </c:spPr>
        <c:marker>
          <c:symbol val="none"/>
        </c:marker>
      </c:pivotFmt>
      <c:pivotFmt>
        <c:idx val="35"/>
        <c:spPr>
          <a:solidFill>
            <a:schemeClr val="accent1"/>
          </a:solidFill>
          <a:ln>
            <a:noFill/>
          </a:ln>
          <a:effectLst/>
        </c:spPr>
        <c:marker>
          <c:symbol val="none"/>
        </c:marker>
      </c:pivotFmt>
    </c:pivotFmts>
    <c:plotArea>
      <c:layout/>
      <c:barChart>
        <c:barDir val="col"/>
        <c:grouping val="stacked"/>
        <c:varyColors val="0"/>
        <c:ser>
          <c:idx val="0"/>
          <c:order val="0"/>
          <c:tx>
            <c:strRef>
              <c:f>Sheet4!$B$5:$B$6</c:f>
              <c:strCache>
                <c:ptCount val="1"/>
                <c:pt idx="0">
                  <c:v>Business Development</c:v>
                </c:pt>
              </c:strCache>
            </c:strRef>
          </c:tx>
          <c:spPr>
            <a:solidFill>
              <a:schemeClr val="accent1"/>
            </a:solidFill>
            <a:ln>
              <a:noFill/>
            </a:ln>
            <a:effectLst/>
          </c:spPr>
          <c:invertIfNegative val="0"/>
          <c:cat>
            <c:multiLvlStrRef>
              <c:f>Sheet4!$A$7:$A$47</c:f>
              <c:multiLvlStrCache>
                <c:ptCount val="20"/>
                <c:lvl>
                  <c:pt idx="0">
                    <c:v>Minerva Ricardot</c:v>
                  </c:pt>
                  <c:pt idx="1">
                    <c:v>Billi Fellgate</c:v>
                  </c:pt>
                  <c:pt idx="2">
                    <c:v>Daisie McNeice</c:v>
                  </c:pt>
                  <c:pt idx="3">
                    <c:v> Wyn Treadger</c:v>
                  </c:pt>
                  <c:pt idx="4">
                    <c:v>Johny franklin</c:v>
                  </c:pt>
                  <c:pt idx="5">
                    <c:v>Oona Donan</c:v>
                  </c:pt>
                  <c:pt idx="6">
                    <c:v>Collen Dunbleton</c:v>
                  </c:pt>
                  <c:pt idx="7">
                    <c:v> Leena Bruckshaw</c:v>
                  </c:pt>
                  <c:pt idx="8">
                    <c:v>Verla Timmis</c:v>
                  </c:pt>
                  <c:pt idx="9">
                    <c:v>Jessica Callcott</c:v>
                  </c:pt>
                  <c:pt idx="10">
                    <c:v>Pearla  Beteriss</c:v>
                  </c:pt>
                  <c:pt idx="11">
                    <c:v>Mick Spraberry</c:v>
                  </c:pt>
                  <c:pt idx="12">
                    <c:v>Jo-anne Gobeau</c:v>
                  </c:pt>
                  <c:pt idx="13">
                    <c:v>Maritsa Marusic</c:v>
                  </c:pt>
                  <c:pt idx="14">
                    <c:v>Cletus McGarahan </c:v>
                  </c:pt>
                  <c:pt idx="15">
                    <c:v>Mackenzie Hannis</c:v>
                  </c:pt>
                  <c:pt idx="16">
                    <c:v>Magnum Locksley</c:v>
                  </c:pt>
                  <c:pt idx="17">
                    <c:v>Freddy Linford</c:v>
                  </c:pt>
                  <c:pt idx="18">
                    <c:v>Evangelina Lergan</c:v>
                  </c:pt>
                  <c:pt idx="19">
                    <c:v>Devinne Tuny</c:v>
                  </c:pt>
                </c:lvl>
                <c:lvl>
                  <c:pt idx="0">
                    <c:v>PR00147</c:v>
                  </c:pt>
                  <c:pt idx="1">
                    <c:v>PR00419</c:v>
                  </c:pt>
                  <c:pt idx="2">
                    <c:v>PR00893</c:v>
                  </c:pt>
                  <c:pt idx="3">
                    <c:v>PR04473</c:v>
                  </c:pt>
                  <c:pt idx="4">
                    <c:v>PR04601</c:v>
                  </c:pt>
                  <c:pt idx="5">
                    <c:v>PR04686</c:v>
                  </c:pt>
                  <c:pt idx="6">
                    <c:v>SQ00144</c:v>
                  </c:pt>
                  <c:pt idx="7">
                    <c:v>SQ00612</c:v>
                  </c:pt>
                  <c:pt idx="8">
                    <c:v>SQ00691</c:v>
                  </c:pt>
                  <c:pt idx="9">
                    <c:v>SQ01854</c:v>
                  </c:pt>
                  <c:pt idx="10">
                    <c:v>SQ04598</c:v>
                  </c:pt>
                  <c:pt idx="11">
                    <c:v>SQ04612</c:v>
                  </c:pt>
                  <c:pt idx="12">
                    <c:v>TN00214</c:v>
                  </c:pt>
                  <c:pt idx="13">
                    <c:v>TN00464</c:v>
                  </c:pt>
                  <c:pt idx="14">
                    <c:v>TN01281</c:v>
                  </c:pt>
                  <c:pt idx="15">
                    <c:v>TN02749</c:v>
                  </c:pt>
                  <c:pt idx="16">
                    <c:v>VT00578</c:v>
                  </c:pt>
                  <c:pt idx="17">
                    <c:v>VT01803</c:v>
                  </c:pt>
                  <c:pt idx="18">
                    <c:v>VT02417</c:v>
                  </c:pt>
                  <c:pt idx="19">
                    <c:v>VT02539</c:v>
                  </c:pt>
                </c:lvl>
              </c:multiLvlStrCache>
            </c:multiLvlStrRef>
          </c:cat>
          <c:val>
            <c:numRef>
              <c:f>Sheet4!$B$7:$B$47</c:f>
              <c:numCache>
                <c:formatCode>General</c:formatCode>
                <c:ptCount val="20"/>
                <c:pt idx="1">
                  <c:v>68980.52</c:v>
                </c:pt>
                <c:pt idx="3">
                  <c:v>69192.850000000006</c:v>
                </c:pt>
                <c:pt idx="5">
                  <c:v>88360.79</c:v>
                </c:pt>
              </c:numCache>
            </c:numRef>
          </c:val>
          <c:extLst>
            <c:ext xmlns:c16="http://schemas.microsoft.com/office/drawing/2014/chart" uri="{C3380CC4-5D6E-409C-BE32-E72D297353CC}">
              <c16:uniqueId val="{00000000-ADBD-496D-92A0-930FDE2AC3F2}"/>
            </c:ext>
          </c:extLst>
        </c:ser>
        <c:ser>
          <c:idx val="1"/>
          <c:order val="1"/>
          <c:tx>
            <c:strRef>
              <c:f>Sheet4!$C$5:$C$6</c:f>
              <c:strCache>
                <c:ptCount val="1"/>
                <c:pt idx="0">
                  <c:v>Engineering</c:v>
                </c:pt>
              </c:strCache>
            </c:strRef>
          </c:tx>
          <c:spPr>
            <a:solidFill>
              <a:schemeClr val="accent2"/>
            </a:solidFill>
            <a:ln>
              <a:noFill/>
            </a:ln>
            <a:effectLst/>
          </c:spPr>
          <c:invertIfNegative val="0"/>
          <c:cat>
            <c:multiLvlStrRef>
              <c:f>Sheet4!$A$7:$A$47</c:f>
              <c:multiLvlStrCache>
                <c:ptCount val="20"/>
                <c:lvl>
                  <c:pt idx="0">
                    <c:v>Minerva Ricardot</c:v>
                  </c:pt>
                  <c:pt idx="1">
                    <c:v>Billi Fellgate</c:v>
                  </c:pt>
                  <c:pt idx="2">
                    <c:v>Daisie McNeice</c:v>
                  </c:pt>
                  <c:pt idx="3">
                    <c:v> Wyn Treadger</c:v>
                  </c:pt>
                  <c:pt idx="4">
                    <c:v>Johny franklin</c:v>
                  </c:pt>
                  <c:pt idx="5">
                    <c:v>Oona Donan</c:v>
                  </c:pt>
                  <c:pt idx="6">
                    <c:v>Collen Dunbleton</c:v>
                  </c:pt>
                  <c:pt idx="7">
                    <c:v> Leena Bruckshaw</c:v>
                  </c:pt>
                  <c:pt idx="8">
                    <c:v>Verla Timmis</c:v>
                  </c:pt>
                  <c:pt idx="9">
                    <c:v>Jessica Callcott</c:v>
                  </c:pt>
                  <c:pt idx="10">
                    <c:v>Pearla  Beteriss</c:v>
                  </c:pt>
                  <c:pt idx="11">
                    <c:v>Mick Spraberry</c:v>
                  </c:pt>
                  <c:pt idx="12">
                    <c:v>Jo-anne Gobeau</c:v>
                  </c:pt>
                  <c:pt idx="13">
                    <c:v>Maritsa Marusic</c:v>
                  </c:pt>
                  <c:pt idx="14">
                    <c:v>Cletus McGarahan </c:v>
                  </c:pt>
                  <c:pt idx="15">
                    <c:v>Mackenzie Hannis</c:v>
                  </c:pt>
                  <c:pt idx="16">
                    <c:v>Magnum Locksley</c:v>
                  </c:pt>
                  <c:pt idx="17">
                    <c:v>Freddy Linford</c:v>
                  </c:pt>
                  <c:pt idx="18">
                    <c:v>Evangelina Lergan</c:v>
                  </c:pt>
                  <c:pt idx="19">
                    <c:v>Devinne Tuny</c:v>
                  </c:pt>
                </c:lvl>
                <c:lvl>
                  <c:pt idx="0">
                    <c:v>PR00147</c:v>
                  </c:pt>
                  <c:pt idx="1">
                    <c:v>PR00419</c:v>
                  </c:pt>
                  <c:pt idx="2">
                    <c:v>PR00893</c:v>
                  </c:pt>
                  <c:pt idx="3">
                    <c:v>PR04473</c:v>
                  </c:pt>
                  <c:pt idx="4">
                    <c:v>PR04601</c:v>
                  </c:pt>
                  <c:pt idx="5">
                    <c:v>PR04686</c:v>
                  </c:pt>
                  <c:pt idx="6">
                    <c:v>SQ00144</c:v>
                  </c:pt>
                  <c:pt idx="7">
                    <c:v>SQ00612</c:v>
                  </c:pt>
                  <c:pt idx="8">
                    <c:v>SQ00691</c:v>
                  </c:pt>
                  <c:pt idx="9">
                    <c:v>SQ01854</c:v>
                  </c:pt>
                  <c:pt idx="10">
                    <c:v>SQ04598</c:v>
                  </c:pt>
                  <c:pt idx="11">
                    <c:v>SQ04612</c:v>
                  </c:pt>
                  <c:pt idx="12">
                    <c:v>TN00214</c:v>
                  </c:pt>
                  <c:pt idx="13">
                    <c:v>TN00464</c:v>
                  </c:pt>
                  <c:pt idx="14">
                    <c:v>TN01281</c:v>
                  </c:pt>
                  <c:pt idx="15">
                    <c:v>TN02749</c:v>
                  </c:pt>
                  <c:pt idx="16">
                    <c:v>VT00578</c:v>
                  </c:pt>
                  <c:pt idx="17">
                    <c:v>VT01803</c:v>
                  </c:pt>
                  <c:pt idx="18">
                    <c:v>VT02417</c:v>
                  </c:pt>
                  <c:pt idx="19">
                    <c:v>VT02539</c:v>
                  </c:pt>
                </c:lvl>
              </c:multiLvlStrCache>
            </c:multiLvlStrRef>
          </c:cat>
          <c:val>
            <c:numRef>
              <c:f>Sheet4!$C$7:$C$47</c:f>
              <c:numCache>
                <c:formatCode>General</c:formatCode>
                <c:ptCount val="20"/>
                <c:pt idx="6">
                  <c:v>118976.16</c:v>
                </c:pt>
                <c:pt idx="14">
                  <c:v>114425.19</c:v>
                </c:pt>
                <c:pt idx="19">
                  <c:v>39969.72</c:v>
                </c:pt>
              </c:numCache>
            </c:numRef>
          </c:val>
          <c:extLst>
            <c:ext xmlns:c16="http://schemas.microsoft.com/office/drawing/2014/chart" uri="{C3380CC4-5D6E-409C-BE32-E72D297353CC}">
              <c16:uniqueId val="{00000001-ADBD-496D-92A0-930FDE2AC3F2}"/>
            </c:ext>
          </c:extLst>
        </c:ser>
        <c:ser>
          <c:idx val="2"/>
          <c:order val="2"/>
          <c:tx>
            <c:strRef>
              <c:f>Sheet4!$D$5:$D$6</c:f>
              <c:strCache>
                <c:ptCount val="1"/>
                <c:pt idx="0">
                  <c:v>Human Resources</c:v>
                </c:pt>
              </c:strCache>
            </c:strRef>
          </c:tx>
          <c:spPr>
            <a:solidFill>
              <a:schemeClr val="accent3"/>
            </a:solidFill>
            <a:ln>
              <a:noFill/>
            </a:ln>
            <a:effectLst/>
          </c:spPr>
          <c:invertIfNegative val="0"/>
          <c:cat>
            <c:multiLvlStrRef>
              <c:f>Sheet4!$A$7:$A$47</c:f>
              <c:multiLvlStrCache>
                <c:ptCount val="20"/>
                <c:lvl>
                  <c:pt idx="0">
                    <c:v>Minerva Ricardot</c:v>
                  </c:pt>
                  <c:pt idx="1">
                    <c:v>Billi Fellgate</c:v>
                  </c:pt>
                  <c:pt idx="2">
                    <c:v>Daisie McNeice</c:v>
                  </c:pt>
                  <c:pt idx="3">
                    <c:v> Wyn Treadger</c:v>
                  </c:pt>
                  <c:pt idx="4">
                    <c:v>Johny franklin</c:v>
                  </c:pt>
                  <c:pt idx="5">
                    <c:v>Oona Donan</c:v>
                  </c:pt>
                  <c:pt idx="6">
                    <c:v>Collen Dunbleton</c:v>
                  </c:pt>
                  <c:pt idx="7">
                    <c:v> Leena Bruckshaw</c:v>
                  </c:pt>
                  <c:pt idx="8">
                    <c:v>Verla Timmis</c:v>
                  </c:pt>
                  <c:pt idx="9">
                    <c:v>Jessica Callcott</c:v>
                  </c:pt>
                  <c:pt idx="10">
                    <c:v>Pearla  Beteriss</c:v>
                  </c:pt>
                  <c:pt idx="11">
                    <c:v>Mick Spraberry</c:v>
                  </c:pt>
                  <c:pt idx="12">
                    <c:v>Jo-anne Gobeau</c:v>
                  </c:pt>
                  <c:pt idx="13">
                    <c:v>Maritsa Marusic</c:v>
                  </c:pt>
                  <c:pt idx="14">
                    <c:v>Cletus McGarahan </c:v>
                  </c:pt>
                  <c:pt idx="15">
                    <c:v>Mackenzie Hannis</c:v>
                  </c:pt>
                  <c:pt idx="16">
                    <c:v>Magnum Locksley</c:v>
                  </c:pt>
                  <c:pt idx="17">
                    <c:v>Freddy Linford</c:v>
                  </c:pt>
                  <c:pt idx="18">
                    <c:v>Evangelina Lergan</c:v>
                  </c:pt>
                  <c:pt idx="19">
                    <c:v>Devinne Tuny</c:v>
                  </c:pt>
                </c:lvl>
                <c:lvl>
                  <c:pt idx="0">
                    <c:v>PR00147</c:v>
                  </c:pt>
                  <c:pt idx="1">
                    <c:v>PR00419</c:v>
                  </c:pt>
                  <c:pt idx="2">
                    <c:v>PR00893</c:v>
                  </c:pt>
                  <c:pt idx="3">
                    <c:v>PR04473</c:v>
                  </c:pt>
                  <c:pt idx="4">
                    <c:v>PR04601</c:v>
                  </c:pt>
                  <c:pt idx="5">
                    <c:v>PR04686</c:v>
                  </c:pt>
                  <c:pt idx="6">
                    <c:v>SQ00144</c:v>
                  </c:pt>
                  <c:pt idx="7">
                    <c:v>SQ00612</c:v>
                  </c:pt>
                  <c:pt idx="8">
                    <c:v>SQ00691</c:v>
                  </c:pt>
                  <c:pt idx="9">
                    <c:v>SQ01854</c:v>
                  </c:pt>
                  <c:pt idx="10">
                    <c:v>SQ04598</c:v>
                  </c:pt>
                  <c:pt idx="11">
                    <c:v>SQ04612</c:v>
                  </c:pt>
                  <c:pt idx="12">
                    <c:v>TN00214</c:v>
                  </c:pt>
                  <c:pt idx="13">
                    <c:v>TN00464</c:v>
                  </c:pt>
                  <c:pt idx="14">
                    <c:v>TN01281</c:v>
                  </c:pt>
                  <c:pt idx="15">
                    <c:v>TN02749</c:v>
                  </c:pt>
                  <c:pt idx="16">
                    <c:v>VT00578</c:v>
                  </c:pt>
                  <c:pt idx="17">
                    <c:v>VT01803</c:v>
                  </c:pt>
                  <c:pt idx="18">
                    <c:v>VT02417</c:v>
                  </c:pt>
                  <c:pt idx="19">
                    <c:v>VT02539</c:v>
                  </c:pt>
                </c:lvl>
              </c:multiLvlStrCache>
            </c:multiLvlStrRef>
          </c:cat>
          <c:val>
            <c:numRef>
              <c:f>Sheet4!$D$7:$D$47</c:f>
              <c:numCache>
                <c:formatCode>General</c:formatCode>
                <c:ptCount val="20"/>
                <c:pt idx="2">
                  <c:v>50310.09</c:v>
                </c:pt>
              </c:numCache>
            </c:numRef>
          </c:val>
          <c:extLst>
            <c:ext xmlns:c16="http://schemas.microsoft.com/office/drawing/2014/chart" uri="{C3380CC4-5D6E-409C-BE32-E72D297353CC}">
              <c16:uniqueId val="{00000002-ADBD-496D-92A0-930FDE2AC3F2}"/>
            </c:ext>
          </c:extLst>
        </c:ser>
        <c:ser>
          <c:idx val="3"/>
          <c:order val="3"/>
          <c:tx>
            <c:strRef>
              <c:f>Sheet4!$E$5:$E$6</c:f>
              <c:strCache>
                <c:ptCount val="1"/>
                <c:pt idx="0">
                  <c:v>Marketing</c:v>
                </c:pt>
              </c:strCache>
            </c:strRef>
          </c:tx>
          <c:spPr>
            <a:solidFill>
              <a:schemeClr val="accent4"/>
            </a:solidFill>
            <a:ln>
              <a:noFill/>
            </a:ln>
            <a:effectLst/>
          </c:spPr>
          <c:invertIfNegative val="0"/>
          <c:cat>
            <c:multiLvlStrRef>
              <c:f>Sheet4!$A$7:$A$47</c:f>
              <c:multiLvlStrCache>
                <c:ptCount val="20"/>
                <c:lvl>
                  <c:pt idx="0">
                    <c:v>Minerva Ricardot</c:v>
                  </c:pt>
                  <c:pt idx="1">
                    <c:v>Billi Fellgate</c:v>
                  </c:pt>
                  <c:pt idx="2">
                    <c:v>Daisie McNeice</c:v>
                  </c:pt>
                  <c:pt idx="3">
                    <c:v> Wyn Treadger</c:v>
                  </c:pt>
                  <c:pt idx="4">
                    <c:v>Johny franklin</c:v>
                  </c:pt>
                  <c:pt idx="5">
                    <c:v>Oona Donan</c:v>
                  </c:pt>
                  <c:pt idx="6">
                    <c:v>Collen Dunbleton</c:v>
                  </c:pt>
                  <c:pt idx="7">
                    <c:v> Leena Bruckshaw</c:v>
                  </c:pt>
                  <c:pt idx="8">
                    <c:v>Verla Timmis</c:v>
                  </c:pt>
                  <c:pt idx="9">
                    <c:v>Jessica Callcott</c:v>
                  </c:pt>
                  <c:pt idx="10">
                    <c:v>Pearla  Beteriss</c:v>
                  </c:pt>
                  <c:pt idx="11">
                    <c:v>Mick Spraberry</c:v>
                  </c:pt>
                  <c:pt idx="12">
                    <c:v>Jo-anne Gobeau</c:v>
                  </c:pt>
                  <c:pt idx="13">
                    <c:v>Maritsa Marusic</c:v>
                  </c:pt>
                  <c:pt idx="14">
                    <c:v>Cletus McGarahan </c:v>
                  </c:pt>
                  <c:pt idx="15">
                    <c:v>Mackenzie Hannis</c:v>
                  </c:pt>
                  <c:pt idx="16">
                    <c:v>Magnum Locksley</c:v>
                  </c:pt>
                  <c:pt idx="17">
                    <c:v>Freddy Linford</c:v>
                  </c:pt>
                  <c:pt idx="18">
                    <c:v>Evangelina Lergan</c:v>
                  </c:pt>
                  <c:pt idx="19">
                    <c:v>Devinne Tuny</c:v>
                  </c:pt>
                </c:lvl>
                <c:lvl>
                  <c:pt idx="0">
                    <c:v>PR00147</c:v>
                  </c:pt>
                  <c:pt idx="1">
                    <c:v>PR00419</c:v>
                  </c:pt>
                  <c:pt idx="2">
                    <c:v>PR00893</c:v>
                  </c:pt>
                  <c:pt idx="3">
                    <c:v>PR04473</c:v>
                  </c:pt>
                  <c:pt idx="4">
                    <c:v>PR04601</c:v>
                  </c:pt>
                  <c:pt idx="5">
                    <c:v>PR04686</c:v>
                  </c:pt>
                  <c:pt idx="6">
                    <c:v>SQ00144</c:v>
                  </c:pt>
                  <c:pt idx="7">
                    <c:v>SQ00612</c:v>
                  </c:pt>
                  <c:pt idx="8">
                    <c:v>SQ00691</c:v>
                  </c:pt>
                  <c:pt idx="9">
                    <c:v>SQ01854</c:v>
                  </c:pt>
                  <c:pt idx="10">
                    <c:v>SQ04598</c:v>
                  </c:pt>
                  <c:pt idx="11">
                    <c:v>SQ04612</c:v>
                  </c:pt>
                  <c:pt idx="12">
                    <c:v>TN00214</c:v>
                  </c:pt>
                  <c:pt idx="13">
                    <c:v>TN00464</c:v>
                  </c:pt>
                  <c:pt idx="14">
                    <c:v>TN01281</c:v>
                  </c:pt>
                  <c:pt idx="15">
                    <c:v>TN02749</c:v>
                  </c:pt>
                  <c:pt idx="16">
                    <c:v>VT00578</c:v>
                  </c:pt>
                  <c:pt idx="17">
                    <c:v>VT01803</c:v>
                  </c:pt>
                  <c:pt idx="18">
                    <c:v>VT02417</c:v>
                  </c:pt>
                  <c:pt idx="19">
                    <c:v>VT02539</c:v>
                  </c:pt>
                </c:lvl>
              </c:multiLvlStrCache>
            </c:multiLvlStrRef>
          </c:cat>
          <c:val>
            <c:numRef>
              <c:f>Sheet4!$E$7:$E$47</c:f>
              <c:numCache>
                <c:formatCode>General</c:formatCode>
                <c:ptCount val="20"/>
                <c:pt idx="9">
                  <c:v>66017.179999999993</c:v>
                </c:pt>
              </c:numCache>
            </c:numRef>
          </c:val>
          <c:extLst>
            <c:ext xmlns:c16="http://schemas.microsoft.com/office/drawing/2014/chart" uri="{C3380CC4-5D6E-409C-BE32-E72D297353CC}">
              <c16:uniqueId val="{00000003-ADBD-496D-92A0-930FDE2AC3F2}"/>
            </c:ext>
          </c:extLst>
        </c:ser>
        <c:ser>
          <c:idx val="4"/>
          <c:order val="4"/>
          <c:tx>
            <c:strRef>
              <c:f>Sheet4!$F$5:$F$6</c:f>
              <c:strCache>
                <c:ptCount val="1"/>
                <c:pt idx="0">
                  <c:v>NULL</c:v>
                </c:pt>
              </c:strCache>
            </c:strRef>
          </c:tx>
          <c:spPr>
            <a:solidFill>
              <a:schemeClr val="accent5"/>
            </a:solidFill>
            <a:ln>
              <a:noFill/>
            </a:ln>
            <a:effectLst/>
          </c:spPr>
          <c:invertIfNegative val="0"/>
          <c:cat>
            <c:multiLvlStrRef>
              <c:f>Sheet4!$A$7:$A$47</c:f>
              <c:multiLvlStrCache>
                <c:ptCount val="20"/>
                <c:lvl>
                  <c:pt idx="0">
                    <c:v>Minerva Ricardot</c:v>
                  </c:pt>
                  <c:pt idx="1">
                    <c:v>Billi Fellgate</c:v>
                  </c:pt>
                  <c:pt idx="2">
                    <c:v>Daisie McNeice</c:v>
                  </c:pt>
                  <c:pt idx="3">
                    <c:v> Wyn Treadger</c:v>
                  </c:pt>
                  <c:pt idx="4">
                    <c:v>Johny franklin</c:v>
                  </c:pt>
                  <c:pt idx="5">
                    <c:v>Oona Donan</c:v>
                  </c:pt>
                  <c:pt idx="6">
                    <c:v>Collen Dunbleton</c:v>
                  </c:pt>
                  <c:pt idx="7">
                    <c:v> Leena Bruckshaw</c:v>
                  </c:pt>
                  <c:pt idx="8">
                    <c:v>Verla Timmis</c:v>
                  </c:pt>
                  <c:pt idx="9">
                    <c:v>Jessica Callcott</c:v>
                  </c:pt>
                  <c:pt idx="10">
                    <c:v>Pearla  Beteriss</c:v>
                  </c:pt>
                  <c:pt idx="11">
                    <c:v>Mick Spraberry</c:v>
                  </c:pt>
                  <c:pt idx="12">
                    <c:v>Jo-anne Gobeau</c:v>
                  </c:pt>
                  <c:pt idx="13">
                    <c:v>Maritsa Marusic</c:v>
                  </c:pt>
                  <c:pt idx="14">
                    <c:v>Cletus McGarahan </c:v>
                  </c:pt>
                  <c:pt idx="15">
                    <c:v>Mackenzie Hannis</c:v>
                  </c:pt>
                  <c:pt idx="16">
                    <c:v>Magnum Locksley</c:v>
                  </c:pt>
                  <c:pt idx="17">
                    <c:v>Freddy Linford</c:v>
                  </c:pt>
                  <c:pt idx="18">
                    <c:v>Evangelina Lergan</c:v>
                  </c:pt>
                  <c:pt idx="19">
                    <c:v>Devinne Tuny</c:v>
                  </c:pt>
                </c:lvl>
                <c:lvl>
                  <c:pt idx="0">
                    <c:v>PR00147</c:v>
                  </c:pt>
                  <c:pt idx="1">
                    <c:v>PR00419</c:v>
                  </c:pt>
                  <c:pt idx="2">
                    <c:v>PR00893</c:v>
                  </c:pt>
                  <c:pt idx="3">
                    <c:v>PR04473</c:v>
                  </c:pt>
                  <c:pt idx="4">
                    <c:v>PR04601</c:v>
                  </c:pt>
                  <c:pt idx="5">
                    <c:v>PR04686</c:v>
                  </c:pt>
                  <c:pt idx="6">
                    <c:v>SQ00144</c:v>
                  </c:pt>
                  <c:pt idx="7">
                    <c:v>SQ00612</c:v>
                  </c:pt>
                  <c:pt idx="8">
                    <c:v>SQ00691</c:v>
                  </c:pt>
                  <c:pt idx="9">
                    <c:v>SQ01854</c:v>
                  </c:pt>
                  <c:pt idx="10">
                    <c:v>SQ04598</c:v>
                  </c:pt>
                  <c:pt idx="11">
                    <c:v>SQ04612</c:v>
                  </c:pt>
                  <c:pt idx="12">
                    <c:v>TN00214</c:v>
                  </c:pt>
                  <c:pt idx="13">
                    <c:v>TN00464</c:v>
                  </c:pt>
                  <c:pt idx="14">
                    <c:v>TN01281</c:v>
                  </c:pt>
                  <c:pt idx="15">
                    <c:v>TN02749</c:v>
                  </c:pt>
                  <c:pt idx="16">
                    <c:v>VT00578</c:v>
                  </c:pt>
                  <c:pt idx="17">
                    <c:v>VT01803</c:v>
                  </c:pt>
                  <c:pt idx="18">
                    <c:v>VT02417</c:v>
                  </c:pt>
                  <c:pt idx="19">
                    <c:v>VT02539</c:v>
                  </c:pt>
                </c:lvl>
              </c:multiLvlStrCache>
            </c:multiLvlStrRef>
          </c:cat>
          <c:val>
            <c:numRef>
              <c:f>Sheet4!$F$7:$F$47</c:f>
              <c:numCache>
                <c:formatCode>General</c:formatCode>
                <c:ptCount val="20"/>
                <c:pt idx="0">
                  <c:v>105468.7</c:v>
                </c:pt>
              </c:numCache>
            </c:numRef>
          </c:val>
          <c:extLst>
            <c:ext xmlns:c16="http://schemas.microsoft.com/office/drawing/2014/chart" uri="{C3380CC4-5D6E-409C-BE32-E72D297353CC}">
              <c16:uniqueId val="{00000004-ADBD-496D-92A0-930FDE2AC3F2}"/>
            </c:ext>
          </c:extLst>
        </c:ser>
        <c:ser>
          <c:idx val="5"/>
          <c:order val="5"/>
          <c:tx>
            <c:strRef>
              <c:f>Sheet4!$G$5:$G$6</c:f>
              <c:strCache>
                <c:ptCount val="1"/>
                <c:pt idx="0">
                  <c:v>Research and Development</c:v>
                </c:pt>
              </c:strCache>
            </c:strRef>
          </c:tx>
          <c:spPr>
            <a:solidFill>
              <a:schemeClr val="accent6"/>
            </a:solidFill>
            <a:ln>
              <a:noFill/>
            </a:ln>
            <a:effectLst/>
          </c:spPr>
          <c:invertIfNegative val="0"/>
          <c:cat>
            <c:multiLvlStrRef>
              <c:f>Sheet4!$A$7:$A$47</c:f>
              <c:multiLvlStrCache>
                <c:ptCount val="20"/>
                <c:lvl>
                  <c:pt idx="0">
                    <c:v>Minerva Ricardot</c:v>
                  </c:pt>
                  <c:pt idx="1">
                    <c:v>Billi Fellgate</c:v>
                  </c:pt>
                  <c:pt idx="2">
                    <c:v>Daisie McNeice</c:v>
                  </c:pt>
                  <c:pt idx="3">
                    <c:v> Wyn Treadger</c:v>
                  </c:pt>
                  <c:pt idx="4">
                    <c:v>Johny franklin</c:v>
                  </c:pt>
                  <c:pt idx="5">
                    <c:v>Oona Donan</c:v>
                  </c:pt>
                  <c:pt idx="6">
                    <c:v>Collen Dunbleton</c:v>
                  </c:pt>
                  <c:pt idx="7">
                    <c:v> Leena Bruckshaw</c:v>
                  </c:pt>
                  <c:pt idx="8">
                    <c:v>Verla Timmis</c:v>
                  </c:pt>
                  <c:pt idx="9">
                    <c:v>Jessica Callcott</c:v>
                  </c:pt>
                  <c:pt idx="10">
                    <c:v>Pearla  Beteriss</c:v>
                  </c:pt>
                  <c:pt idx="11">
                    <c:v>Mick Spraberry</c:v>
                  </c:pt>
                  <c:pt idx="12">
                    <c:v>Jo-anne Gobeau</c:v>
                  </c:pt>
                  <c:pt idx="13">
                    <c:v>Maritsa Marusic</c:v>
                  </c:pt>
                  <c:pt idx="14">
                    <c:v>Cletus McGarahan </c:v>
                  </c:pt>
                  <c:pt idx="15">
                    <c:v>Mackenzie Hannis</c:v>
                  </c:pt>
                  <c:pt idx="16">
                    <c:v>Magnum Locksley</c:v>
                  </c:pt>
                  <c:pt idx="17">
                    <c:v>Freddy Linford</c:v>
                  </c:pt>
                  <c:pt idx="18">
                    <c:v>Evangelina Lergan</c:v>
                  </c:pt>
                  <c:pt idx="19">
                    <c:v>Devinne Tuny</c:v>
                  </c:pt>
                </c:lvl>
                <c:lvl>
                  <c:pt idx="0">
                    <c:v>PR00147</c:v>
                  </c:pt>
                  <c:pt idx="1">
                    <c:v>PR00419</c:v>
                  </c:pt>
                  <c:pt idx="2">
                    <c:v>PR00893</c:v>
                  </c:pt>
                  <c:pt idx="3">
                    <c:v>PR04473</c:v>
                  </c:pt>
                  <c:pt idx="4">
                    <c:v>PR04601</c:v>
                  </c:pt>
                  <c:pt idx="5">
                    <c:v>PR04686</c:v>
                  </c:pt>
                  <c:pt idx="6">
                    <c:v>SQ00144</c:v>
                  </c:pt>
                  <c:pt idx="7">
                    <c:v>SQ00612</c:v>
                  </c:pt>
                  <c:pt idx="8">
                    <c:v>SQ00691</c:v>
                  </c:pt>
                  <c:pt idx="9">
                    <c:v>SQ01854</c:v>
                  </c:pt>
                  <c:pt idx="10">
                    <c:v>SQ04598</c:v>
                  </c:pt>
                  <c:pt idx="11">
                    <c:v>SQ04612</c:v>
                  </c:pt>
                  <c:pt idx="12">
                    <c:v>TN00214</c:v>
                  </c:pt>
                  <c:pt idx="13">
                    <c:v>TN00464</c:v>
                  </c:pt>
                  <c:pt idx="14">
                    <c:v>TN01281</c:v>
                  </c:pt>
                  <c:pt idx="15">
                    <c:v>TN02749</c:v>
                  </c:pt>
                  <c:pt idx="16">
                    <c:v>VT00578</c:v>
                  </c:pt>
                  <c:pt idx="17">
                    <c:v>VT01803</c:v>
                  </c:pt>
                  <c:pt idx="18">
                    <c:v>VT02417</c:v>
                  </c:pt>
                  <c:pt idx="19">
                    <c:v>VT02539</c:v>
                  </c:pt>
                </c:lvl>
              </c:multiLvlStrCache>
            </c:multiLvlStrRef>
          </c:cat>
          <c:val>
            <c:numRef>
              <c:f>Sheet4!$G$7:$G$47</c:f>
              <c:numCache>
                <c:formatCode>General</c:formatCode>
                <c:ptCount val="20"/>
                <c:pt idx="7">
                  <c:v>74279.009999999995</c:v>
                </c:pt>
                <c:pt idx="13">
                  <c:v>52748.63</c:v>
                </c:pt>
              </c:numCache>
            </c:numRef>
          </c:val>
          <c:extLst>
            <c:ext xmlns:c16="http://schemas.microsoft.com/office/drawing/2014/chart" uri="{C3380CC4-5D6E-409C-BE32-E72D297353CC}">
              <c16:uniqueId val="{00000005-ADBD-496D-92A0-930FDE2AC3F2}"/>
            </c:ext>
          </c:extLst>
        </c:ser>
        <c:ser>
          <c:idx val="6"/>
          <c:order val="6"/>
          <c:tx>
            <c:strRef>
              <c:f>Sheet4!$H$5:$H$6</c:f>
              <c:strCache>
                <c:ptCount val="1"/>
                <c:pt idx="0">
                  <c:v>Services</c:v>
                </c:pt>
              </c:strCache>
            </c:strRef>
          </c:tx>
          <c:spPr>
            <a:solidFill>
              <a:schemeClr val="accent1">
                <a:lumMod val="60000"/>
              </a:schemeClr>
            </a:solidFill>
            <a:ln>
              <a:noFill/>
            </a:ln>
            <a:effectLst/>
          </c:spPr>
          <c:invertIfNegative val="0"/>
          <c:cat>
            <c:multiLvlStrRef>
              <c:f>Sheet4!$A$7:$A$47</c:f>
              <c:multiLvlStrCache>
                <c:ptCount val="20"/>
                <c:lvl>
                  <c:pt idx="0">
                    <c:v>Minerva Ricardot</c:v>
                  </c:pt>
                  <c:pt idx="1">
                    <c:v>Billi Fellgate</c:v>
                  </c:pt>
                  <c:pt idx="2">
                    <c:v>Daisie McNeice</c:v>
                  </c:pt>
                  <c:pt idx="3">
                    <c:v> Wyn Treadger</c:v>
                  </c:pt>
                  <c:pt idx="4">
                    <c:v>Johny franklin</c:v>
                  </c:pt>
                  <c:pt idx="5">
                    <c:v>Oona Donan</c:v>
                  </c:pt>
                  <c:pt idx="6">
                    <c:v>Collen Dunbleton</c:v>
                  </c:pt>
                  <c:pt idx="7">
                    <c:v> Leena Bruckshaw</c:v>
                  </c:pt>
                  <c:pt idx="8">
                    <c:v>Verla Timmis</c:v>
                  </c:pt>
                  <c:pt idx="9">
                    <c:v>Jessica Callcott</c:v>
                  </c:pt>
                  <c:pt idx="10">
                    <c:v>Pearla  Beteriss</c:v>
                  </c:pt>
                  <c:pt idx="11">
                    <c:v>Mick Spraberry</c:v>
                  </c:pt>
                  <c:pt idx="12">
                    <c:v>Jo-anne Gobeau</c:v>
                  </c:pt>
                  <c:pt idx="13">
                    <c:v>Maritsa Marusic</c:v>
                  </c:pt>
                  <c:pt idx="14">
                    <c:v>Cletus McGarahan </c:v>
                  </c:pt>
                  <c:pt idx="15">
                    <c:v>Mackenzie Hannis</c:v>
                  </c:pt>
                  <c:pt idx="16">
                    <c:v>Magnum Locksley</c:v>
                  </c:pt>
                  <c:pt idx="17">
                    <c:v>Freddy Linford</c:v>
                  </c:pt>
                  <c:pt idx="18">
                    <c:v>Evangelina Lergan</c:v>
                  </c:pt>
                  <c:pt idx="19">
                    <c:v>Devinne Tuny</c:v>
                  </c:pt>
                </c:lvl>
                <c:lvl>
                  <c:pt idx="0">
                    <c:v>PR00147</c:v>
                  </c:pt>
                  <c:pt idx="1">
                    <c:v>PR00419</c:v>
                  </c:pt>
                  <c:pt idx="2">
                    <c:v>PR00893</c:v>
                  </c:pt>
                  <c:pt idx="3">
                    <c:v>PR04473</c:v>
                  </c:pt>
                  <c:pt idx="4">
                    <c:v>PR04601</c:v>
                  </c:pt>
                  <c:pt idx="5">
                    <c:v>PR04686</c:v>
                  </c:pt>
                  <c:pt idx="6">
                    <c:v>SQ00144</c:v>
                  </c:pt>
                  <c:pt idx="7">
                    <c:v>SQ00612</c:v>
                  </c:pt>
                  <c:pt idx="8">
                    <c:v>SQ00691</c:v>
                  </c:pt>
                  <c:pt idx="9">
                    <c:v>SQ01854</c:v>
                  </c:pt>
                  <c:pt idx="10">
                    <c:v>SQ04598</c:v>
                  </c:pt>
                  <c:pt idx="11">
                    <c:v>SQ04612</c:v>
                  </c:pt>
                  <c:pt idx="12">
                    <c:v>TN00214</c:v>
                  </c:pt>
                  <c:pt idx="13">
                    <c:v>TN00464</c:v>
                  </c:pt>
                  <c:pt idx="14">
                    <c:v>TN01281</c:v>
                  </c:pt>
                  <c:pt idx="15">
                    <c:v>TN02749</c:v>
                  </c:pt>
                  <c:pt idx="16">
                    <c:v>VT00578</c:v>
                  </c:pt>
                  <c:pt idx="17">
                    <c:v>VT01803</c:v>
                  </c:pt>
                  <c:pt idx="18">
                    <c:v>VT02417</c:v>
                  </c:pt>
                  <c:pt idx="19">
                    <c:v>VT02539</c:v>
                  </c:pt>
                </c:lvl>
              </c:multiLvlStrCache>
            </c:multiLvlStrRef>
          </c:cat>
          <c:val>
            <c:numRef>
              <c:f>Sheet4!$H$7:$H$47</c:f>
              <c:numCache>
                <c:formatCode>General</c:formatCode>
                <c:ptCount val="20"/>
                <c:pt idx="10">
                  <c:v>69913.39</c:v>
                </c:pt>
                <c:pt idx="11">
                  <c:v>85879.23</c:v>
                </c:pt>
                <c:pt idx="16">
                  <c:v>42314.39</c:v>
                </c:pt>
              </c:numCache>
            </c:numRef>
          </c:val>
          <c:extLst>
            <c:ext xmlns:c16="http://schemas.microsoft.com/office/drawing/2014/chart" uri="{C3380CC4-5D6E-409C-BE32-E72D297353CC}">
              <c16:uniqueId val="{00000006-ADBD-496D-92A0-930FDE2AC3F2}"/>
            </c:ext>
          </c:extLst>
        </c:ser>
        <c:ser>
          <c:idx val="7"/>
          <c:order val="7"/>
          <c:tx>
            <c:strRef>
              <c:f>Sheet4!$I$5:$I$6</c:f>
              <c:strCache>
                <c:ptCount val="1"/>
                <c:pt idx="0">
                  <c:v>Support</c:v>
                </c:pt>
              </c:strCache>
            </c:strRef>
          </c:tx>
          <c:spPr>
            <a:solidFill>
              <a:schemeClr val="accent2">
                <a:lumMod val="60000"/>
              </a:schemeClr>
            </a:solidFill>
            <a:ln>
              <a:noFill/>
            </a:ln>
            <a:effectLst/>
          </c:spPr>
          <c:invertIfNegative val="0"/>
          <c:cat>
            <c:multiLvlStrRef>
              <c:f>Sheet4!$A$7:$A$47</c:f>
              <c:multiLvlStrCache>
                <c:ptCount val="20"/>
                <c:lvl>
                  <c:pt idx="0">
                    <c:v>Minerva Ricardot</c:v>
                  </c:pt>
                  <c:pt idx="1">
                    <c:v>Billi Fellgate</c:v>
                  </c:pt>
                  <c:pt idx="2">
                    <c:v>Daisie McNeice</c:v>
                  </c:pt>
                  <c:pt idx="3">
                    <c:v> Wyn Treadger</c:v>
                  </c:pt>
                  <c:pt idx="4">
                    <c:v>Johny franklin</c:v>
                  </c:pt>
                  <c:pt idx="5">
                    <c:v>Oona Donan</c:v>
                  </c:pt>
                  <c:pt idx="6">
                    <c:v>Collen Dunbleton</c:v>
                  </c:pt>
                  <c:pt idx="7">
                    <c:v> Leena Bruckshaw</c:v>
                  </c:pt>
                  <c:pt idx="8">
                    <c:v>Verla Timmis</c:v>
                  </c:pt>
                  <c:pt idx="9">
                    <c:v>Jessica Callcott</c:v>
                  </c:pt>
                  <c:pt idx="10">
                    <c:v>Pearla  Beteriss</c:v>
                  </c:pt>
                  <c:pt idx="11">
                    <c:v>Mick Spraberry</c:v>
                  </c:pt>
                  <c:pt idx="12">
                    <c:v>Jo-anne Gobeau</c:v>
                  </c:pt>
                  <c:pt idx="13">
                    <c:v>Maritsa Marusic</c:v>
                  </c:pt>
                  <c:pt idx="14">
                    <c:v>Cletus McGarahan </c:v>
                  </c:pt>
                  <c:pt idx="15">
                    <c:v>Mackenzie Hannis</c:v>
                  </c:pt>
                  <c:pt idx="16">
                    <c:v>Magnum Locksley</c:v>
                  </c:pt>
                  <c:pt idx="17">
                    <c:v>Freddy Linford</c:v>
                  </c:pt>
                  <c:pt idx="18">
                    <c:v>Evangelina Lergan</c:v>
                  </c:pt>
                  <c:pt idx="19">
                    <c:v>Devinne Tuny</c:v>
                  </c:pt>
                </c:lvl>
                <c:lvl>
                  <c:pt idx="0">
                    <c:v>PR00147</c:v>
                  </c:pt>
                  <c:pt idx="1">
                    <c:v>PR00419</c:v>
                  </c:pt>
                  <c:pt idx="2">
                    <c:v>PR00893</c:v>
                  </c:pt>
                  <c:pt idx="3">
                    <c:v>PR04473</c:v>
                  </c:pt>
                  <c:pt idx="4">
                    <c:v>PR04601</c:v>
                  </c:pt>
                  <c:pt idx="5">
                    <c:v>PR04686</c:v>
                  </c:pt>
                  <c:pt idx="6">
                    <c:v>SQ00144</c:v>
                  </c:pt>
                  <c:pt idx="7">
                    <c:v>SQ00612</c:v>
                  </c:pt>
                  <c:pt idx="8">
                    <c:v>SQ00691</c:v>
                  </c:pt>
                  <c:pt idx="9">
                    <c:v>SQ01854</c:v>
                  </c:pt>
                  <c:pt idx="10">
                    <c:v>SQ04598</c:v>
                  </c:pt>
                  <c:pt idx="11">
                    <c:v>SQ04612</c:v>
                  </c:pt>
                  <c:pt idx="12">
                    <c:v>TN00214</c:v>
                  </c:pt>
                  <c:pt idx="13">
                    <c:v>TN00464</c:v>
                  </c:pt>
                  <c:pt idx="14">
                    <c:v>TN01281</c:v>
                  </c:pt>
                  <c:pt idx="15">
                    <c:v>TN02749</c:v>
                  </c:pt>
                  <c:pt idx="16">
                    <c:v>VT00578</c:v>
                  </c:pt>
                  <c:pt idx="17">
                    <c:v>VT01803</c:v>
                  </c:pt>
                  <c:pt idx="18">
                    <c:v>VT02417</c:v>
                  </c:pt>
                  <c:pt idx="19">
                    <c:v>VT02539</c:v>
                  </c:pt>
                </c:lvl>
              </c:multiLvlStrCache>
            </c:multiLvlStrRef>
          </c:cat>
          <c:val>
            <c:numRef>
              <c:f>Sheet4!$I$7:$I$47</c:f>
              <c:numCache>
                <c:formatCode>General</c:formatCode>
                <c:ptCount val="20"/>
                <c:pt idx="4">
                  <c:v>104802.63</c:v>
                </c:pt>
                <c:pt idx="8">
                  <c:v>54137.05</c:v>
                </c:pt>
                <c:pt idx="18">
                  <c:v>61214.26</c:v>
                </c:pt>
              </c:numCache>
            </c:numRef>
          </c:val>
          <c:extLst>
            <c:ext xmlns:c16="http://schemas.microsoft.com/office/drawing/2014/chart" uri="{C3380CC4-5D6E-409C-BE32-E72D297353CC}">
              <c16:uniqueId val="{00000007-ADBD-496D-92A0-930FDE2AC3F2}"/>
            </c:ext>
          </c:extLst>
        </c:ser>
        <c:ser>
          <c:idx val="8"/>
          <c:order val="8"/>
          <c:tx>
            <c:strRef>
              <c:f>Sheet4!$J$5:$J$6</c:f>
              <c:strCache>
                <c:ptCount val="1"/>
                <c:pt idx="0">
                  <c:v>Training</c:v>
                </c:pt>
              </c:strCache>
            </c:strRef>
          </c:tx>
          <c:spPr>
            <a:solidFill>
              <a:schemeClr val="accent3">
                <a:lumMod val="60000"/>
              </a:schemeClr>
            </a:solidFill>
            <a:ln>
              <a:noFill/>
            </a:ln>
            <a:effectLst/>
          </c:spPr>
          <c:invertIfNegative val="0"/>
          <c:cat>
            <c:multiLvlStrRef>
              <c:f>Sheet4!$A$7:$A$47</c:f>
              <c:multiLvlStrCache>
                <c:ptCount val="20"/>
                <c:lvl>
                  <c:pt idx="0">
                    <c:v>Minerva Ricardot</c:v>
                  </c:pt>
                  <c:pt idx="1">
                    <c:v>Billi Fellgate</c:v>
                  </c:pt>
                  <c:pt idx="2">
                    <c:v>Daisie McNeice</c:v>
                  </c:pt>
                  <c:pt idx="3">
                    <c:v> Wyn Treadger</c:v>
                  </c:pt>
                  <c:pt idx="4">
                    <c:v>Johny franklin</c:v>
                  </c:pt>
                  <c:pt idx="5">
                    <c:v>Oona Donan</c:v>
                  </c:pt>
                  <c:pt idx="6">
                    <c:v>Collen Dunbleton</c:v>
                  </c:pt>
                  <c:pt idx="7">
                    <c:v> Leena Bruckshaw</c:v>
                  </c:pt>
                  <c:pt idx="8">
                    <c:v>Verla Timmis</c:v>
                  </c:pt>
                  <c:pt idx="9">
                    <c:v>Jessica Callcott</c:v>
                  </c:pt>
                  <c:pt idx="10">
                    <c:v>Pearla  Beteriss</c:v>
                  </c:pt>
                  <c:pt idx="11">
                    <c:v>Mick Spraberry</c:v>
                  </c:pt>
                  <c:pt idx="12">
                    <c:v>Jo-anne Gobeau</c:v>
                  </c:pt>
                  <c:pt idx="13">
                    <c:v>Maritsa Marusic</c:v>
                  </c:pt>
                  <c:pt idx="14">
                    <c:v>Cletus McGarahan </c:v>
                  </c:pt>
                  <c:pt idx="15">
                    <c:v>Mackenzie Hannis</c:v>
                  </c:pt>
                  <c:pt idx="16">
                    <c:v>Magnum Locksley</c:v>
                  </c:pt>
                  <c:pt idx="17">
                    <c:v>Freddy Linford</c:v>
                  </c:pt>
                  <c:pt idx="18">
                    <c:v>Evangelina Lergan</c:v>
                  </c:pt>
                  <c:pt idx="19">
                    <c:v>Devinne Tuny</c:v>
                  </c:pt>
                </c:lvl>
                <c:lvl>
                  <c:pt idx="0">
                    <c:v>PR00147</c:v>
                  </c:pt>
                  <c:pt idx="1">
                    <c:v>PR00419</c:v>
                  </c:pt>
                  <c:pt idx="2">
                    <c:v>PR00893</c:v>
                  </c:pt>
                  <c:pt idx="3">
                    <c:v>PR04473</c:v>
                  </c:pt>
                  <c:pt idx="4">
                    <c:v>PR04601</c:v>
                  </c:pt>
                  <c:pt idx="5">
                    <c:v>PR04686</c:v>
                  </c:pt>
                  <c:pt idx="6">
                    <c:v>SQ00144</c:v>
                  </c:pt>
                  <c:pt idx="7">
                    <c:v>SQ00612</c:v>
                  </c:pt>
                  <c:pt idx="8">
                    <c:v>SQ00691</c:v>
                  </c:pt>
                  <c:pt idx="9">
                    <c:v>SQ01854</c:v>
                  </c:pt>
                  <c:pt idx="10">
                    <c:v>SQ04598</c:v>
                  </c:pt>
                  <c:pt idx="11">
                    <c:v>SQ04612</c:v>
                  </c:pt>
                  <c:pt idx="12">
                    <c:v>TN00214</c:v>
                  </c:pt>
                  <c:pt idx="13">
                    <c:v>TN00464</c:v>
                  </c:pt>
                  <c:pt idx="14">
                    <c:v>TN01281</c:v>
                  </c:pt>
                  <c:pt idx="15">
                    <c:v>TN02749</c:v>
                  </c:pt>
                  <c:pt idx="16">
                    <c:v>VT00578</c:v>
                  </c:pt>
                  <c:pt idx="17">
                    <c:v>VT01803</c:v>
                  </c:pt>
                  <c:pt idx="18">
                    <c:v>VT02417</c:v>
                  </c:pt>
                  <c:pt idx="19">
                    <c:v>VT02539</c:v>
                  </c:pt>
                </c:lvl>
              </c:multiLvlStrCache>
            </c:multiLvlStrRef>
          </c:cat>
          <c:val>
            <c:numRef>
              <c:f>Sheet4!$J$7:$J$47</c:f>
              <c:numCache>
                <c:formatCode>General</c:formatCode>
                <c:ptCount val="20"/>
                <c:pt idx="12">
                  <c:v>37902.35</c:v>
                </c:pt>
                <c:pt idx="15">
                  <c:v>57002.02</c:v>
                </c:pt>
                <c:pt idx="17">
                  <c:v>93128.34</c:v>
                </c:pt>
              </c:numCache>
            </c:numRef>
          </c:val>
          <c:extLst>
            <c:ext xmlns:c16="http://schemas.microsoft.com/office/drawing/2014/chart" uri="{C3380CC4-5D6E-409C-BE32-E72D297353CC}">
              <c16:uniqueId val="{00000008-ADBD-496D-92A0-930FDE2AC3F2}"/>
            </c:ext>
          </c:extLst>
        </c:ser>
        <c:dLbls>
          <c:showLegendKey val="0"/>
          <c:showVal val="0"/>
          <c:showCatName val="0"/>
          <c:showSerName val="0"/>
          <c:showPercent val="0"/>
          <c:showBubbleSize val="0"/>
        </c:dLbls>
        <c:gapWidth val="219"/>
        <c:overlap val="100"/>
        <c:axId val="397226616"/>
        <c:axId val="397227600"/>
      </c:barChart>
      <c:catAx>
        <c:axId val="3972266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227600"/>
        <c:crosses val="autoZero"/>
        <c:auto val="1"/>
        <c:lblAlgn val="ctr"/>
        <c:lblOffset val="100"/>
        <c:noMultiLvlLbl val="0"/>
      </c:catAx>
      <c:valAx>
        <c:axId val="397227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722661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SWETHA E</a:t>
            </a:r>
            <a:endParaRPr lang="en-US" sz="2400" dirty="0"/>
          </a:p>
          <a:p>
            <a:r>
              <a:rPr lang="en-US" sz="2400" dirty="0"/>
              <a:t>REGISTER NO</a:t>
            </a:r>
            <a:r>
              <a:rPr lang="en-US" sz="2400" dirty="0" smtClean="0"/>
              <a:t>: 312209154</a:t>
            </a:r>
          </a:p>
          <a:p>
            <a:r>
              <a:rPr lang="en-US" sz="2400" dirty="0" smtClean="0"/>
              <a:t>NAAN MUDHALVAN ID: 426FD439DB014C6A3B2474D6BD6DF305</a:t>
            </a:r>
            <a:endParaRPr lang="en-US" sz="2400" dirty="0"/>
          </a:p>
          <a:p>
            <a:r>
              <a:rPr lang="en-US" sz="2400" dirty="0"/>
              <a:t>DEPARTMENT</a:t>
            </a:r>
            <a:r>
              <a:rPr lang="en-US" sz="2400" dirty="0" smtClean="0"/>
              <a:t>: </a:t>
            </a:r>
            <a:r>
              <a:rPr lang="en-US" sz="2400" smtClean="0"/>
              <a:t>COMMERCE </a:t>
            </a:r>
            <a:endParaRPr lang="en-US" sz="2400" dirty="0"/>
          </a:p>
          <a:p>
            <a:r>
              <a:rPr lang="en-US" sz="2400" dirty="0" smtClean="0"/>
              <a:t>COLLEGE: ANNA ADARSH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smtClean="0">
                <a:latin typeface="Trebuchet MS"/>
                <a:cs typeface="Trebuchet MS"/>
              </a:rPr>
              <a:t>M</a:t>
            </a:r>
            <a:r>
              <a:rPr sz="4800" b="1" dirty="0" smtClean="0">
                <a:latin typeface="Trebuchet MS"/>
                <a:cs typeface="Trebuchet MS"/>
              </a:rPr>
              <a:t>O</a:t>
            </a:r>
            <a:r>
              <a:rPr sz="4800" b="1" spc="-15" dirty="0" smtClean="0">
                <a:latin typeface="Trebuchet MS"/>
                <a:cs typeface="Trebuchet MS"/>
              </a:rPr>
              <a:t>D</a:t>
            </a:r>
            <a:r>
              <a:rPr sz="4800" b="1" spc="-35" dirty="0" smtClean="0">
                <a:latin typeface="Trebuchet MS"/>
                <a:cs typeface="Trebuchet MS"/>
              </a:rPr>
              <a:t>E</a:t>
            </a:r>
            <a:r>
              <a:rPr sz="4800" b="1" spc="-30" dirty="0" smtClean="0">
                <a:latin typeface="Trebuchet MS"/>
                <a:cs typeface="Trebuchet MS"/>
              </a:rPr>
              <a:t>LL</a:t>
            </a:r>
            <a:r>
              <a:rPr sz="4800" b="1" spc="-5" dirty="0" smtClean="0">
                <a:latin typeface="Trebuchet MS"/>
                <a:cs typeface="Trebuchet MS"/>
              </a:rPr>
              <a:t>I</a:t>
            </a:r>
            <a:r>
              <a:rPr sz="4800" b="1" spc="30" dirty="0" smtClean="0">
                <a:latin typeface="Trebuchet MS"/>
                <a:cs typeface="Trebuchet MS"/>
              </a:rPr>
              <a:t>N</a:t>
            </a:r>
            <a:r>
              <a:rPr sz="4800" b="1" spc="5" dirty="0" smtClean="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flipH="1">
            <a:off x="684227" y="1143000"/>
            <a:ext cx="8686800" cy="7571303"/>
          </a:xfrm>
          <a:prstGeom prst="rect">
            <a:avLst/>
          </a:prstGeom>
          <a:noFill/>
        </p:spPr>
        <p:txBody>
          <a:bodyPr wrap="square" rtlCol="0">
            <a:spAutoFit/>
          </a:bodyPr>
          <a:lstStyle/>
          <a:p>
            <a:r>
              <a:rPr lang="en-US" dirty="0" smtClean="0"/>
              <a:t>DATA COLLECTON </a:t>
            </a:r>
          </a:p>
          <a:p>
            <a:pPr marL="285750" indent="-285750">
              <a:buFont typeface="Arial" panose="020B0604020202020204" pitchFamily="34" charset="0"/>
              <a:buChar char="•"/>
            </a:pPr>
            <a:r>
              <a:rPr lang="en-US" dirty="0" smtClean="0"/>
              <a:t> </a:t>
            </a:r>
            <a:r>
              <a:rPr lang="en-US" dirty="0"/>
              <a:t>E</a:t>
            </a:r>
            <a:r>
              <a:rPr lang="en-US" dirty="0" smtClean="0"/>
              <a:t>mployee data set collected from </a:t>
            </a:r>
            <a:r>
              <a:rPr lang="en-US" dirty="0" err="1" smtClean="0"/>
              <a:t>kaggle</a:t>
            </a:r>
            <a:endParaRPr lang="en-US" dirty="0" smtClean="0"/>
          </a:p>
          <a:p>
            <a:pPr marL="285750" indent="-285750">
              <a:buFont typeface="Arial" panose="020B0604020202020204" pitchFamily="34" charset="0"/>
              <a:buChar char="•"/>
            </a:pPr>
            <a:r>
              <a:rPr lang="en-US" dirty="0" smtClean="0"/>
              <a:t>Download the employee dataset using email id</a:t>
            </a:r>
          </a:p>
          <a:p>
            <a:pPr marL="285750" indent="-285750">
              <a:buFont typeface="Arial" panose="020B0604020202020204" pitchFamily="34" charset="0"/>
              <a:buChar char="•"/>
            </a:pPr>
            <a:endParaRPr lang="en-US" dirty="0"/>
          </a:p>
          <a:p>
            <a:r>
              <a:rPr lang="en-US" dirty="0" smtClean="0"/>
              <a:t>FEATURE COLLECTION</a:t>
            </a:r>
          </a:p>
          <a:p>
            <a:pPr marL="285750" indent="-285750">
              <a:buFont typeface="Arial" panose="020B0604020202020204" pitchFamily="34" charset="0"/>
              <a:buChar char="•"/>
            </a:pPr>
            <a:r>
              <a:rPr lang="en-US" dirty="0" smtClean="0"/>
              <a:t>Open the employee dataset using excel</a:t>
            </a:r>
          </a:p>
          <a:p>
            <a:pPr marL="285750" indent="-285750">
              <a:buFont typeface="Arial" panose="020B0604020202020204" pitchFamily="34" charset="0"/>
              <a:buChar char="•"/>
            </a:pPr>
            <a:r>
              <a:rPr lang="en-US" dirty="0" smtClean="0"/>
              <a:t>There are many details of employee dataset which has been given</a:t>
            </a:r>
          </a:p>
          <a:p>
            <a:pPr marL="285750" indent="-285750">
              <a:buFont typeface="Arial" panose="020B0604020202020204" pitchFamily="34" charset="0"/>
              <a:buChar char="•"/>
            </a:pPr>
            <a:r>
              <a:rPr lang="en-US" dirty="0" smtClean="0"/>
              <a:t>Select the feature which ever is needed for our topic</a:t>
            </a:r>
          </a:p>
          <a:p>
            <a:endParaRPr lang="en-US" dirty="0" smtClean="0"/>
          </a:p>
          <a:p>
            <a:r>
              <a:rPr lang="en-US" dirty="0" smtClean="0"/>
              <a:t>DATA CLEANING</a:t>
            </a:r>
          </a:p>
          <a:p>
            <a:pPr marL="285750" indent="-285750">
              <a:buFont typeface="Arial" panose="020B0604020202020204" pitchFamily="34" charset="0"/>
              <a:buChar char="•"/>
            </a:pPr>
            <a:r>
              <a:rPr lang="en-US" dirty="0" smtClean="0"/>
              <a:t>Using conditional formatting to find out the missing values in using </a:t>
            </a:r>
            <a:r>
              <a:rPr lang="en-US" dirty="0" err="1" smtClean="0"/>
              <a:t>colour</a:t>
            </a:r>
            <a:r>
              <a:rPr lang="en-US" dirty="0" smtClean="0"/>
              <a:t>.  This technique I was used in salary details .</a:t>
            </a:r>
          </a:p>
          <a:p>
            <a:pPr marL="285750" indent="-285750">
              <a:buFont typeface="Arial" panose="020B0604020202020204" pitchFamily="34" charset="0"/>
              <a:buChar char="•"/>
            </a:pPr>
            <a:r>
              <a:rPr lang="en-US" dirty="0" smtClean="0"/>
              <a:t>Conditional formatting – click conditional formatting then go to highlight cells rules and go to more rules  it shows format only cells that contains with ,  select the option blanks and click format , then go to fill </a:t>
            </a:r>
            <a:r>
              <a:rPr lang="en-US" dirty="0" err="1" smtClean="0"/>
              <a:t>colour</a:t>
            </a:r>
            <a:r>
              <a:rPr lang="en-US" dirty="0" smtClean="0"/>
              <a:t>, then click ok.</a:t>
            </a:r>
          </a:p>
          <a:p>
            <a:pPr marL="285750" indent="-285750">
              <a:buFont typeface="Arial" panose="020B0604020202020204" pitchFamily="34" charset="0"/>
              <a:buChar char="•"/>
            </a:pPr>
            <a:r>
              <a:rPr lang="en-US" dirty="0" smtClean="0"/>
              <a:t>Then </a:t>
            </a:r>
            <a:r>
              <a:rPr lang="en-US" dirty="0" err="1" smtClean="0"/>
              <a:t>colours</a:t>
            </a:r>
            <a:r>
              <a:rPr lang="en-US" dirty="0" smtClean="0"/>
              <a:t> are filled in missing value.</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smtClean="0"/>
          </a:p>
          <a:p>
            <a:endParaRPr lang="en-US" dirty="0" smtClean="0"/>
          </a:p>
          <a:p>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smtClean="0"/>
          </a:p>
          <a:p>
            <a:endParaRPr lang="en-US" dirty="0" smtClean="0"/>
          </a:p>
          <a:p>
            <a:pPr marL="285750" indent="-285750">
              <a:buFont typeface="Arial" panose="020B0604020202020204" pitchFamily="34" charset="0"/>
              <a:buChar char="•"/>
            </a:pPr>
            <a:endParaRPr lang="en-US" dirty="0"/>
          </a:p>
          <a:p>
            <a:endParaRPr lang="en-US" dirty="0" smtClean="0"/>
          </a:p>
          <a:p>
            <a:pPr marL="285750" indent="-285750">
              <a:buFont typeface="Arial" panose="020B0604020202020204" pitchFamily="34" charset="0"/>
              <a:buChar char="•"/>
            </a:pPr>
            <a:r>
              <a:rPr lang="en-US" dirty="0" smtClean="0"/>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10800000" flipV="1">
            <a:off x="685800" y="699701"/>
            <a:ext cx="9372600" cy="5909310"/>
          </a:xfrm>
          <a:prstGeom prst="rect">
            <a:avLst/>
          </a:prstGeom>
        </p:spPr>
        <p:txBody>
          <a:bodyPr wrap="square">
            <a:spAutoFit/>
          </a:bodyPr>
          <a:lstStyle/>
          <a:p>
            <a:pPr marL="285750" indent="-285750">
              <a:buFont typeface="Arial" panose="020B0604020202020204" pitchFamily="34" charset="0"/>
              <a:buChar char="•"/>
            </a:pPr>
            <a:r>
              <a:rPr lang="en-US" dirty="0"/>
              <a:t>To remove the blanks, so the click sort and filter and go to filter option then click filter by </a:t>
            </a:r>
            <a:r>
              <a:rPr lang="en-US" dirty="0" err="1"/>
              <a:t>colour</a:t>
            </a:r>
            <a:r>
              <a:rPr lang="en-US" dirty="0"/>
              <a:t> and select no fill. Therefore, our salary details are </a:t>
            </a:r>
            <a:r>
              <a:rPr lang="en-US" dirty="0" smtClean="0"/>
              <a:t>filtered.</a:t>
            </a:r>
          </a:p>
          <a:p>
            <a:pPr marL="285750" indent="-285750">
              <a:buFont typeface="Arial" panose="020B0604020202020204" pitchFamily="34" charset="0"/>
              <a:buChar char="•"/>
            </a:pPr>
            <a:endParaRPr lang="en-US" dirty="0" smtClean="0"/>
          </a:p>
          <a:p>
            <a:r>
              <a:rPr lang="en-US" dirty="0" smtClean="0"/>
              <a:t>SUMMARY</a:t>
            </a:r>
          </a:p>
          <a:p>
            <a:pPr marL="285750" indent="-285750">
              <a:buFont typeface="Arial" panose="020B0604020202020204" pitchFamily="34" charset="0"/>
              <a:buChar char="•"/>
            </a:pPr>
            <a:r>
              <a:rPr lang="en-US" dirty="0" smtClean="0"/>
              <a:t>Create a pivot table for summarizing our data which was selected in employee dataset</a:t>
            </a:r>
          </a:p>
          <a:p>
            <a:pPr marL="285750" indent="-285750">
              <a:buFont typeface="Arial" panose="020B0604020202020204" pitchFamily="34" charset="0"/>
              <a:buChar char="•"/>
            </a:pPr>
            <a:r>
              <a:rPr lang="en-US" dirty="0" smtClean="0"/>
              <a:t>Then, select the details which is needed for our topic and separate the detail under the head of filter, rows, columns and values. In rows, I was selected the employee id and name of the employee. In columns, I was selected the department. For values, I was select the salary. For filter, I was selected gender, start time and employee type.</a:t>
            </a:r>
          </a:p>
          <a:p>
            <a:pPr marL="285750" indent="-285750">
              <a:buFont typeface="Arial" panose="020B0604020202020204" pitchFamily="34" charset="0"/>
              <a:buChar char="•"/>
            </a:pPr>
            <a:r>
              <a:rPr lang="en-US" dirty="0" smtClean="0"/>
              <a:t>Simultaneously, one by one summarized pivot table will create.</a:t>
            </a:r>
          </a:p>
          <a:p>
            <a:pPr marL="285750" indent="-285750">
              <a:buFont typeface="Arial" panose="020B0604020202020204" pitchFamily="34" charset="0"/>
              <a:buChar char="•"/>
            </a:pPr>
            <a:endParaRPr lang="en-US" dirty="0"/>
          </a:p>
          <a:p>
            <a:r>
              <a:rPr lang="en-US" dirty="0" smtClean="0"/>
              <a:t>VISUALISATION</a:t>
            </a:r>
          </a:p>
          <a:p>
            <a:pPr marL="285750" indent="-285750">
              <a:buFont typeface="Arial" panose="020B0604020202020204" pitchFamily="34" charset="0"/>
              <a:buChar char="•"/>
            </a:pPr>
            <a:r>
              <a:rPr lang="en-US" dirty="0" smtClean="0"/>
              <a:t>Click all select on the pivot table and go to insert and click recommended chart</a:t>
            </a:r>
          </a:p>
          <a:p>
            <a:pPr marL="285750" indent="-285750">
              <a:buFont typeface="Arial" panose="020B0604020202020204" pitchFamily="34" charset="0"/>
              <a:buChar char="•"/>
            </a:pPr>
            <a:r>
              <a:rPr lang="en-US" dirty="0" smtClean="0"/>
              <a:t> </a:t>
            </a:r>
            <a:r>
              <a:rPr lang="en-US" dirty="0"/>
              <a:t>T</a:t>
            </a:r>
            <a:r>
              <a:rPr lang="en-US" dirty="0" smtClean="0"/>
              <a:t>hen, Click columns and select a graph </a:t>
            </a:r>
          </a:p>
          <a:p>
            <a:pPr marL="285750" indent="-285750">
              <a:buFont typeface="Arial" panose="020B0604020202020204" pitchFamily="34" charset="0"/>
              <a:buChar char="•"/>
            </a:pPr>
            <a:r>
              <a:rPr lang="en-US" dirty="0" smtClean="0"/>
              <a:t>Graph has been created </a:t>
            </a:r>
          </a:p>
          <a:p>
            <a:pPr marL="285750" indent="-285750">
              <a:buFont typeface="Arial" panose="020B0604020202020204" pitchFamily="34" charset="0"/>
              <a:buChar char="•"/>
            </a:pPr>
            <a:r>
              <a:rPr lang="en-US" dirty="0" smtClean="0"/>
              <a:t>Graph shows on the display of the excel and take a copy of graph to paste in the </a:t>
            </a:r>
            <a:r>
              <a:rPr lang="en-US" dirty="0" err="1" smtClean="0"/>
              <a:t>ppt</a:t>
            </a:r>
            <a:r>
              <a:rPr lang="en-US" dirty="0" smtClean="0"/>
              <a:t> under the head of result.</a:t>
            </a:r>
          </a:p>
          <a:p>
            <a:pPr marL="285750" indent="-285750">
              <a:buFont typeface="Arial" panose="020B0604020202020204" pitchFamily="34" charset="0"/>
              <a:buChar char="•"/>
            </a:pPr>
            <a:endParaRPr lang="en-US" dirty="0"/>
          </a:p>
          <a:p>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31741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TextBox 1"/>
          <p:cNvSpPr txBox="1"/>
          <p:nvPr/>
        </p:nvSpPr>
        <p:spPr>
          <a:xfrm>
            <a:off x="6324600" y="994432"/>
            <a:ext cx="3839783" cy="369332"/>
          </a:xfrm>
          <a:prstGeom prst="rect">
            <a:avLst/>
          </a:prstGeom>
          <a:noFill/>
        </p:spPr>
        <p:txBody>
          <a:bodyPr wrap="square" rtlCol="0">
            <a:spAutoFit/>
          </a:bodyPr>
          <a:lstStyle/>
          <a:p>
            <a:pPr algn="ctr"/>
            <a:endParaRPr lang="en-IN" dirty="0"/>
          </a:p>
        </p:txBody>
      </p:sp>
      <p:graphicFrame>
        <p:nvGraphicFramePr>
          <p:cNvPr id="13" name="Chart 12"/>
          <p:cNvGraphicFramePr>
            <a:graphicFrameLocks/>
          </p:cNvGraphicFramePr>
          <p:nvPr>
            <p:extLst>
              <p:ext uri="{D42A27DB-BD31-4B8C-83A1-F6EECF244321}">
                <p14:modId xmlns:p14="http://schemas.microsoft.com/office/powerpoint/2010/main" val="93730352"/>
              </p:ext>
            </p:extLst>
          </p:nvPr>
        </p:nvGraphicFramePr>
        <p:xfrm>
          <a:off x="838201" y="1295400"/>
          <a:ext cx="8431212" cy="49530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599428"/>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38200" y="1828800"/>
            <a:ext cx="7543800" cy="2031325"/>
          </a:xfrm>
          <a:prstGeom prst="rect">
            <a:avLst/>
          </a:prstGeom>
          <a:noFill/>
        </p:spPr>
        <p:txBody>
          <a:bodyPr wrap="square" rtlCol="0">
            <a:spAutoFit/>
          </a:bodyPr>
          <a:lstStyle/>
          <a:p>
            <a:r>
              <a:rPr lang="en-US" dirty="0" smtClean="0"/>
              <a:t>Based on the salary analysis, it is concluded that while the company offers competitive salaries in certain departments, there are noticeable disparities in others, particularly in roles that require niche skills.  The salary analysis reveals that one department receives significantly higher salaries compared to other departments. Which may indicate a need for salary adjustment in other departments. Implementing a structured salary review process could help improve equity and retention.</a:t>
            </a:r>
            <a:endParaRPr lang="en-IN" dirty="0"/>
          </a:p>
        </p:txBody>
      </p:sp>
    </p:spTree>
    <p:extLst>
      <p:ext uri="{BB962C8B-B14F-4D97-AF65-F5344CB8AC3E}">
        <p14:creationId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salary and compensation Analysis </a:t>
            </a:r>
            <a:r>
              <a:rPr lang="en-US" sz="4400" b="1" dirty="0">
                <a:solidFill>
                  <a:srgbClr val="0F0F0F"/>
                </a:solidFill>
                <a:latin typeface="Times New Roman" panose="02020603050405020304" pitchFamily="18" charset="0"/>
                <a:cs typeface="Times New Roman" panose="02020603050405020304" pitchFamily="18" charset="0"/>
              </a:rPr>
              <a:t>using </a:t>
            </a:r>
            <a:r>
              <a:rPr lang="en-US" sz="4400" b="1" dirty="0" smtClean="0">
                <a:solidFill>
                  <a:srgbClr val="0F0F0F"/>
                </a:solidFill>
                <a:latin typeface="Times New Roman" panose="02020603050405020304" pitchFamily="18" charset="0"/>
                <a:cs typeface="Times New Roman" panose="02020603050405020304" pitchFamily="18" charset="0"/>
              </a:rPr>
              <a:t>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82000" y="26670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914400" y="694578"/>
            <a:ext cx="5636895" cy="132472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smtClean="0"/>
              <a:t>P</a:t>
            </a:r>
            <a:r>
              <a:rPr sz="4250" spc="15" dirty="0" smtClean="0"/>
              <a:t>ROB</a:t>
            </a:r>
            <a:r>
              <a:rPr sz="4250" spc="55" dirty="0" smtClean="0"/>
              <a:t>L</a:t>
            </a:r>
            <a:r>
              <a:rPr sz="4250" spc="-20" dirty="0" smtClean="0"/>
              <a:t>E</a:t>
            </a:r>
            <a:r>
              <a:rPr sz="4250" spc="20" dirty="0" smtClean="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a:t>
            </a:r>
            <a:r>
              <a:rPr lang="en-US" sz="4250" spc="10" dirty="0" smtClean="0"/>
              <a:t>T</a:t>
            </a:r>
            <a:br>
              <a:rPr lang="en-US" sz="4250" spc="10" dirty="0" smtClean="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p:cNvSpPr txBox="1"/>
          <p:nvPr/>
        </p:nvSpPr>
        <p:spPr>
          <a:xfrm>
            <a:off x="901170" y="2133600"/>
            <a:ext cx="7696200" cy="3970318"/>
          </a:xfrm>
          <a:prstGeom prst="rect">
            <a:avLst/>
          </a:prstGeom>
          <a:noFill/>
        </p:spPr>
        <p:txBody>
          <a:bodyPr wrap="square" rtlCol="0">
            <a:spAutoFit/>
          </a:bodyPr>
          <a:lstStyle/>
          <a:p>
            <a:r>
              <a:rPr lang="en-US" sz="2800" dirty="0" smtClean="0"/>
              <a:t>The problem is to </a:t>
            </a:r>
            <a:r>
              <a:rPr lang="en-US" sz="2800" dirty="0" err="1" smtClean="0"/>
              <a:t>analyse</a:t>
            </a:r>
            <a:r>
              <a:rPr lang="en-US" sz="2800" dirty="0" smtClean="0"/>
              <a:t> employee salaries to identify patterns and discrepancies related to factors like job role, experience, education, and gender. The goal is to ensure fair compensation, equity, and compliance with equal pay standards.</a:t>
            </a:r>
          </a:p>
          <a:p>
            <a:endParaRPr lang="en-US" sz="2800" dirty="0"/>
          </a:p>
          <a:p>
            <a:endParaRPr lang="en-US" sz="2800" dirty="0" smtClean="0"/>
          </a:p>
          <a:p>
            <a:endParaRPr lang="en-US" sz="2800" dirty="0"/>
          </a:p>
          <a:p>
            <a:r>
              <a:rPr lang="en-US" sz="2800" dirty="0" smtClean="0"/>
              <a:t>  </a:t>
            </a:r>
            <a:endParaRPr lang="en-IN"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9775" y="2153965"/>
            <a:ext cx="8099425" cy="2308324"/>
          </a:xfrm>
          <a:prstGeom prst="rect">
            <a:avLst/>
          </a:prstGeom>
          <a:noFill/>
        </p:spPr>
        <p:txBody>
          <a:bodyPr wrap="square" rtlCol="0">
            <a:spAutoFit/>
          </a:bodyPr>
          <a:lstStyle/>
          <a:p>
            <a:pPr algn="l"/>
            <a:r>
              <a:rPr lang="en-US" sz="2400" dirty="0" smtClean="0">
                <a:solidFill>
                  <a:srgbClr val="0D0D0D"/>
                </a:solidFill>
                <a:latin typeface="Times New Roman" panose="02020603050405020304" pitchFamily="18" charset="0"/>
                <a:cs typeface="Times New Roman" panose="02020603050405020304" pitchFamily="18" charset="0"/>
              </a:rPr>
              <a:t>The project overview for employee salary analysis involves examining salary data to understand compensation patterns, identity disparities, and ensure pay equity. It includes data collection, statistical analysis, and comparison against benchmarks. The findings are presented in reports and visualizations to guide decision-making and policy adjustments.</a:t>
            </a:r>
            <a:endParaRPr lang="en-US" sz="24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3" name="Picture 12" descr="7.2: Building Organizational Structures - Business LibreText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 y="2019298"/>
            <a:ext cx="8042153" cy="405765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200400" y="3048000"/>
            <a:ext cx="3364511" cy="1323439"/>
          </a:xfrm>
          <a:prstGeom prst="rect">
            <a:avLst/>
          </a:prstGeom>
          <a:noFill/>
        </p:spPr>
        <p:txBody>
          <a:bodyPr wrap="none" rtlCol="0">
            <a:spAutoFit/>
          </a:bodyPr>
          <a:lstStyle/>
          <a:p>
            <a:r>
              <a:rPr lang="en-US" dirty="0" smtClean="0"/>
              <a:t>Conditional Formatting – </a:t>
            </a:r>
            <a:r>
              <a:rPr lang="en-US" sz="2000" dirty="0" smtClean="0"/>
              <a:t>Missing</a:t>
            </a:r>
          </a:p>
          <a:p>
            <a:r>
              <a:rPr lang="en-US" sz="2000" dirty="0" smtClean="0"/>
              <a:t>Filter – To Remove the blanks</a:t>
            </a:r>
          </a:p>
          <a:p>
            <a:r>
              <a:rPr lang="en-US" sz="2000" dirty="0" smtClean="0"/>
              <a:t>Pivot Table – Summary</a:t>
            </a:r>
          </a:p>
          <a:p>
            <a:r>
              <a:rPr lang="en-US" sz="2000" dirty="0" smtClean="0"/>
              <a:t>Graph – Data visualization</a:t>
            </a:r>
            <a:endParaRPr lang="en-IN"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914400" y="1752600"/>
            <a:ext cx="2971800" cy="3416320"/>
          </a:xfrm>
          <a:prstGeom prst="rect">
            <a:avLst/>
          </a:prstGeom>
          <a:noFill/>
        </p:spPr>
        <p:txBody>
          <a:bodyPr wrap="square" rtlCol="0">
            <a:spAutoFit/>
          </a:bodyPr>
          <a:lstStyle/>
          <a:p>
            <a:r>
              <a:rPr lang="en-US" dirty="0" smtClean="0"/>
              <a:t>Employee Dataset –</a:t>
            </a:r>
            <a:r>
              <a:rPr lang="en-US" dirty="0" err="1" smtClean="0"/>
              <a:t>kaggle</a:t>
            </a:r>
            <a:endParaRPr lang="en-US" dirty="0" smtClean="0"/>
          </a:p>
          <a:p>
            <a:r>
              <a:rPr lang="en-US" dirty="0" smtClean="0"/>
              <a:t>8 features</a:t>
            </a:r>
          </a:p>
          <a:p>
            <a:r>
              <a:rPr lang="en-US" dirty="0" smtClean="0"/>
              <a:t>Employee ID – Number</a:t>
            </a:r>
          </a:p>
          <a:p>
            <a:r>
              <a:rPr lang="en-US" dirty="0" smtClean="0"/>
              <a:t>Name – Text</a:t>
            </a:r>
          </a:p>
          <a:p>
            <a:r>
              <a:rPr lang="en-US" dirty="0" smtClean="0"/>
              <a:t>Gender – Text</a:t>
            </a:r>
          </a:p>
          <a:p>
            <a:r>
              <a:rPr lang="en-US" dirty="0" smtClean="0"/>
              <a:t>Department – Text</a:t>
            </a:r>
          </a:p>
          <a:p>
            <a:r>
              <a:rPr lang="en-US" dirty="0" smtClean="0"/>
              <a:t>Salary – Number</a:t>
            </a:r>
          </a:p>
          <a:p>
            <a:r>
              <a:rPr lang="en-US" dirty="0" smtClean="0"/>
              <a:t>Start date – Number</a:t>
            </a:r>
          </a:p>
          <a:p>
            <a:r>
              <a:rPr lang="en-US" dirty="0" smtClean="0"/>
              <a:t>FTE – Number</a:t>
            </a:r>
          </a:p>
          <a:p>
            <a:r>
              <a:rPr lang="en-US" dirty="0" smtClean="0"/>
              <a:t>Employee type – Text</a:t>
            </a:r>
          </a:p>
          <a:p>
            <a:r>
              <a:rPr lang="en-US" dirty="0" smtClean="0"/>
              <a:t>Work location - Text</a:t>
            </a:r>
          </a:p>
          <a:p>
            <a:endParaRPr lang="en-IN" dirty="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p:cNvSpPr txBox="1"/>
          <p:nvPr/>
        </p:nvSpPr>
        <p:spPr>
          <a:xfrm>
            <a:off x="3048000" y="2545081"/>
            <a:ext cx="3276600" cy="646331"/>
          </a:xfrm>
          <a:prstGeom prst="rect">
            <a:avLst/>
          </a:prstGeom>
          <a:noFill/>
        </p:spPr>
        <p:txBody>
          <a:bodyPr wrap="square" rtlCol="0">
            <a:spAutoFit/>
          </a:bodyPr>
          <a:lstStyle/>
          <a:p>
            <a:pPr marL="342900" indent="-342900">
              <a:buFont typeface="Wingdings" panose="05000000000000000000" pitchFamily="2" charset="2"/>
              <a:buChar char="v"/>
            </a:pPr>
            <a:r>
              <a:rPr lang="en-US" dirty="0" smtClean="0"/>
              <a:t>Advanced formula</a:t>
            </a:r>
          </a:p>
          <a:p>
            <a:pPr marL="342900" indent="-342900">
              <a:buFont typeface="Wingdings" panose="05000000000000000000" pitchFamily="2" charset="2"/>
              <a:buChar char="v"/>
            </a:pPr>
            <a:r>
              <a:rPr lang="en-US" dirty="0" smtClean="0"/>
              <a:t> Advanced techniques</a:t>
            </a:r>
            <a:endParaRPr lang="en-I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603</TotalTime>
  <Words>647</Words>
  <Application>Microsoft Office PowerPoint</Application>
  <PresentationFormat>Widescreen</PresentationFormat>
  <Paragraphs>104</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 </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HP</cp:lastModifiedBy>
  <cp:revision>61</cp:revision>
  <dcterms:created xsi:type="dcterms:W3CDTF">2024-03-29T15:07:22Z</dcterms:created>
  <dcterms:modified xsi:type="dcterms:W3CDTF">2024-08-28T07:13:38Z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