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192" name="Shape 2097192"/>
        <p:cNvGrpSpPr/>
        <p:nvPr/>
      </p:nvGrpSpPr>
      <p:grpSpPr>
        <a:xfrm>
          <a:off x="0" y="0"/>
          <a:ext cx="0" cy="0"/>
          <a:chOff x="0" y="0"/>
          <a:chExt cx="0" cy="0"/>
        </a:xfrm>
      </p:grpSpPr>
      <p:grpSp>
        <p:nvGrpSpPr>
          <p:cNvPr id="2097193" name="Google Shape;2097193;p1"/>
          <p:cNvGrpSpPr/>
          <p:nvPr/>
        </p:nvGrpSpPr>
        <p:grpSpPr>
          <a:xfrm>
            <a:off x="876299" y="990600"/>
            <a:ext cx="1743075" cy="1333500"/>
            <a:chOff x="742950" y="1104900"/>
            <a:chExt cx="1743075" cy="1333500"/>
          </a:xfrm>
        </p:grpSpPr>
        <p:sp>
          <p:nvSpPr>
            <p:cNvPr id="2097194" name="Google Shape;209719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195" name="Google Shape;209719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2097196" name="Google Shape;209719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197" name="Google Shape;209719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198" name="Google Shape;209719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097199" name="Google Shape;209719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097200" name="Google Shape;209720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097201" name="Google Shape;2097201;p1"/>
          <p:cNvSpPr txBox="1"/>
          <p:nvPr/>
        </p:nvSpPr>
        <p:spPr>
          <a:xfrm>
            <a:off x="4063220" y="2628900"/>
            <a:ext cx="5795100" cy="227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STUDENT NAME:</a:t>
            </a:r>
            <a:r>
              <a:rPr b="1" lang="en-US" sz="2400">
                <a:solidFill>
                  <a:schemeClr val="dk1"/>
                </a:solidFill>
                <a:latin typeface="Calibri"/>
                <a:ea typeface="Calibri"/>
                <a:cs typeface="Calibri"/>
                <a:sym typeface="Calibri"/>
              </a:rPr>
              <a:t> S.Swetha</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REGISTER NO: 31220</a:t>
            </a:r>
            <a:r>
              <a:rPr b="1" lang="en-US" sz="2400">
                <a:solidFill>
                  <a:schemeClr val="dk1"/>
                </a:solidFill>
                <a:latin typeface="Calibri"/>
                <a:ea typeface="Calibri"/>
                <a:cs typeface="Calibri"/>
                <a:sym typeface="Calibri"/>
              </a:rPr>
              <a:t>1697</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DEPARTMENT: CommERCE BCOM(GENERAL)</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COLLEGE:PROF DHANAPALAN COLLEGE OF SCIENCE AND MANAGEMENT</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a:spLocks noChangeArrowheads="1"/>
          </p:cNvSpPr>
          <p:nvPr/>
        </p:nvSpPr>
        <p:spPr bwMode="auto">
          <a:xfrm>
            <a:off x="383822" y="2535712"/>
            <a:ext cx="9906000" cy="341632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2.Data Cleaning and Transformation:</a:t>
            </a:r>
            <a:r>
              <a:rPr altLang="en-US" baseline="0" b="0" cap="none" dirty="0" sz="1800" i="0" kumimoji="0" lang="en-US" normalizeH="0" strike="noStrike" u="none">
                <a:ln>
                  <a:noFill/>
                </a:ln>
                <a:solidFill>
                  <a:schemeClr val="tx1"/>
                </a:solidFill>
                <a:effectLst/>
                <a:latin typeface="Arial" panose="020B0604020202020204" pitchFamily="34" charset="0"/>
              </a:rPr>
              <a:t> Cleanse the data by removing duplicates, correcting errors, and standardizing formats to ensure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Trend Analysis:</a:t>
            </a:r>
            <a:r>
              <a:rPr altLang="en-US" baseline="0" b="0" cap="none" dirty="0" sz="1800" i="0" kumimoji="0" lang="en-US" normalizeH="0" strike="noStrike" u="none">
                <a:ln>
                  <a:noFill/>
                </a:ln>
                <a:solidFill>
                  <a:schemeClr val="tx1"/>
                </a:solidFill>
                <a:effectLst/>
                <a:latin typeface="Arial" panose="020B0604020202020204" pitchFamily="34" charset="0"/>
              </a:rPr>
              <a:t> Utilize PivotTables and charts to examine trends in employee performance and retention over time.</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Correlation and Pattern Detection:</a:t>
            </a:r>
            <a:r>
              <a:rPr altLang="en-US" baseline="0" b="0" cap="none" dirty="0" sz="1800" i="0" kumimoji="0" lang="en-US" normalizeH="0" strike="noStrike" u="none">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 and Reporting:</a:t>
            </a:r>
            <a:r>
              <a:rPr altLang="en-US" baseline="0" b="0" cap="none" dirty="0" sz="1800" i="0" kumimoji="0" lang="en-US" normalizeH="0" strike="noStrike" u="none">
                <a:ln>
                  <a:noFill/>
                </a:ln>
                <a:solidFill>
                  <a:schemeClr val="tx1"/>
                </a:solidFill>
                <a:effectLst/>
                <a:latin typeface="Arial" panose="020B0604020202020204" pitchFamily="34" charset="0"/>
              </a:rPr>
              <a:t> Develop dashboards and visual reports to effectively communicate insights and support decision-making.</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
        <p:nvSpPr>
          <p:cNvPr id="1048687" name="Rectangle 3"/>
          <p:cNvSpPr>
            <a:spLocks noChangeArrowheads="1"/>
          </p:cNvSpPr>
          <p:nvPr/>
        </p:nvSpPr>
        <p:spPr bwMode="auto">
          <a:xfrm>
            <a:off x="369712" y="1564780"/>
            <a:ext cx="9677399" cy="923330"/>
          </a:xfrm>
          <a:prstGeom prst="rect"/>
          <a:noFill/>
          <a:ln>
            <a:noFill/>
          </a:ln>
          <a:effectLst/>
        </p:spPr>
        <p:txBody>
          <a:bodyPr anchor="ctr" anchorCtr="0" bIns="45720" compatLnSpc="1" lIns="91440" numCol="1" rIns="91440" tIns="45720" vert="horz" wrap="square">
            <a:prstTxWarp prst="textNoShape"/>
            <a:spAutoFit/>
          </a:bodyPr>
          <a:p>
            <a:pPr eaLnBrk="0" fontAlgn="base" hangingPunct="0">
              <a:spcBef>
                <a:spcPct val="0"/>
              </a:spcBef>
              <a:spcAft>
                <a:spcPct val="0"/>
              </a:spcAft>
            </a:pPr>
            <a:r>
              <a:rPr altLang="en-US" baseline="0" b="1" cap="none" dirty="0" i="0" kumimoji="0" lang="en-US" normalizeH="0" strike="noStrike" u="none">
                <a:ln>
                  <a:noFill/>
                </a:ln>
                <a:solidFill>
                  <a:schemeClr val="tx1"/>
                </a:solidFill>
                <a:effectLst/>
                <a:latin typeface="Arial" panose="020B0604020202020204" pitchFamily="34" charset="0"/>
              </a:rPr>
              <a:t>1.Data Input and Integration:</a:t>
            </a:r>
            <a:r>
              <a:rPr altLang="en-US" baseline="0" b="0" cap="none" dirty="0" i="0" kumimoji="0" lang="en-US" normalizeH="0" strike="noStrike" u="none">
                <a:ln>
                  <a:noFill/>
                </a:ln>
                <a:solidFill>
                  <a:schemeClr val="tx1"/>
                </a:solidFill>
                <a:effectLst/>
                <a:latin typeface="Arial" panose="020B0604020202020204" pitchFamily="34" charset="0"/>
              </a:rPr>
              <a:t> Import and consolidate employee data from various sources into Excel for a unified analysis.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295400" y="1209365"/>
            <a:ext cx="7220958" cy="44392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noFill/>
        </p:spPr>
        <p:txBody>
          <a:bodyPr wrap="square">
            <a:spAutoFit/>
          </a:bodyPr>
          <a:p>
            <a:r>
              <a:rPr dirty="0" sz="2000" lang="en-US"/>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dirty="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641948" y="2088526"/>
            <a:ext cx="8530627" cy="64633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2">
              <a:spcBef>
                <a:spcPct val="0"/>
              </a:spcBef>
              <a:spcAft>
                <a:spcPct val="0"/>
              </a:spcAft>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1.</a:t>
            </a:r>
            <a:r>
              <a:rPr altLang="en-US" baseline="0" b="1" cap="none" dirty="0" i="0" kumimoji="0" lang="en-US" normalizeH="0" strike="noStrike" u="none">
                <a:ln>
                  <a:noFill/>
                </a:ln>
                <a:solidFill>
                  <a:schemeClr val="tx1"/>
                </a:solidFill>
                <a:effectLst/>
                <a:latin typeface="Arial" panose="020B0604020202020204" pitchFamily="34" charset="0"/>
              </a:rPr>
              <a:t>Identify Trends:</a:t>
            </a:r>
            <a:r>
              <a:rPr altLang="en-US" baseline="0" b="0" cap="none" dirty="0" i="0" kumimoji="0" lang="en-US" normalizeH="0" strike="noStrike" u="none">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2.</a:t>
            </a:r>
            <a:r>
              <a:rPr altLang="en-US" baseline="0" b="1" cap="none" dirty="0" sz="1800" i="0" kumimoji="0" lang="en-US" normalizeH="0" strike="noStrike" u="none">
                <a:ln>
                  <a:noFill/>
                </a:ln>
                <a:solidFill>
                  <a:schemeClr val="tx1"/>
                </a:solidFill>
                <a:effectLst/>
                <a:latin typeface="Arial" panose="020B0604020202020204" pitchFamily="34" charset="0"/>
              </a:rPr>
              <a:t>Assess Correlations:</a:t>
            </a:r>
            <a:r>
              <a:rPr altLang="en-US" baseline="0" b="0" cap="none" dirty="0" sz="1800" i="0" kumimoji="0" lang="en-US" normalizeH="0" strike="noStrike" u="none">
                <a:ln>
                  <a:noFill/>
                </a:ln>
                <a:solidFill>
                  <a:schemeClr val="tx1"/>
                </a:solidFill>
                <a:effectLst/>
                <a:latin typeface="Arial" panose="020B0604020202020204" pitchFamily="34" charset="0"/>
              </a:rPr>
              <a:t> Use Excel to explore relationships between employee tenure, productivity metrics, and departmental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Generate Visualizations:</a:t>
            </a:r>
            <a:r>
              <a:rPr altLang="en-US" baseline="0" b="0" cap="none" dirty="0" sz="1800" i="0" kumimoji="0" lang="en-US" normalizeH="0" strike="noStrike" u="none">
                <a:ln>
                  <a:noFill/>
                </a:ln>
                <a:solidFill>
                  <a:schemeClr val="tx1"/>
                </a:solidFill>
                <a:effectLst/>
                <a:latin typeface="Arial" panose="020B0604020202020204" pitchFamily="34" charset="0"/>
              </a:rPr>
              <a:t> Create charts and graphs to visualize key insights and trends from the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Provide Recommendations:</a:t>
            </a:r>
            <a:r>
              <a:rPr altLang="en-US" baseline="0" b="0" cap="none" dirty="0" sz="1800" i="0" kumimoji="0" lang="en-US" normalizeH="0" strike="noStrike" u="none">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Analyze employee data to uncover trends in performance and retention.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Data Sources:</a:t>
            </a:r>
            <a:r>
              <a:rPr altLang="en-US" baseline="0" b="0" cap="none" dirty="0" sz="1800" i="0" kumimoji="0" lang="en-US" normalizeH="0" strike="noStrike" u="none">
                <a:ln>
                  <a:noFill/>
                </a:ln>
                <a:solidFill>
                  <a:schemeClr val="tx1"/>
                </a:solidFill>
                <a:effectLst/>
                <a:latin typeface="Arial" panose="020B0604020202020204" pitchFamily="34" charset="0"/>
              </a:rPr>
              <a:t> Employee records, performance reviews, and departmental metrics.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Approach:</a:t>
            </a:r>
            <a:r>
              <a:rPr altLang="en-US" baseline="0" b="0" cap="none" dirty="0" sz="1800" i="0" kumimoji="0" lang="en-US" normalizeH="0" strike="noStrike" u="none">
                <a:ln>
                  <a:noFill/>
                </a:ln>
                <a:solidFill>
                  <a:schemeClr val="tx1"/>
                </a:solidFill>
                <a:effectLst/>
                <a:latin typeface="Arial" panose="020B0604020202020204" pitchFamily="34" charset="0"/>
              </a:rPr>
              <a:t> Clean and preprocess data, identify trends, assess correlations.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Key Variables:</a:t>
            </a:r>
            <a:r>
              <a:rPr altLang="en-US" baseline="0" b="0" cap="none" dirty="0" sz="1800" i="0" kumimoji="0" lang="en-US" normalizeH="0" strike="noStrike" u="none">
                <a:ln>
                  <a:noFill/>
                </a:ln>
                <a:solidFill>
                  <a:schemeClr val="tx1"/>
                </a:solidFill>
                <a:effectLst/>
                <a:latin typeface="Arial" panose="020B0604020202020204" pitchFamily="34" charset="0"/>
              </a:rPr>
              <a:t> Tenure, job role, performance scores, productivity metrics.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a:t>
            </a:r>
            <a:r>
              <a:rPr altLang="en-US" baseline="0" b="0" cap="none" dirty="0" sz="1800" i="0" kumimoji="0" lang="en-US" normalizeH="0" strike="noStrike" u="none">
                <a:ln>
                  <a:noFill/>
                </a:ln>
                <a:solidFill>
                  <a:schemeClr val="tx1"/>
                </a:solidFill>
                <a:effectLst/>
                <a:latin typeface="Arial" panose="020B0604020202020204" pitchFamily="34" charset="0"/>
              </a:rPr>
              <a:t> Use Excel charts and graphs to represent insights.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800" i="0" kumimoji="0" lang="en-US" normalizeH="0" strike="noStrike" u="none">
                <a:ln>
                  <a:noFill/>
                </a:ln>
                <a:solidFill>
                  <a:schemeClr val="tx1"/>
                </a:solidFill>
                <a:effectLst/>
                <a:latin typeface="Arial" panose="020B0604020202020204" pitchFamily="34" charset="0"/>
              </a:rPr>
              <a:t>Findings:</a:t>
            </a:r>
            <a:r>
              <a:rPr altLang="en-US" baseline="0" b="0" cap="none" dirty="0" sz="1800" i="0" kumimoji="0" lang="en-US" normalizeH="0" strike="noStrike" u="none">
                <a:ln>
                  <a:noFill/>
                </a:ln>
                <a:solidFill>
                  <a:schemeClr val="tx1"/>
                </a:solidFill>
                <a:effectLst/>
                <a:latin typeface="Arial" panose="020B0604020202020204" pitchFamily="34" charset="0"/>
              </a:rPr>
              <a:t> Discover trends in employee performance and retention rates.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800" i="0" kumimoji="0" lang="en-US" normalizeH="0" strike="noStrike" u="none">
                <a:ln>
                  <a:noFill/>
                </a:ln>
                <a:solidFill>
                  <a:schemeClr val="tx1"/>
                </a:solidFill>
                <a:effectLst/>
                <a:latin typeface="Arial" panose="020B0604020202020204" pitchFamily="34" charset="0"/>
              </a:rPr>
              <a:t>Correlations:</a:t>
            </a:r>
            <a:r>
              <a:rPr altLang="en-US" baseline="0" b="0" cap="none" dirty="0" sz="1800" i="0" kumimoji="0" lang="en-US" normalizeH="0" strike="noStrike" u="none">
                <a:ln>
                  <a:noFill/>
                </a:ln>
                <a:solidFill>
                  <a:schemeClr val="tx1"/>
                </a:solidFill>
                <a:effectLst/>
                <a:latin typeface="Arial" panose="020B0604020202020204" pitchFamily="34" charset="0"/>
              </a:rPr>
              <a:t> Examine relationships between tenure, productivity, and departmental success.</a:t>
            </a:r>
          </a:p>
          <a:p>
            <a:pPr algn="l" defTabSz="914400" eaLnBrk="0" fontAlgn="base" hangingPunct="0" indent="0" latinLnBrk="0" lvl="0" marL="0" marR="0" rtl="0">
              <a:lnSpc>
                <a:spcPct val="100000"/>
              </a:lnSpc>
              <a:spcBef>
                <a:spcPct val="0"/>
              </a:spcBef>
              <a:spcAft>
                <a:spcPct val="0"/>
              </a:spcAft>
              <a:buClrTx/>
              <a:buSzTx/>
              <a:buFontTx/>
              <a:buAutoNum type="arabicPeriod" startAt="8"/>
            </a:pPr>
            <a:r>
              <a:rPr altLang="en-US" baseline="0" b="1" cap="none" dirty="0" sz="1800" i="0" kumimoji="0" lang="en-US" normalizeH="0" strike="noStrike" u="none">
                <a:ln>
                  <a:noFill/>
                </a:ln>
                <a:solidFill>
                  <a:schemeClr val="tx1"/>
                </a:solidFill>
                <a:effectLst/>
                <a:latin typeface="Arial" panose="020B0604020202020204" pitchFamily="34" charset="0"/>
              </a:rPr>
              <a:t>Recommendations:</a:t>
            </a:r>
            <a:r>
              <a:rPr altLang="en-US" baseline="0" b="0" cap="none" dirty="0" sz="1800" i="0" kumimoji="0" lang="en-US" normalizeH="0" strike="noStrike" u="none">
                <a:ln>
                  <a:noFill/>
                </a:ln>
                <a:solidFill>
                  <a:schemeClr val="tx1"/>
                </a:solidFill>
                <a:effectLst/>
                <a:latin typeface="Arial" panose="020B0604020202020204" pitchFamily="34" charset="0"/>
              </a:rPr>
              <a:t> Propose actionable improvements for workforce management.</a:t>
            </a:r>
          </a:p>
          <a:p>
            <a:pPr algn="l" defTabSz="914400" eaLnBrk="0" fontAlgn="base" hangingPunct="0" indent="0" latinLnBrk="0" lvl="0" marL="0" marR="0" rtl="0">
              <a:lnSpc>
                <a:spcPct val="100000"/>
              </a:lnSpc>
              <a:spcBef>
                <a:spcPct val="0"/>
              </a:spcBef>
              <a:spcAft>
                <a:spcPct val="0"/>
              </a:spcAft>
              <a:buClrTx/>
              <a:buSzTx/>
              <a:buFontTx/>
              <a:buAutoNum type="arabicPeriod" startAt="9"/>
            </a:pPr>
            <a:r>
              <a:rPr altLang="en-US" baseline="0" b="1" cap="none" dirty="0" sz="1800" i="0" kumimoji="0" lang="en-US" normalizeH="0" strike="noStrike" u="none">
                <a:ln>
                  <a:noFill/>
                </a:ln>
                <a:solidFill>
                  <a:schemeClr val="tx1"/>
                </a:solidFill>
                <a:effectLst/>
                <a:latin typeface="Arial" panose="020B0604020202020204" pitchFamily="34" charset="0"/>
              </a:rPr>
              <a:t>Next Steps:</a:t>
            </a:r>
            <a:r>
              <a:rPr altLang="en-US" baseline="0" b="0" cap="none" dirty="0" sz="1800" i="0" kumimoji="0" lang="en-US" normalizeH="0" strike="noStrike" u="none">
                <a:ln>
                  <a:noFill/>
                </a:ln>
                <a:solidFill>
                  <a:schemeClr val="tx1"/>
                </a:solidFill>
                <a:effectLst/>
                <a:latin typeface="Arial" panose="020B0604020202020204" pitchFamily="34" charset="0"/>
              </a:rPr>
              <a:t> Develop an implementation plan and suggest areas for further analysis.</a:t>
            </a:r>
          </a:p>
          <a:p>
            <a:pPr algn="l" defTabSz="914400" eaLnBrk="0" fontAlgn="base" hangingPunct="0" indent="0" latinLnBrk="0" lvl="0" marL="0" marR="0" rtl="0">
              <a:lnSpc>
                <a:spcPct val="100000"/>
              </a:lnSpc>
              <a:spcBef>
                <a:spcPct val="0"/>
              </a:spcBef>
              <a:spcAft>
                <a:spcPct val="0"/>
              </a:spcAft>
              <a:buClrTx/>
              <a:buSzTx/>
              <a:buFontTx/>
              <a:buAutoNum type="arabicPeriod" startAt="10"/>
            </a:pPr>
            <a:r>
              <a:rPr altLang="en-US" baseline="0" b="1" cap="none" dirty="0" sz="1800" i="0" kumimoji="0" lang="en-US" normalizeH="0" strike="noStrike" u="none">
                <a:ln>
                  <a:noFill/>
                </a:ln>
                <a:solidFill>
                  <a:schemeClr val="tx1"/>
                </a:solidFill>
                <a:effectLst/>
                <a:latin typeface="Arial" panose="020B0604020202020204" pitchFamily="34" charset="0"/>
              </a:rPr>
              <a:t>Conclusion:</a:t>
            </a:r>
            <a:r>
              <a:rPr altLang="en-US" baseline="0" b="0" cap="none" dirty="0" sz="1800" i="0" kumimoji="0" lang="en-US" normalizeH="0" strike="noStrike" u="none">
                <a:ln>
                  <a:noFill/>
                </a:ln>
                <a:solidFill>
                  <a:schemeClr val="tx1"/>
                </a:solidFill>
                <a:effectLst/>
                <a:latin typeface="Arial" panose="020B0604020202020204" pitchFamily="34" charset="0"/>
              </a:rPr>
              <a:t> Summarize insights and invite questions for further discussion.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Rectangle 1"/>
          <p:cNvSpPr>
            <a:spLocks noChangeArrowheads="1"/>
          </p:cNvSpPr>
          <p:nvPr/>
        </p:nvSpPr>
        <p:spPr bwMode="auto">
          <a:xfrm>
            <a:off x="914400" y="2259673"/>
            <a:ext cx="9144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2819400" y="1695450"/>
            <a:ext cx="6333066" cy="5355312"/>
          </a:xfrm>
          <a:prstGeom prst="rect"/>
          <a:noFill/>
        </p:spPr>
        <p:txBody>
          <a:bodyPr wrap="square">
            <a:spAutoFit/>
          </a:bodyPr>
          <a:p>
            <a:pPr>
              <a:buFont typeface="+mj-lt"/>
              <a:buAutoNum type="arabicPeriod"/>
            </a:pPr>
            <a:r>
              <a:rPr b="1" dirty="0" lang="en-US"/>
              <a:t>Enhanced Decision-Making:</a:t>
            </a:r>
            <a:r>
              <a:rPr dirty="0" lang="en-US"/>
              <a:t> Provides actionable insights into employee performance and retention trends, enabling informed strategic decisions.</a:t>
            </a:r>
          </a:p>
          <a:p>
            <a:pPr>
              <a:buFont typeface="+mj-lt"/>
              <a:buAutoNum type="arabicPeriod"/>
            </a:pPr>
            <a:r>
              <a:rPr b="1" dirty="0" lang="en-US"/>
              <a:t>Data-Driven HR Strategies:</a:t>
            </a:r>
            <a:r>
              <a:rPr dirty="0" lang="en-US"/>
              <a:t> Supports the development of targeted HR policies and practices to improve recruitment, training, and employee retention.</a:t>
            </a:r>
          </a:p>
          <a:p>
            <a:pPr>
              <a:buFont typeface="+mj-lt"/>
              <a:buAutoNum type="arabicPeriod"/>
            </a:pPr>
            <a:r>
              <a:rPr b="1" dirty="0" lang="en-US"/>
              <a:t>Increased Efficiency:</a:t>
            </a:r>
            <a:r>
              <a:rPr dirty="0" lang="en-US"/>
              <a:t> Streamlines the analysis process with Excel’s powerful tools, saving time and resources while delivering comprehensive insights.</a:t>
            </a:r>
          </a:p>
          <a:p>
            <a:pPr>
              <a:buFont typeface="+mj-lt"/>
              <a:buAutoNum type="arabicPeriod"/>
            </a:pPr>
            <a:r>
              <a:rPr b="1" dirty="0" lang="en-US"/>
              <a:t>Visual Insights:</a:t>
            </a:r>
            <a:r>
              <a:rPr dirty="0" lang="en-US"/>
              <a:t> Utilizes Excel’s visualization capabilities to clearly present data trends and correlations, making complex information easily understandable.</a:t>
            </a:r>
          </a:p>
          <a:p>
            <a:pPr>
              <a:buFont typeface="+mj-lt"/>
              <a:buAutoNum type="arabicPeriod"/>
            </a:pPr>
            <a:r>
              <a:rPr b="1" dirty="0" lang="en-US"/>
              <a:t>Performance Optimization:</a:t>
            </a:r>
            <a:r>
              <a:rPr dirty="0" lang="en-US"/>
              <a:t> Identifies key factors affecting employee productivity, allowing for targeted interventions to enhance overall workforce effectiveness.</a:t>
            </a:r>
          </a:p>
          <a:p>
            <a:pPr>
              <a:buFont typeface="+mj-lt"/>
              <a:buAutoNum type="arabicPeriod"/>
            </a:pPr>
            <a:r>
              <a:rPr b="1" dirty="0" lang="en-US"/>
              <a:t>Strategic Planning:</a:t>
            </a:r>
            <a:r>
              <a:rPr dirty="0" lang="en-US"/>
              <a:t> Facilitates better alignment of HR initiatives with organizational goals through detailed analysis and trend forecasting.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1"/>
          <p:cNvSpPr>
            <a:spLocks noChangeArrowheads="1"/>
          </p:cNvSpPr>
          <p:nvPr/>
        </p:nvSpPr>
        <p:spPr bwMode="auto">
          <a:xfrm>
            <a:off x="609600" y="1295400"/>
            <a:ext cx="8305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altLang="en-US" baseline="0" b="1" cap="none" dirty="0" sz="1800" i="0" kumimoji="0" lang="en-US" normalizeH="0" strike="noStrike" u="none">
                <a:ln>
                  <a:noFill/>
                </a:ln>
                <a:solidFill>
                  <a:schemeClr val="tx1"/>
                </a:solidFill>
                <a:effectLst/>
                <a:latin typeface="Arial" panose="020B0604020202020204" pitchFamily="34" charset="0"/>
              </a:rPr>
              <a:t>Employee ID</a:t>
            </a:r>
            <a:r>
              <a:rPr altLang="en-US" baseline="0" b="0" cap="none" dirty="0" sz="1800" i="0" kumimoji="0" lang="en-US" normalizeH="0" strike="noStrike" u="none">
                <a:ln>
                  <a:noFill/>
                </a:ln>
                <a:solidFill>
                  <a:schemeClr val="tx1"/>
                </a:solidFill>
                <a:effectLst/>
                <a:latin typeface="Arial" panose="020B0604020202020204" pitchFamily="34" charset="0"/>
              </a:rPr>
              <a:t> serves as a unique identifier for tracking and referencing individuals within the dataset. </a:t>
            </a:r>
            <a:r>
              <a:rPr altLang="en-US" baseline="0" b="1" cap="none" dirty="0" sz="1800" i="0" kumimoji="0" lang="en-US" normalizeH="0" strike="noStrike" u="none">
                <a:ln>
                  <a:noFill/>
                </a:ln>
                <a:solidFill>
                  <a:schemeClr val="tx1"/>
                </a:solidFill>
                <a:effectLst/>
                <a:latin typeface="Arial" panose="020B0604020202020204" pitchFamily="34" charset="0"/>
              </a:rPr>
              <a:t>Name</a:t>
            </a:r>
            <a:r>
              <a:rPr altLang="en-US" baseline="0" b="0" cap="none" dirty="0" sz="1800" i="0" kumimoji="0" lang="en-US" normalizeH="0" strike="noStrike" u="none">
                <a:ln>
                  <a:noFill/>
                </a:ln>
                <a:solidFill>
                  <a:schemeClr val="tx1"/>
                </a:solidFill>
                <a:effectLst/>
                <a:latin typeface="Arial" panose="020B0604020202020204" pitchFamily="34" charset="0"/>
              </a:rPr>
              <a:t> captures the full name of each employee, while </a:t>
            </a:r>
            <a:r>
              <a:rPr altLang="en-US" baseline="0" b="1" cap="none" dirty="0" sz="1800" i="0" kumimoji="0" lang="en-US" normalizeH="0" strike="noStrike" u="none">
                <a:ln>
                  <a:noFill/>
                </a:ln>
                <a:solidFill>
                  <a:schemeClr val="tx1"/>
                </a:solidFill>
                <a:effectLst/>
                <a:latin typeface="Arial" panose="020B0604020202020204" pitchFamily="34" charset="0"/>
              </a:rPr>
              <a:t>Department</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Job Title</a:t>
            </a:r>
            <a:r>
              <a:rPr altLang="en-US" baseline="0" b="0" cap="none" dirty="0" sz="1800" i="0" kumimoji="0" lang="en-US" normalizeH="0" strike="noStrike" u="none">
                <a:ln>
                  <a:noFill/>
                </a:ln>
                <a:solidFill>
                  <a:schemeClr val="tx1"/>
                </a:solidFill>
                <a:effectLst/>
                <a:latin typeface="Arial" panose="020B0604020202020204" pitchFamily="34" charset="0"/>
              </a:rPr>
              <a:t> provide context on their role within the organization. The </a:t>
            </a:r>
            <a:r>
              <a:rPr altLang="en-US" baseline="0" b="1" cap="none" dirty="0" sz="1800" i="0" kumimoji="0" lang="en-US" normalizeH="0" strike="noStrike" u="none">
                <a:ln>
                  <a:noFill/>
                </a:ln>
                <a:solidFill>
                  <a:schemeClr val="tx1"/>
                </a:solidFill>
                <a:effectLst/>
                <a:latin typeface="Arial" panose="020B0604020202020204" pitchFamily="34" charset="0"/>
              </a:rPr>
              <a:t>Hire Date</a:t>
            </a:r>
            <a:r>
              <a:rPr altLang="en-US" baseline="0" b="0" cap="none" dirty="0" sz="1800" i="0" kumimoji="0" lang="en-US" normalizeH="0" strike="noStrike" u="none">
                <a:ln>
                  <a:noFill/>
                </a:ln>
                <a:solidFill>
                  <a:schemeClr val="tx1"/>
                </a:solidFill>
                <a:effectLst/>
                <a:latin typeface="Arial" panose="020B0604020202020204" pitchFamily="34" charset="0"/>
              </a:rPr>
              <a:t> allows calculation of </a:t>
            </a:r>
            <a:r>
              <a:rPr altLang="en-US" baseline="0" b="1" cap="none" dirty="0" sz="1800" i="0" kumimoji="0" lang="en-US" normalizeH="0" strike="noStrike" u="none">
                <a:ln>
                  <a:noFill/>
                </a:ln>
                <a:solidFill>
                  <a:schemeClr val="tx1"/>
                </a:solidFill>
                <a:effectLst/>
                <a:latin typeface="Arial" panose="020B0604020202020204" pitchFamily="34" charset="0"/>
              </a:rPr>
              <a:t>Tenure</a:t>
            </a:r>
            <a:r>
              <a:rPr altLang="en-US" baseline="0" b="0" cap="none" dirty="0" sz="1800" i="0" kumimoji="0" lang="en-US" normalizeH="0" strike="noStrike" u="none">
                <a:ln>
                  <a:noFill/>
                </a:ln>
                <a:solidFill>
                  <a:schemeClr val="tx1"/>
                </a:solidFill>
                <a:effectLst/>
                <a:latin typeface="Arial" panose="020B0604020202020204" pitchFamily="34" charset="0"/>
              </a:rPr>
              <a:t>, indicating how long the employee has been with the company. </a:t>
            </a:r>
            <a:r>
              <a:rPr altLang="en-US" baseline="0" b="1" cap="none" dirty="0" sz="1800" i="0" kumimoji="0" lang="en-US" normalizeH="0" strike="noStrike" u="none">
                <a:ln>
                  <a:noFill/>
                </a:ln>
                <a:solidFill>
                  <a:schemeClr val="tx1"/>
                </a:solidFill>
                <a:effectLst/>
                <a:latin typeface="Arial" panose="020B0604020202020204" pitchFamily="34" charset="0"/>
              </a:rPr>
              <a:t>Performance Score</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Productivity Metrics</a:t>
            </a:r>
            <a:r>
              <a:rPr altLang="en-US" baseline="0" b="0" cap="none" dirty="0" sz="1800" i="0" kumimoji="0" lang="en-US" normalizeH="0" strike="noStrike" u="none">
                <a:ln>
                  <a:noFill/>
                </a:ln>
                <a:solidFill>
                  <a:schemeClr val="tx1"/>
                </a:solidFill>
                <a:effectLst/>
                <a:latin typeface="Arial" panose="020B0604020202020204" pitchFamily="34" charset="0"/>
              </a:rPr>
              <a:t> offer insights into employee effectiveness and output. </a:t>
            </a:r>
            <a:r>
              <a:rPr altLang="en-US" baseline="0" b="1" cap="none" dirty="0" sz="1800" i="0" kumimoji="0" lang="en-US" normalizeH="0" strike="noStrike" u="none">
                <a:ln>
                  <a:noFill/>
                </a:ln>
                <a:solidFill>
                  <a:schemeClr val="tx1"/>
                </a:solidFill>
                <a:effectLst/>
                <a:latin typeface="Arial" panose="020B0604020202020204" pitchFamily="34" charset="0"/>
              </a:rPr>
              <a:t>Salary</a:t>
            </a:r>
            <a:r>
              <a:rPr altLang="en-US" baseline="0" b="0" cap="none" dirty="0" sz="1800" i="0" kumimoji="0" lang="en-US" normalizeH="0" strike="noStrike" u="none">
                <a:ln>
                  <a:noFill/>
                </a:ln>
                <a:solidFill>
                  <a:schemeClr val="tx1"/>
                </a:solidFill>
                <a:effectLst/>
                <a:latin typeface="Arial" panose="020B0604020202020204" pitchFamily="34" charset="0"/>
              </a:rPr>
              <a:t> details financial compensation, and </a:t>
            </a:r>
            <a:r>
              <a:rPr altLang="en-US" baseline="0" b="1" cap="none" dirty="0" sz="1800" i="0" kumimoji="0" lang="en-US" normalizeH="0" strike="noStrike" u="none">
                <a:ln>
                  <a:noFill/>
                </a:ln>
                <a:solidFill>
                  <a:schemeClr val="tx1"/>
                </a:solidFill>
                <a:effectLst/>
                <a:latin typeface="Arial" panose="020B0604020202020204" pitchFamily="34" charset="0"/>
              </a:rPr>
              <a:t>Promotion History</a:t>
            </a:r>
            <a:r>
              <a:rPr altLang="en-US" baseline="0" b="0" cap="none" dirty="0" sz="1800" i="0" kumimoji="0" lang="en-US" normalizeH="0" strike="noStrike" u="none">
                <a:ln>
                  <a:noFill/>
                </a:ln>
                <a:solidFill>
                  <a:schemeClr val="tx1"/>
                </a:solidFill>
                <a:effectLst/>
                <a:latin typeface="Arial" panose="020B0604020202020204" pitchFamily="34" charset="0"/>
              </a:rPr>
              <a:t> tracks career advancement within the company. </a:t>
            </a:r>
            <a:r>
              <a:rPr altLang="en-US" baseline="0" b="1" cap="none" dirty="0" sz="1800" i="0" kumimoji="0" lang="en-US" normalizeH="0" strike="noStrike" u="none">
                <a:ln>
                  <a:noFill/>
                </a:ln>
                <a:solidFill>
                  <a:schemeClr val="tx1"/>
                </a:solidFill>
                <a:effectLst/>
                <a:latin typeface="Arial" panose="020B0604020202020204" pitchFamily="34" charset="0"/>
              </a:rPr>
              <a:t>Absenteeism</a:t>
            </a:r>
            <a:r>
              <a:rPr altLang="en-US" baseline="0" b="0" cap="none" dirty="0" sz="1800" i="0" kumimoji="0" lang="en-US" normalizeH="0" strike="noStrike" u="none">
                <a:ln>
                  <a:noFill/>
                </a:ln>
                <a:solidFill>
                  <a:schemeClr val="tx1"/>
                </a:solidFill>
                <a:effectLst/>
                <a:latin typeface="Arial" panose="020B0604020202020204" pitchFamily="34" charset="0"/>
              </a:rPr>
              <a:t> records the number of days employees have been absent and reasons for their leave, while </a:t>
            </a:r>
            <a:r>
              <a:rPr altLang="en-US" baseline="0" b="1" cap="none" dirty="0" sz="1800" i="0" kumimoji="0" lang="en-US" normalizeH="0" strike="noStrike" u="none">
                <a:ln>
                  <a:noFill/>
                </a:ln>
                <a:solidFill>
                  <a:schemeClr val="tx1"/>
                </a:solidFill>
                <a:effectLst/>
                <a:latin typeface="Arial" panose="020B0604020202020204" pitchFamily="34" charset="0"/>
              </a:rPr>
              <a:t>Training and Development</a:t>
            </a:r>
            <a:r>
              <a:rPr altLang="en-US" baseline="0" b="0" cap="none" dirty="0" sz="1800" i="0" kumimoji="0" lang="en-US" normalizeH="0" strike="noStrike" u="none">
                <a:ln>
                  <a:noFill/>
                </a:ln>
                <a:solidFill>
                  <a:schemeClr val="tx1"/>
                </a:solidFill>
                <a:effectLst/>
                <a:latin typeface="Arial" panose="020B0604020202020204" pitchFamily="34" charset="0"/>
              </a:rPr>
              <a:t> logs participation in professional growth opportunities. </a:t>
            </a:r>
            <a:r>
              <a:rPr altLang="en-US" baseline="0" b="1" cap="none" dirty="0" sz="1800" i="0" kumimoji="0" lang="en-US" normalizeH="0" strike="noStrike" u="none">
                <a:ln>
                  <a:noFill/>
                </a:ln>
                <a:solidFill>
                  <a:schemeClr val="tx1"/>
                </a:solidFill>
                <a:effectLst/>
                <a:latin typeface="Arial" panose="020B0604020202020204" pitchFamily="34" charset="0"/>
              </a:rPr>
              <a:t>Employee Status</a:t>
            </a:r>
            <a:r>
              <a:rPr altLang="en-US" baseline="0" b="0" cap="none" dirty="0" sz="1800" i="0" kumimoji="0" lang="en-US" normalizeH="0" strike="noStrike" u="none">
                <a:ln>
                  <a:noFill/>
                </a:ln>
                <a:solidFill>
                  <a:schemeClr val="tx1"/>
                </a:solidFill>
                <a:effectLst/>
                <a:latin typeface="Arial" panose="020B0604020202020204" pitchFamily="34" charset="0"/>
              </a:rPr>
              <a:t> indicates current employment conditions, and </a:t>
            </a:r>
            <a:r>
              <a:rPr altLang="en-US" baseline="0" b="1" cap="none" dirty="0" sz="1800" i="0" kumimoji="0" lang="en-US" normalizeH="0" strike="noStrike" u="none">
                <a:ln>
                  <a:noFill/>
                </a:ln>
                <a:solidFill>
                  <a:schemeClr val="tx1"/>
                </a:solidFill>
                <a:effectLst/>
                <a:latin typeface="Arial" panose="020B0604020202020204" pitchFamily="34" charset="0"/>
              </a:rPr>
              <a:t>Location</a:t>
            </a:r>
            <a:r>
              <a:rPr altLang="en-US" baseline="0" b="0" cap="none" dirty="0" sz="1800" i="0" kumimoji="0" lang="en-US" normalizeH="0" strike="noStrike" u="none">
                <a:ln>
                  <a:noFill/>
                </a:ln>
                <a:solidFill>
                  <a:schemeClr val="tx1"/>
                </a:solidFill>
                <a:effectLst/>
                <a:latin typeface="Arial" panose="020B0604020202020204" pitchFamily="34" charset="0"/>
              </a:rPr>
              <a:t> specifies the employee’s base office or remote working arrangement. Finally, </a:t>
            </a:r>
            <a:r>
              <a:rPr altLang="en-US" baseline="0" b="1" cap="none" dirty="0" sz="1800" i="0" kumimoji="0" lang="en-US" normalizeH="0" strike="noStrike" u="none">
                <a:ln>
                  <a:noFill/>
                </a:ln>
                <a:solidFill>
                  <a:schemeClr val="tx1"/>
                </a:solidFill>
                <a:effectLst/>
                <a:latin typeface="Arial" panose="020B0604020202020204" pitchFamily="34" charset="0"/>
              </a:rPr>
              <a:t>Supervisor ID</a:t>
            </a:r>
            <a:r>
              <a:rPr altLang="en-US" baseline="0" b="0" cap="none" dirty="0" sz="1800" i="0" kumimoji="0" lang="en-US" normalizeH="0" strike="noStrike" u="none">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8869186" y="49301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noFill/>
        </p:spPr>
        <p:txBody>
          <a:bodyPr wrap="square">
            <a:spAutoFit/>
          </a:bodyPr>
          <a:p>
            <a:pPr>
              <a:buFont typeface="+mj-lt"/>
              <a:buAutoNum type="arabicPeriod"/>
            </a:pPr>
            <a:r>
              <a:rPr b="1" dirty="0" lang="en-US"/>
              <a:t>Deep Insights</a:t>
            </a:r>
            <a:r>
              <a:rPr dirty="0" lang="en-US"/>
              <a:t>: Reveal hidden trends and correlations in employee performance and retention, offering a deeper understanding of workforce dynamics.</a:t>
            </a:r>
          </a:p>
          <a:p>
            <a:pPr>
              <a:buFont typeface="+mj-lt"/>
              <a:buAutoNum type="arabicPeriod"/>
            </a:pPr>
            <a:r>
              <a:rPr b="1" dirty="0" lang="en-US"/>
              <a:t>Empowered Decision Making</a:t>
            </a:r>
            <a:r>
              <a:rPr dirty="0" lang="en-US"/>
              <a:t>: Equip HR and management with actionable data-driven insights, enabling strategic decisions based on solid evidence.</a:t>
            </a:r>
          </a:p>
          <a:p>
            <a:pPr>
              <a:buFont typeface="+mj-lt"/>
              <a:buAutoNum type="arabicPeriod"/>
            </a:pPr>
            <a:r>
              <a:rPr b="1" dirty="0" lang="en-US"/>
              <a:t>Stunning Visualizations</a:t>
            </a:r>
            <a:r>
              <a:rPr dirty="0" lang="en-US"/>
              <a:t>: Leverage Excel’s powerful charting tools to turn complex data into clear, impactful visuals that communicate key findings effectively.</a:t>
            </a:r>
          </a:p>
          <a:p>
            <a:pPr>
              <a:buFont typeface="+mj-lt"/>
              <a:buAutoNum type="arabicPeriod"/>
            </a:pPr>
            <a:r>
              <a:rPr b="1" dirty="0" lang="en-US"/>
              <a:t>Optimized Workforce Strategies</a:t>
            </a:r>
            <a:r>
              <a:rPr dirty="0" lang="en-US"/>
              <a:t>: Enhance recruitment, training, and resource allocation by identifying critical factors that impact employee satisfaction and productivity.</a:t>
            </a:r>
          </a:p>
          <a:p>
            <a:pPr>
              <a:buFont typeface="+mj-lt"/>
              <a:buAutoNum type="arabicPeriod"/>
            </a:pPr>
            <a:r>
              <a:rPr b="1" dirty="0" lang="en-US"/>
              <a:t>Predictive Analytics</a:t>
            </a:r>
            <a:r>
              <a:rPr dirty="0" lang="en-US"/>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