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9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8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2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5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6353D8F-F5EF-40CD-9433-F4C35B9D210A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22D59E-FAE2-4FEF-A72E-BDFFDCE2A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9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BAA-899D-782D-F649-BD057C5D2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06582"/>
            <a:ext cx="10782300" cy="112443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FRANCISCO-THE BIKE HEAVEN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79" y="1831021"/>
            <a:ext cx="9228201" cy="41402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Uncleaned data files transfer to PG Admin -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– Customer Table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Date Table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Product Table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DimProductCategory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DimProductSubcategory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ProductSubCategory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FactInternetSales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InternetSales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– Geography Table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SalesBudget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Budget Table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9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572001"/>
            <a:ext cx="9499600" cy="22859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Relationship key files are generated and below files saved in CSV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Created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Cust_geography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product_category_subcategory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year internet sales data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SalesBudget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CD1FFD-2341-5F30-318A-DB4130A2D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79547"/>
              </p:ext>
            </p:extLst>
          </p:nvPr>
        </p:nvGraphicFramePr>
        <p:xfrm>
          <a:off x="71120" y="856726"/>
          <a:ext cx="12049759" cy="316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74">
                  <a:extLst>
                    <a:ext uri="{9D8B030D-6E8A-4147-A177-3AD203B41FA5}">
                      <a16:colId xmlns:a16="http://schemas.microsoft.com/office/drawing/2014/main" val="2709825681"/>
                    </a:ext>
                  </a:extLst>
                </a:gridCol>
                <a:gridCol w="2132407">
                  <a:extLst>
                    <a:ext uri="{9D8B030D-6E8A-4147-A177-3AD203B41FA5}">
                      <a16:colId xmlns:a16="http://schemas.microsoft.com/office/drawing/2014/main" val="3601523310"/>
                    </a:ext>
                  </a:extLst>
                </a:gridCol>
                <a:gridCol w="1844414">
                  <a:extLst>
                    <a:ext uri="{9D8B030D-6E8A-4147-A177-3AD203B41FA5}">
                      <a16:colId xmlns:a16="http://schemas.microsoft.com/office/drawing/2014/main" val="2844806042"/>
                    </a:ext>
                  </a:extLst>
                </a:gridCol>
                <a:gridCol w="2132407">
                  <a:extLst>
                    <a:ext uri="{9D8B030D-6E8A-4147-A177-3AD203B41FA5}">
                      <a16:colId xmlns:a16="http://schemas.microsoft.com/office/drawing/2014/main" val="872986286"/>
                    </a:ext>
                  </a:extLst>
                </a:gridCol>
                <a:gridCol w="1251288">
                  <a:extLst>
                    <a:ext uri="{9D8B030D-6E8A-4147-A177-3AD203B41FA5}">
                      <a16:colId xmlns:a16="http://schemas.microsoft.com/office/drawing/2014/main" val="260638099"/>
                    </a:ext>
                  </a:extLst>
                </a:gridCol>
                <a:gridCol w="1348658">
                  <a:extLst>
                    <a:ext uri="{9D8B030D-6E8A-4147-A177-3AD203B41FA5}">
                      <a16:colId xmlns:a16="http://schemas.microsoft.com/office/drawing/2014/main" val="3302307959"/>
                    </a:ext>
                  </a:extLst>
                </a:gridCol>
                <a:gridCol w="1348658">
                  <a:extLst>
                    <a:ext uri="{9D8B030D-6E8A-4147-A177-3AD203B41FA5}">
                      <a16:colId xmlns:a16="http://schemas.microsoft.com/office/drawing/2014/main" val="2989744529"/>
                    </a:ext>
                  </a:extLst>
                </a:gridCol>
                <a:gridCol w="828953">
                  <a:extLst>
                    <a:ext uri="{9D8B030D-6E8A-4147-A177-3AD203B41FA5}">
                      <a16:colId xmlns:a16="http://schemas.microsoft.com/office/drawing/2014/main" val="2210302926"/>
                    </a:ext>
                  </a:extLst>
                </a:gridCol>
              </a:tblGrid>
              <a:tr h="566677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3400" u="none" strike="noStrike">
                          <a:effectLst/>
                        </a:rPr>
                        <a:t>Relationship Key between files</a:t>
                      </a:r>
                      <a:endParaRPr lang="en-IN" sz="3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8080"/>
                  </a:ext>
                </a:extLst>
              </a:tr>
              <a:tr h="50145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SalesBudget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Product File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Product Category File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Product Sub Category File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Internet Sales file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Customer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Geography File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Date 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1984041668"/>
                  </a:ext>
                </a:extLst>
              </a:tr>
              <a:tr h="27316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2025925253"/>
                  </a:ext>
                </a:extLst>
              </a:tr>
              <a:tr h="50145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Date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ProductKey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808000"/>
                          </a:highlight>
                        </a:rPr>
                        <a:t>ProductCategoryKey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ProductSubcategoryKey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FF00"/>
                          </a:highlight>
                        </a:rPr>
                        <a:t>ProductKey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00FF"/>
                          </a:highlight>
                        </a:rPr>
                        <a:t>CustomerKey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GeographyKey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FFFF"/>
                          </a:highlight>
                        </a:rPr>
                        <a:t>DateKey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3895138026"/>
                  </a:ext>
                </a:extLst>
              </a:tr>
              <a:tr h="27316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2353251392"/>
                  </a:ext>
                </a:extLst>
              </a:tr>
              <a:tr h="50145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FF00FF"/>
                          </a:highlight>
                        </a:rPr>
                        <a:t>ProductSubcategoryKey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808000"/>
                          </a:highlight>
                        </a:rPr>
                        <a:t>ProductCategoryKey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8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00FF"/>
                          </a:highlight>
                        </a:rPr>
                        <a:t>CustomerKey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GeographyKey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3729797391"/>
                  </a:ext>
                </a:extLst>
              </a:tr>
              <a:tr h="27316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2623372810"/>
                  </a:ext>
                </a:extLst>
              </a:tr>
              <a:tr h="27316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 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 err="1">
                          <a:effectLst/>
                          <a:highlight>
                            <a:srgbClr val="00FFFF"/>
                          </a:highlight>
                        </a:rPr>
                        <a:t>OrderDate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0" marR="5740" marT="5740" marB="0" anchor="b"/>
                </a:tc>
                <a:extLst>
                  <a:ext uri="{0D108BD9-81ED-4DB2-BD59-A6C34878D82A}">
                    <a16:rowId xmlns:a16="http://schemas.microsoft.com/office/drawing/2014/main" val="362049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79" y="399495"/>
            <a:ext cx="9228201" cy="557181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84E73-43B3-27A7-27B7-655B10CA592F}"/>
              </a:ext>
            </a:extLst>
          </p:cNvPr>
          <p:cNvSpPr txBox="1"/>
          <p:nvPr/>
        </p:nvSpPr>
        <p:spPr>
          <a:xfrm>
            <a:off x="820584" y="784744"/>
            <a:ext cx="91224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Cust_geography</a:t>
            </a:r>
            <a:r>
              <a:rPr lang="en-US" sz="18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in PG Admin</a:t>
            </a:r>
          </a:p>
          <a:p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a.customerkey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a.datefirstpurchase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case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='NULL'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='NULL' then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='NULL' then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',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='NULL' then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',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else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',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',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end as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a.gender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a.maritalstatus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b.city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city,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b.englishcountryregionname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country,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b.stateprovincename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 as a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geography as b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a.geographykey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b.geographykey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9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79" y="399495"/>
            <a:ext cx="9228201" cy="557181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84E73-43B3-27A7-27B7-655B10CA592F}"/>
              </a:ext>
            </a:extLst>
          </p:cNvPr>
          <p:cNvSpPr txBox="1"/>
          <p:nvPr/>
        </p:nvSpPr>
        <p:spPr>
          <a:xfrm>
            <a:off x="776196" y="65653"/>
            <a:ext cx="98858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product_category_subcategory</a:t>
            </a:r>
            <a:r>
              <a:rPr lang="en-US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in PG Admin</a:t>
            </a:r>
          </a:p>
          <a:p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	   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a.productkey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a.productsubcategorykey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a.standardcost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a.color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a.listprice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a.size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a.weight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a.dealerprice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a.class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a.modelname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a.startdate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a.enddate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b.productcategorykey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b.englishproductcategoryname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category_name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c.productsubcategorykey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c.englishproductsubcategoryname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subcategory_name</a:t>
            </a:r>
            <a:r>
              <a:rPr lang="en-US" sz="16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a.englishproductname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product_name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b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productsubcategory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b.productcategorykey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c.productcategorykey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product as a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c.productsubcategorykey</a:t>
            </a:r>
            <a:r>
              <a:rPr lang="en-US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a.productsubcategorykey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productcategorykey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7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79" y="399495"/>
            <a:ext cx="9228201" cy="557181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84E73-43B3-27A7-27B7-655B10CA592F}"/>
              </a:ext>
            </a:extLst>
          </p:cNvPr>
          <p:cNvSpPr txBox="1"/>
          <p:nvPr/>
        </p:nvSpPr>
        <p:spPr>
          <a:xfrm>
            <a:off x="776196" y="65653"/>
            <a:ext cx="9885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year internet sales data</a:t>
            </a:r>
            <a:r>
              <a:rPr lang="en-US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in PG Admin</a:t>
            </a:r>
          </a:p>
          <a:p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	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productkey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duedate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shipdate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ProductStandardCost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Freight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internetsales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extract(year from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 (2021,2022,2023);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22BD28-F36A-CB6A-9D7D-69F2B252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79" y="399495"/>
            <a:ext cx="9228201" cy="55718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As per Project</a:t>
            </a:r>
            <a:r>
              <a:rPr lang="en-IN" sz="2000" dirty="0"/>
              <a:t> worksheet created</a:t>
            </a:r>
          </a:p>
          <a:p>
            <a:r>
              <a:rPr lang="en-IN" sz="2000" dirty="0"/>
              <a:t>Top 10 Products</a:t>
            </a:r>
          </a:p>
          <a:p>
            <a:r>
              <a:rPr lang="en-IN" sz="2000" dirty="0"/>
              <a:t>Top 10 customer</a:t>
            </a:r>
          </a:p>
          <a:p>
            <a:r>
              <a:rPr lang="en-IN" sz="2000" dirty="0"/>
              <a:t>Sales &amp;  Budget</a:t>
            </a:r>
          </a:p>
          <a:p>
            <a:r>
              <a:rPr lang="en-IN" sz="2000" dirty="0"/>
              <a:t>Sales Figures by city</a:t>
            </a:r>
          </a:p>
          <a:p>
            <a:r>
              <a:rPr lang="en-IN" sz="2000" dirty="0"/>
              <a:t>Categories &amp; Sales</a:t>
            </a:r>
          </a:p>
          <a:p>
            <a:r>
              <a:rPr lang="en-IN" sz="2000" dirty="0"/>
              <a:t>Dashboard – Sales &amp; Budget</a:t>
            </a:r>
          </a:p>
          <a:p>
            <a:r>
              <a:rPr lang="en-IN" sz="2000" dirty="0"/>
              <a:t>Dashboard – Top 10 Products / Top 10 Customers / City wise Sales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Extra worksheet created to explain about</a:t>
            </a:r>
          </a:p>
          <a:p>
            <a:r>
              <a:rPr lang="en-IN" sz="2000" dirty="0"/>
              <a:t>Sales – Country wise</a:t>
            </a:r>
          </a:p>
          <a:p>
            <a:r>
              <a:rPr lang="en-IN" sz="2000" dirty="0"/>
              <a:t>Year Wise – Sales</a:t>
            </a:r>
          </a:p>
          <a:p>
            <a:r>
              <a:rPr lang="en-IN" sz="2000" dirty="0"/>
              <a:t>Gender wise – Product sold</a:t>
            </a:r>
          </a:p>
          <a:p>
            <a:r>
              <a:rPr lang="en-IN" sz="2000" dirty="0"/>
              <a:t>Country wise-sub category sales</a:t>
            </a:r>
          </a:p>
          <a:p>
            <a:r>
              <a:rPr lang="en-IN" sz="2000" dirty="0"/>
              <a:t>Top 10 City</a:t>
            </a:r>
          </a:p>
          <a:p>
            <a:r>
              <a:rPr lang="en-IN" sz="2000" dirty="0"/>
              <a:t>Bike </a:t>
            </a:r>
            <a:r>
              <a:rPr lang="en-IN" sz="2000" dirty="0" err="1"/>
              <a:t>color</a:t>
            </a:r>
            <a:r>
              <a:rPr lang="en-IN" sz="2000" dirty="0"/>
              <a:t> </a:t>
            </a:r>
            <a:r>
              <a:rPr lang="en-IN" sz="2000"/>
              <a:t>sold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142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D852AA-147C-6D4F-3914-5749F542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73480"/>
            <a:ext cx="11694160" cy="5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600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2774</TotalTime>
  <Words>549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Metropolitan</vt:lpstr>
      <vt:lpstr>TABLEAU PROJECT SAN FRANCISCO-THE BIKE HEAVEN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SAN FRANCISCO-THE BIKE HEAVEN</dc:title>
  <dc:creator>Swetha Balaji Singh</dc:creator>
  <cp:lastModifiedBy>Swetha Balaji Singh</cp:lastModifiedBy>
  <cp:revision>9</cp:revision>
  <dcterms:created xsi:type="dcterms:W3CDTF">2023-09-29T15:53:19Z</dcterms:created>
  <dcterms:modified xsi:type="dcterms:W3CDTF">2023-10-03T09:54:52Z</dcterms:modified>
</cp:coreProperties>
</file>