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8" r:id="rId1"/>
  </p:sldMasterIdLst>
  <p:notesMasterIdLst>
    <p:notesMasterId r:id="rId5"/>
  </p:notesMasterIdLst>
  <p:handoutMasterIdLst>
    <p:handoutMasterId r:id="rId6"/>
  </p:handoutMasterIdLst>
  <p:sldIdLst>
    <p:sldId id="3267" r:id="rId2"/>
    <p:sldId id="5560" r:id="rId3"/>
    <p:sldId id="5561" r:id="rId4"/>
  </p:sldIdLst>
  <p:sldSz cx="13716000" cy="10287000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968" userDrawn="1">
          <p15:clr>
            <a:srgbClr val="A4A3A4"/>
          </p15:clr>
        </p15:guide>
        <p15:guide id="5" pos="3672" userDrawn="1">
          <p15:clr>
            <a:srgbClr val="A4A3A4"/>
          </p15:clr>
        </p15:guide>
        <p15:guide id="6" orient="horz" pos="32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54D1"/>
    <a:srgbClr val="464655"/>
    <a:srgbClr val="B3C2F2"/>
    <a:srgbClr val="F2CE02"/>
    <a:srgbClr val="454959"/>
    <a:srgbClr val="747783"/>
    <a:srgbClr val="000000"/>
    <a:srgbClr val="AAD12F"/>
    <a:srgbClr val="93B428"/>
    <a:srgbClr val="B8B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F758A8-4874-4FFC-6721-008261E6A930}" v="1051" dt="2024-06-21T10:52:17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445" autoAdjust="0"/>
    <p:restoredTop sz="94660"/>
  </p:normalViewPr>
  <p:slideViewPr>
    <p:cSldViewPr>
      <p:cViewPr varScale="1">
        <p:scale>
          <a:sx n="70" d="100"/>
          <a:sy n="70" d="100"/>
        </p:scale>
        <p:origin x="756" y="78"/>
      </p:cViewPr>
      <p:guideLst>
        <p:guide pos="4968"/>
        <p:guide pos="3672"/>
        <p:guide orient="horz" pos="3240"/>
      </p:guideLst>
    </p:cSldViewPr>
  </p:slideViewPr>
  <p:outlineViewPr>
    <p:cViewPr>
      <p:scale>
        <a:sx n="33" d="100"/>
        <a:sy n="33" d="100"/>
      </p:scale>
      <p:origin x="0" y="-160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268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8A721A-7097-462E-9F15-D2DA8F677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B37E1-A66D-4F9B-BEE0-E6CE0E36E1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030535EF-3905-4906-82C6-F73D4AB46B56}" type="datetimeFigureOut">
              <a:rPr lang="ru-RU" smtClean="0">
                <a:latin typeface="Source Sans Pro" panose="020B0503030403020204" pitchFamily="34" charset="0"/>
              </a:rPr>
              <a:t>21.06.2024</a:t>
            </a:fld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7303B-3609-482B-BC4D-3E4D2A7013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ru-RU" dirty="0">
              <a:latin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388AA-6100-4868-8A2B-6F5D3D460B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B4451765-A80B-4A81-8816-DA0059D6660E}" type="slidenum">
              <a:rPr lang="ru-RU" smtClean="0">
                <a:latin typeface="Source Sans Pro" panose="020B0503030403020204" pitchFamily="34" charset="0"/>
              </a:rPr>
              <a:t>‹#›</a:t>
            </a:fld>
            <a:endParaRPr lang="ru-RU" dirty="0"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1190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7231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FB027185-10FB-4A57-B3F0-45136A811A24}" type="datetimeFigureOut">
              <a:rPr lang="uk-UA" smtClean="0"/>
              <a:pPr/>
              <a:t>21.06.2024</a:t>
            </a:fld>
            <a:endParaRPr lang="uk-U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91000" cy="3143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uk-U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81532"/>
            <a:ext cx="5621020" cy="3666708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uk-U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>
                <a:latin typeface="Source Sans Pro" panose="020B0503030403020204" pitchFamily="34" charset="0"/>
              </a:defRPr>
            </a:lvl1pPr>
          </a:lstStyle>
          <a:p>
            <a:endParaRPr lang="uk-U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6"/>
            <a:ext cx="3044719" cy="467230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>
                <a:latin typeface="Source Sans Pro" panose="020B0503030403020204" pitchFamily="34" charset="0"/>
              </a:defRPr>
            </a:lvl1pPr>
          </a:lstStyle>
          <a:p>
            <a:fld id="{BD9C3A12-1E0F-412B-B376-8089A55D946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72169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ource Sans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683545"/>
            <a:ext cx="116586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403057"/>
            <a:ext cx="10287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06489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1328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47688"/>
            <a:ext cx="2957513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47688"/>
            <a:ext cx="8701088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734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070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CA0ED-0001-4A53-A070-4D90F4DD00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2975" y="4148933"/>
            <a:ext cx="11830050" cy="1989137"/>
          </a:xfrm>
          <a:prstGeom prst="rect">
            <a:avLst/>
          </a:prstGeom>
        </p:spPr>
        <p:txBody>
          <a:bodyPr anchor="ctr"/>
          <a:lstStyle>
            <a:lvl1pPr algn="ctr">
              <a:defRPr lang="en-US" sz="8100">
                <a:gradFill>
                  <a:gsLst>
                    <a:gs pos="25000">
                      <a:schemeClr val="accent2"/>
                    </a:gs>
                    <a:gs pos="75000">
                      <a:schemeClr val="accent4"/>
                    </a:gs>
                    <a:gs pos="50000">
                      <a:schemeClr val="accent3"/>
                    </a:gs>
                    <a:gs pos="0">
                      <a:schemeClr val="accent1"/>
                    </a:gs>
                    <a:gs pos="100000">
                      <a:schemeClr val="accent5"/>
                    </a:gs>
                  </a:gsLst>
                  <a:lin ang="8100000" scaled="0"/>
                </a:gradFill>
                <a:ea typeface="+mn-ea"/>
                <a:cs typeface="+mn-cs"/>
              </a:defRPr>
            </a:lvl1pPr>
          </a:lstStyle>
          <a:p>
            <a:pPr marL="0" lvl="0" indent="0" algn="ctr">
              <a:spcBef>
                <a:spcPts val="1125"/>
              </a:spcBef>
              <a:buFont typeface="Arial" panose="020B0604020202020204" pitchFamily="34" charset="0"/>
            </a:pPr>
            <a:r>
              <a:rPr lang="en-US" dirty="0"/>
              <a:t>BREAKER TITLE</a:t>
            </a:r>
          </a:p>
        </p:txBody>
      </p:sp>
    </p:spTree>
    <p:extLst>
      <p:ext uri="{BB962C8B-B14F-4D97-AF65-F5344CB8AC3E}">
        <p14:creationId xmlns:p14="http://schemas.microsoft.com/office/powerpoint/2010/main" val="310398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5D7004-F5FA-4A63-BC13-01C888C4B4C4}"/>
              </a:ext>
            </a:extLst>
          </p:cNvPr>
          <p:cNvSpPr txBox="1"/>
          <p:nvPr userDrawn="1"/>
        </p:nvSpPr>
        <p:spPr>
          <a:xfrm>
            <a:off x="6415087" y="9316132"/>
            <a:ext cx="62722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700" dirty="0">
                <a:solidFill>
                  <a:schemeClr val="bg1">
                    <a:lumMod val="75000"/>
                  </a:schemeClr>
                </a:solidFill>
                <a:latin typeface="+mn-lt"/>
                <a:ea typeface="Roboto Thin" pitchFamily="2" charset="0"/>
              </a:rPr>
              <a:t>www.company.com</a:t>
            </a:r>
            <a:endParaRPr lang="uk-UA" sz="2700" dirty="0">
              <a:solidFill>
                <a:schemeClr val="bg1">
                  <a:lumMod val="75000"/>
                </a:schemeClr>
              </a:solidFill>
              <a:latin typeface="+mn-lt"/>
              <a:ea typeface="Roboto Thin" pitchFamily="2" charset="0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C3C9C03B-2E3C-47D9-845E-A2FC81AECB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19236659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1C606D8-35EE-449B-9739-EED57E2B0C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6500" y="0"/>
            <a:ext cx="4563000" cy="102870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53594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-Layout-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88B5C77-6E87-4CF4-9817-CE6C928B7F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5143500"/>
            <a:ext cx="13715999" cy="5143500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en-US" sz="150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449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IMAGE-Layout-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371850" y="2528887"/>
            <a:ext cx="6972300" cy="5229226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>
              <a:defRPr lang="uk-UA" sz="1500"/>
            </a:lvl1pPr>
          </a:lstStyle>
          <a:p>
            <a:pPr lvl="0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20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-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6E02EB8-4CBB-4C97-AC85-6BAEE43B152F}"/>
              </a:ext>
            </a:extLst>
          </p:cNvPr>
          <p:cNvSpPr/>
          <p:nvPr userDrawn="1"/>
        </p:nvSpPr>
        <p:spPr>
          <a:xfrm rot="10800000" flipH="1" flipV="1">
            <a:off x="0" y="-2"/>
            <a:ext cx="13716000" cy="647702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700" y="307237"/>
            <a:ext cx="9658350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36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312798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544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564609"/>
            <a:ext cx="1183005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6884197"/>
            <a:ext cx="1183005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528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738438"/>
            <a:ext cx="58293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959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547690"/>
            <a:ext cx="1183005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521745"/>
            <a:ext cx="5802510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3757613"/>
            <a:ext cx="5802510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2521745"/>
            <a:ext cx="5831087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3757613"/>
            <a:ext cx="5831087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11728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8185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0630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481140"/>
            <a:ext cx="6943725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95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685800"/>
            <a:ext cx="4423767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481140"/>
            <a:ext cx="6943725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086100"/>
            <a:ext cx="4423767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7182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47690"/>
            <a:ext cx="1183005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738438"/>
            <a:ext cx="1183005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9534527"/>
            <a:ext cx="462915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9534527"/>
            <a:ext cx="30861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4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9" r:id="rId1"/>
    <p:sldLayoutId id="2147484230" r:id="rId2"/>
    <p:sldLayoutId id="2147484231" r:id="rId3"/>
    <p:sldLayoutId id="2147484232" r:id="rId4"/>
    <p:sldLayoutId id="2147484233" r:id="rId5"/>
    <p:sldLayoutId id="2147484234" r:id="rId6"/>
    <p:sldLayoutId id="2147484235" r:id="rId7"/>
    <p:sldLayoutId id="2147484236" r:id="rId8"/>
    <p:sldLayoutId id="2147484237" r:id="rId9"/>
    <p:sldLayoutId id="2147484238" r:id="rId10"/>
    <p:sldLayoutId id="2147484239" r:id="rId11"/>
    <p:sldLayoutId id="2147484240" r:id="rId12"/>
    <p:sldLayoutId id="2147484122" r:id="rId13"/>
    <p:sldLayoutId id="2147484169" r:id="rId14"/>
    <p:sldLayoutId id="2147484010" r:id="rId15"/>
    <p:sldLayoutId id="2147484049" r:id="rId16"/>
    <p:sldLayoutId id="2147484119" r:id="rId17"/>
    <p:sldLayoutId id="2147484226" r:id="rId18"/>
  </p:sldLayoutIdLst>
  <mc:AlternateContent xmlns:mc="http://schemas.openxmlformats.org/markup-compatibility/2006" xmlns:p14="http://schemas.microsoft.com/office/powerpoint/2010/main">
    <mc:Choice Requires="p14">
      <p:transition spd="slow" p14:dur="1750">
        <p14:flip dir="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716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335216" y="3537"/>
            <a:ext cx="2111235" cy="2649013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958339" y="9171506"/>
            <a:ext cx="968052" cy="726039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1365" y="8581662"/>
            <a:ext cx="2544711" cy="1705336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05C67D6-1B92-4C8A-8E20-66586BE6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1320591"/>
            <a:ext cx="12268199" cy="20748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235FAD-5EC9-48C4-AC8B-63270EE0976A}"/>
              </a:ext>
            </a:extLst>
          </p:cNvPr>
          <p:cNvSpPr txBox="1"/>
          <p:nvPr/>
        </p:nvSpPr>
        <p:spPr>
          <a:xfrm>
            <a:off x="6796339" y="4773540"/>
            <a:ext cx="4316187" cy="1892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89204">
              <a:spcAft>
                <a:spcPts val="600"/>
              </a:spcAft>
            </a:pPr>
            <a:r>
              <a:rPr lang="en-US" sz="3852" b="1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Times New Roman" panose="02020603050405020304" pitchFamily="18" charset="0"/>
              </a:rPr>
              <a:t>Consumer market entry readiness engagement</a:t>
            </a:r>
            <a:endParaRPr lang="en-US" sz="33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831C0E44-01C2-42E6-A1EA-18423FBD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91" y="4776762"/>
            <a:ext cx="3445723" cy="9481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E039C9-1463-4104-9F07-B39B2B4CBC0B}"/>
              </a:ext>
            </a:extLst>
          </p:cNvPr>
          <p:cNvSpPr txBox="1"/>
          <p:nvPr/>
        </p:nvSpPr>
        <p:spPr>
          <a:xfrm>
            <a:off x="1881039" y="8269073"/>
            <a:ext cx="11098765" cy="697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489204">
              <a:spcAft>
                <a:spcPts val="600"/>
              </a:spcAft>
            </a:pPr>
            <a:r>
              <a:rPr lang="en-US" sz="3852" kern="1200">
                <a:solidFill>
                  <a:srgbClr val="545460"/>
                </a:solidFill>
                <a:latin typeface="+mn-lt"/>
                <a:ea typeface="+mn-ea"/>
                <a:cs typeface="+mn-cs"/>
              </a:rPr>
              <a:t>Requirements Gathering Project Interview Guides</a:t>
            </a:r>
            <a:endParaRPr lang="uk-UA" sz="3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42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Marketing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00897" y="5055334"/>
            <a:ext cx="7672314" cy="4555951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342900" indent="-342900">
              <a:buAutoNum type="arabicPeriod"/>
            </a:pPr>
            <a:endParaRPr lang="en-US" sz="1600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Who are the primary target customers for the in-home robot, and what are their key characteristics?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market research data do you have or need to better understand the target audience and their preferences?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unique selling points should the robot have to stand out in the market?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are the main pain points and desires of our target customers that the robot should address?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types of marketing materials (e.g., videos, demos, testimonials) do you consider essential for the product launch?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is your vision for the go-to-market strategy, including launch events and promotional campaigns?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b="1" dirty="0">
                <a:ea typeface="+mn-lt"/>
                <a:cs typeface="+mn-lt"/>
              </a:rPr>
              <a:t>What customer support and engagement strategies do you consider crucial post-purchase to ensure customer satisfaction and loyalty?</a:t>
            </a: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600" b="1" dirty="0">
              <a:ea typeface="Calibri"/>
              <a:cs typeface="Calibri"/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51320" y="465607"/>
            <a:ext cx="7621892" cy="3597285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291418" y="1333501"/>
            <a:ext cx="7136259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Needs, wants, priorities, motivations of stakeholder….</a:t>
            </a: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Needs: Functionality, Integration, User Interface, Support and Maintenance</a:t>
            </a: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Wants: Advanced Features, Aesthetics, performance and enhancements .</a:t>
            </a: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Priorities: Safety and Reliability , Core Functionality, user experience and cost value.</a:t>
            </a:r>
          </a:p>
          <a:p>
            <a:endParaRPr lang="en-US" sz="20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272803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291418" y="724242"/>
            <a:ext cx="71291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0D7AF-CA89-3260-C891-0DBF56C8797C}"/>
              </a:ext>
            </a:extLst>
          </p:cNvPr>
          <p:cNvSpPr txBox="1"/>
          <p:nvPr/>
        </p:nvSpPr>
        <p:spPr>
          <a:xfrm>
            <a:off x="763246" y="6712079"/>
            <a:ext cx="4130510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chemeClr val="tx2"/>
                </a:solidFill>
                <a:highlight>
                  <a:srgbClr val="FFFF00"/>
                </a:highlight>
                <a:ea typeface="Calibri"/>
                <a:cs typeface="Calibri"/>
              </a:rPr>
              <a:t>By understanding these needs, wants, and priorities, you can tailor the development and deployment of the in-home robotics project to better meet stakeholder expectations and ensure a higher likelihood of project success.</a:t>
            </a:r>
            <a:endParaRPr lang="en-US" sz="2400" dirty="0">
              <a:solidFill>
                <a:schemeClr val="tx2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400" dirty="0">
              <a:solidFill>
                <a:srgbClr val="171C3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endParaRPr lang="en-US" sz="2400" dirty="0">
              <a:solidFill>
                <a:schemeClr val="tx2"/>
              </a:solidFill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828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04DF65F0-B72A-4476-AE0A-A8A1F552A3D5}"/>
              </a:ext>
            </a:extLst>
          </p:cNvPr>
          <p:cNvSpPr txBox="1"/>
          <p:nvPr/>
        </p:nvSpPr>
        <p:spPr>
          <a:xfrm flipH="1">
            <a:off x="1178785" y="3286993"/>
            <a:ext cx="3137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latin typeface="+mj-lt"/>
              </a:rPr>
              <a:t>Interview Guide for: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628A8-020F-4203-A860-4FE8ECC230DB}"/>
              </a:ext>
            </a:extLst>
          </p:cNvPr>
          <p:cNvSpPr txBox="1"/>
          <p:nvPr/>
        </p:nvSpPr>
        <p:spPr>
          <a:xfrm>
            <a:off x="1371599" y="5268764"/>
            <a:ext cx="29448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tx2"/>
                </a:solidFill>
              </a:rPr>
              <a:t>VP of Strategic Partnerships, Home Security Services Provider</a:t>
            </a:r>
            <a:endParaRPr lang="uk-UA" sz="3600" dirty="0">
              <a:solidFill>
                <a:schemeClr val="tx2"/>
              </a:solidFill>
            </a:endParaRPr>
          </a:p>
        </p:txBody>
      </p:sp>
      <p:sp>
        <p:nvSpPr>
          <p:cNvPr id="21" name="Rectangle: Rounded Corners 37">
            <a:extLst>
              <a:ext uri="{FF2B5EF4-FFF2-40B4-BE49-F238E27FC236}">
                <a16:creationId xmlns:a16="http://schemas.microsoft.com/office/drawing/2014/main" id="{6672BF3F-8CD2-8248-A06A-4BF564F0A98C}"/>
              </a:ext>
            </a:extLst>
          </p:cNvPr>
          <p:cNvSpPr/>
          <p:nvPr/>
        </p:nvSpPr>
        <p:spPr>
          <a:xfrm>
            <a:off x="4951321" y="4820010"/>
            <a:ext cx="7739550" cy="4438290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5"/>
              </a:gs>
              <a:gs pos="0">
                <a:schemeClr val="accent4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049556-D873-7347-9122-0A4260B41D4A}"/>
              </a:ext>
            </a:extLst>
          </p:cNvPr>
          <p:cNvSpPr txBox="1"/>
          <p:nvPr/>
        </p:nvSpPr>
        <p:spPr>
          <a:xfrm>
            <a:off x="5257800" y="5033369"/>
            <a:ext cx="7119450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What are the strategic goals you aim to achieve with the integration of in-home robotics into your security offerings?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How do you envision the robot enhancing your current service portfolio?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What existing security systems and platforms should the robot be compatible with?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   What are your data security and privacy requirements for the robot?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   What are your expectations regarding the user interface and  user   experience of the robot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   What unique features would differentiate your security service when      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integrated with in-home robotics?</a:t>
            </a: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endParaRPr lang="en-US" sz="1800" dirty="0">
              <a:solidFill>
                <a:srgbClr val="FFFFFF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>
              <a:solidFill>
                <a:srgbClr val="171C30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39" name="Rectangle: Rounded Corners 76">
            <a:extLst>
              <a:ext uri="{FF2B5EF4-FFF2-40B4-BE49-F238E27FC236}">
                <a16:creationId xmlns:a16="http://schemas.microsoft.com/office/drawing/2014/main" id="{81F7A08A-96D9-3940-86BF-F913EBF30FD8}"/>
              </a:ext>
            </a:extLst>
          </p:cNvPr>
          <p:cNvSpPr/>
          <p:nvPr/>
        </p:nvSpPr>
        <p:spPr>
          <a:xfrm>
            <a:off x="4917704" y="1322857"/>
            <a:ext cx="7655508" cy="3143447"/>
          </a:xfrm>
          <a:prstGeom prst="roundRect">
            <a:avLst>
              <a:gd name="adj" fmla="val 3309"/>
            </a:avLst>
          </a:prstGeom>
          <a:gradFill>
            <a:gsLst>
              <a:gs pos="100000">
                <a:schemeClr val="accent2"/>
              </a:gs>
              <a:gs pos="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25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2B0775-263F-C741-A908-783D121C99CA}"/>
              </a:ext>
            </a:extLst>
          </p:cNvPr>
          <p:cNvSpPr txBox="1"/>
          <p:nvPr/>
        </p:nvSpPr>
        <p:spPr>
          <a:xfrm>
            <a:off x="5257800" y="1888189"/>
            <a:ext cx="6631995" cy="28315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Needs, wants, priorities, motivations of stakeholder….</a:t>
            </a:r>
            <a:endParaRPr lang="en-US" sz="2000" dirty="0">
              <a:solidFill>
                <a:srgbClr val="171C30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Needs: Functionality, Integration, User Interface, Support and Maintenance</a:t>
            </a:r>
            <a:endParaRPr lang="en-US" sz="2000" dirty="0">
              <a:solidFill>
                <a:srgbClr val="171C30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Wants: Advanced Features, Aesthetics, performance and enhancements 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en-US" sz="2000" b="1" dirty="0">
                <a:solidFill>
                  <a:schemeClr val="bg1"/>
                </a:solidFill>
                <a:ea typeface="Calibri"/>
                <a:cs typeface="Calibri"/>
              </a:rPr>
              <a:t>Priorities: Safety and Reliability , Core Functionality, user experience and cost value.</a:t>
            </a: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en-US" sz="2000" dirty="0">
              <a:solidFill>
                <a:srgbClr val="171C30"/>
              </a:solidFill>
              <a:ea typeface="Calibri"/>
              <a:cs typeface="Calibri"/>
            </a:endParaRPr>
          </a:p>
          <a:p>
            <a:endParaRPr lang="en-US" sz="18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7AD49178-30A6-4E5C-9093-F3402D806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9612845"/>
            <a:ext cx="2253018" cy="619958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073AA3E-15DB-48CB-B672-8B5E9EA894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" y="38100"/>
            <a:ext cx="2411970" cy="4079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B4B15D8-B6B4-4F06-90A6-99F2D1FE210D}"/>
              </a:ext>
            </a:extLst>
          </p:cNvPr>
          <p:cNvSpPr txBox="1"/>
          <p:nvPr/>
        </p:nvSpPr>
        <p:spPr>
          <a:xfrm>
            <a:off x="5257800" y="4457700"/>
            <a:ext cx="7162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Interview Questions</a:t>
            </a:r>
            <a:endParaRPr lang="uk-UA" sz="2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AEF619-D94D-45C2-ACA6-7647748F5B9B}"/>
              </a:ext>
            </a:extLst>
          </p:cNvPr>
          <p:cNvSpPr txBox="1"/>
          <p:nvPr/>
        </p:nvSpPr>
        <p:spPr>
          <a:xfrm>
            <a:off x="5156947" y="1497448"/>
            <a:ext cx="716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</a:rPr>
              <a:t>Likely Priorities and Motivations</a:t>
            </a:r>
            <a:endParaRPr lang="uk-UA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19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NARAL LAYOUTS">
  <a:themeElements>
    <a:clrScheme name="VIVID - Color 05">
      <a:dk1>
        <a:srgbClr val="171C30"/>
      </a:dk1>
      <a:lt1>
        <a:srgbClr val="FFFFFF"/>
      </a:lt1>
      <a:dk2>
        <a:srgbClr val="858591"/>
      </a:dk2>
      <a:lt2>
        <a:srgbClr val="F2F2F5"/>
      </a:lt2>
      <a:accent1>
        <a:srgbClr val="01D5FF"/>
      </a:accent1>
      <a:accent2>
        <a:srgbClr val="01B6FF"/>
      </a:accent2>
      <a:accent3>
        <a:srgbClr val="0198FF"/>
      </a:accent3>
      <a:accent4>
        <a:srgbClr val="017AFF"/>
      </a:accent4>
      <a:accent5>
        <a:srgbClr val="015CFF"/>
      </a:accent5>
      <a:accent6>
        <a:srgbClr val="013DFF"/>
      </a:accent6>
      <a:hlink>
        <a:srgbClr val="0198FF"/>
      </a:hlink>
      <a:folHlink>
        <a:srgbClr val="015C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10508</TotalTime>
  <Words>78</Words>
  <Application>Microsoft Office PowerPoint</Application>
  <PresentationFormat>Custom</PresentationFormat>
  <Paragraphs>20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GENARAL LAYOUTS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Oleksandr Zaikin</dc:creator>
  <cp:lastModifiedBy>Thomas Malone</cp:lastModifiedBy>
  <cp:revision>1298</cp:revision>
  <cp:lastPrinted>2021-06-11T22:02:08Z</cp:lastPrinted>
  <dcterms:created xsi:type="dcterms:W3CDTF">2019-10-17T21:41:43Z</dcterms:created>
  <dcterms:modified xsi:type="dcterms:W3CDTF">2024-06-21T10:52:43Z</dcterms:modified>
</cp:coreProperties>
</file>