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6"/>
  </p:notesMasterIdLst>
  <p:handoutMasterIdLst>
    <p:handoutMasterId r:id="rId7"/>
  </p:handoutMasterIdLst>
  <p:sldIdLst>
    <p:sldId id="3267" r:id="rId2"/>
    <p:sldId id="5561" r:id="rId3"/>
    <p:sldId id="5559" r:id="rId4"/>
    <p:sldId id="5560" r:id="rId5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4D1"/>
    <a:srgbClr val="464655"/>
    <a:srgbClr val="B3C2F2"/>
    <a:srgbClr val="F2CE02"/>
    <a:srgbClr val="454959"/>
    <a:srgbClr val="747783"/>
    <a:srgbClr val="000000"/>
    <a:srgbClr val="AAD12F"/>
    <a:srgbClr val="93B428"/>
    <a:srgbClr val="B8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B3C9F-8990-D19D-9130-05264A63BA27}" v="3795" dt="2024-06-21T08:04:34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5" autoAdjust="0"/>
    <p:restoredTop sz="94660"/>
  </p:normalViewPr>
  <p:slideViewPr>
    <p:cSldViewPr>
      <p:cViewPr varScale="1">
        <p:scale>
          <a:sx n="70" d="100"/>
          <a:sy n="70" d="100"/>
        </p:scale>
        <p:origin x="756" y="78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20.06.2024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20.06.2024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5995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89" r:id="rId13"/>
    <p:sldLayoutId id="2147484122" r:id="rId14"/>
    <p:sldLayoutId id="2147484169" r:id="rId15"/>
    <p:sldLayoutId id="2147484010" r:id="rId16"/>
    <p:sldLayoutId id="2147484049" r:id="rId17"/>
    <p:sldLayoutId id="2147484119" r:id="rId18"/>
    <p:sldLayoutId id="2147484226" r:id="rId19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2571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00" cy="9329737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4" y="342900"/>
            <a:ext cx="11921106" cy="2016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755221" y="3698158"/>
            <a:ext cx="4194073" cy="1839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88">
              <a:spcAft>
                <a:spcPts val="600"/>
              </a:spcAft>
            </a:pPr>
            <a:r>
              <a:rPr lang="en-US" sz="3744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Consumer market entry readiness engagement</a:t>
            </a:r>
            <a:endParaRPr lang="en-US" sz="330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6" y="3701289"/>
            <a:ext cx="3348236" cy="921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1978985" y="7094795"/>
            <a:ext cx="10784758" cy="67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75488">
              <a:spcAft>
                <a:spcPts val="600"/>
              </a:spcAft>
            </a:pPr>
            <a:r>
              <a:rPr lang="en-US" sz="3744" kern="1200">
                <a:solidFill>
                  <a:srgbClr val="0F0F1D"/>
                </a:solidFill>
                <a:latin typeface="+mn-lt"/>
                <a:ea typeface="+mn-ea"/>
                <a:cs typeface="+mn-cs"/>
              </a:rPr>
              <a:t>Requirements Gathering Project Kickoff Meeting </a:t>
            </a:r>
            <a:endParaRPr lang="uk-UA" sz="3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714069" y="-1713426"/>
            <a:ext cx="10287000" cy="13715137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599" y="0"/>
            <a:ext cx="10204700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187947" y="-242470"/>
            <a:ext cx="7341846" cy="1371773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1658519" y="3526999"/>
            <a:ext cx="2975130" cy="201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7764">
              <a:spcAft>
                <a:spcPts val="600"/>
              </a:spcAft>
            </a:pPr>
            <a:r>
              <a:rPr lang="en-US" sz="3132" b="1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Our understanding of Engagement Scope</a:t>
            </a:r>
            <a:endParaRPr lang="ru-RU" sz="3600" b="1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2058345" y="5809108"/>
            <a:ext cx="2575303" cy="129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7764">
              <a:spcAft>
                <a:spcPts val="600"/>
              </a:spcAft>
            </a:pPr>
            <a:r>
              <a:rPr lang="en-US" sz="1566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Capabilities, processes, and systems to enable </a:t>
            </a:r>
            <a:r>
              <a:rPr lang="en-US" sz="1566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Industrobots</a:t>
            </a:r>
            <a:r>
              <a:rPr lang="en-US" sz="1566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to launch new robot products in the consumer market</a:t>
            </a:r>
            <a:endParaRPr lang="uk-UA" sz="1800">
              <a:solidFill>
                <a:schemeClr val="tx2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8600420" y="2598110"/>
            <a:ext cx="3435276" cy="5817684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Manufacturing</a:t>
            </a:r>
            <a:endParaRPr lang="en-US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Supply chain and supply chain management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Repair technician network development and management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Mobile device app for controlling and customizing the </a:t>
            </a:r>
            <a:r>
              <a:rPr lang="en-US" sz="2000" err="1">
                <a:solidFill>
                  <a:schemeClr val="tx1"/>
                </a:solidFill>
                <a:cs typeface="Calibri" panose="020F0502020204030204"/>
              </a:rPr>
              <a:t>iDROID</a:t>
            </a:r>
            <a:endParaRPr lang="en-US" sz="2000">
              <a:solidFill>
                <a:schemeClr val="tx1"/>
              </a:solidFill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Robot interface to Amazon Alexa</a:t>
            </a:r>
          </a:p>
          <a:p>
            <a:pPr marL="342900" indent="-342900" algn="ctr">
              <a:buFont typeface="Arial"/>
              <a:buChar char="•"/>
            </a:pPr>
            <a:endParaRPr lang="en-US" sz="2000" dirty="0">
              <a:cs typeface="Calibri" panose="020F050202020403020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8884139" y="2818212"/>
            <a:ext cx="2732153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7764">
              <a:spcAft>
                <a:spcPts val="600"/>
              </a:spcAft>
            </a:pPr>
            <a:r>
              <a:rPr lang="en-US" sz="156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Scope items and discussion….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2" name="Rectangle: Rounded Corners 92">
            <a:extLst>
              <a:ext uri="{FF2B5EF4-FFF2-40B4-BE49-F238E27FC236}">
                <a16:creationId xmlns:a16="http://schemas.microsoft.com/office/drawing/2014/main" id="{559D1B18-99C9-0546-934F-52D2BF9A0DDD}"/>
              </a:ext>
            </a:extLst>
          </p:cNvPr>
          <p:cNvSpPr/>
          <p:nvPr/>
        </p:nvSpPr>
        <p:spPr>
          <a:xfrm>
            <a:off x="4856036" y="2613808"/>
            <a:ext cx="3749277" cy="5801986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.Consumer distribution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Consumer marketing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Consumer buying experience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Business and co-marketing partnership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Consumer technical support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Automated Robot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CRM system for sales and service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Robot software upgrade/patch distribution and management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cs typeface="Calibri" panose="020F0502020204030204"/>
              </a:rPr>
              <a:t>Robot based home security integration with major alarm/security monitoring providers</a:t>
            </a: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endParaRPr lang="en-US" sz="16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5178E-6844-EE4C-AA2A-832ED248CC3E}"/>
              </a:ext>
            </a:extLst>
          </p:cNvPr>
          <p:cNvSpPr txBox="1"/>
          <p:nvPr/>
        </p:nvSpPr>
        <p:spPr>
          <a:xfrm>
            <a:off x="5372835" y="2919064"/>
            <a:ext cx="2816196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7764">
              <a:spcAft>
                <a:spcPts val="600"/>
              </a:spcAft>
            </a:pPr>
            <a:r>
              <a:rPr lang="en-US" sz="156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Scope items and discussion….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548" y="9059039"/>
            <a:ext cx="1970293" cy="542161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9" y="685800"/>
            <a:ext cx="2109299" cy="3567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8433B3-F5A4-4912-A1EB-5A454DF7738E}"/>
              </a:ext>
            </a:extLst>
          </p:cNvPr>
          <p:cNvSpPr txBox="1"/>
          <p:nvPr/>
        </p:nvSpPr>
        <p:spPr>
          <a:xfrm flipH="1">
            <a:off x="5363278" y="2119300"/>
            <a:ext cx="2985990" cy="46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US" sz="2436" b="1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In-Scope</a:t>
            </a:r>
            <a:endParaRPr lang="ru-RU" sz="2800" b="1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46BD8-F2DA-48AC-BACA-420645866DCC}"/>
              </a:ext>
            </a:extLst>
          </p:cNvPr>
          <p:cNvSpPr txBox="1"/>
          <p:nvPr/>
        </p:nvSpPr>
        <p:spPr>
          <a:xfrm flipH="1">
            <a:off x="8734850" y="2112995"/>
            <a:ext cx="2985990" cy="46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US" sz="2436" b="1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Out-of-Scope</a:t>
            </a:r>
            <a:endParaRPr lang="ru-RU" sz="28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4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92A-3736-4AE0-ABCC-1542FF76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324469"/>
            <a:ext cx="10790348" cy="646331"/>
          </a:xfrm>
        </p:spPr>
        <p:txBody>
          <a:bodyPr/>
          <a:lstStyle/>
          <a:p>
            <a:pPr algn="ctr"/>
            <a:r>
              <a:rPr lang="en-US" sz="4000" b="1" dirty="0"/>
              <a:t>Requirements Gathering - High Level Project Plan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AC911BBA-7338-4D85-9149-AD944F52A63B}"/>
              </a:ext>
            </a:extLst>
          </p:cNvPr>
          <p:cNvSpPr/>
          <p:nvPr/>
        </p:nvSpPr>
        <p:spPr>
          <a:xfrm>
            <a:off x="1484739" y="3086100"/>
            <a:ext cx="2988743" cy="1755646"/>
          </a:xfrm>
          <a:prstGeom prst="chevron">
            <a:avLst>
              <a:gd name="adj" fmla="val 393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400" dirty="0">
              <a:solidFill>
                <a:srgbClr val="171C30"/>
              </a:solidFill>
              <a:cs typeface="Calibri"/>
            </a:endParaRPr>
          </a:p>
          <a:p>
            <a:r>
              <a:rPr lang="en-US" sz="2400" dirty="0">
                <a:solidFill>
                  <a:srgbClr val="171C30"/>
                </a:solidFill>
                <a:cs typeface="Calibri"/>
              </a:rPr>
              <a:t>Extract and gather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F348CA-090F-4280-A34D-2307995366EB}"/>
              </a:ext>
            </a:extLst>
          </p:cNvPr>
          <p:cNvSpPr txBox="1"/>
          <p:nvPr/>
        </p:nvSpPr>
        <p:spPr>
          <a:xfrm flipH="1">
            <a:off x="1535165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35" name="Chevron 37">
            <a:extLst>
              <a:ext uri="{FF2B5EF4-FFF2-40B4-BE49-F238E27FC236}">
                <a16:creationId xmlns:a16="http://schemas.microsoft.com/office/drawing/2014/main" id="{1F247AD2-0A7B-4BE4-89DE-058FD1C06D37}"/>
              </a:ext>
            </a:extLst>
          </p:cNvPr>
          <p:cNvSpPr/>
          <p:nvPr/>
        </p:nvSpPr>
        <p:spPr>
          <a:xfrm>
            <a:off x="4109885" y="3086100"/>
            <a:ext cx="2921508" cy="1755648"/>
          </a:xfrm>
          <a:prstGeom prst="chevron">
            <a:avLst>
              <a:gd name="adj" fmla="val 39320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586067-18F0-425B-8C09-40E1EC0248FF}"/>
              </a:ext>
            </a:extLst>
          </p:cNvPr>
          <p:cNvSpPr txBox="1"/>
          <p:nvPr/>
        </p:nvSpPr>
        <p:spPr>
          <a:xfrm flipH="1">
            <a:off x="4109885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40E53-83F8-4A24-99A3-9747F241F0ED}"/>
              </a:ext>
            </a:extLst>
          </p:cNvPr>
          <p:cNvSpPr txBox="1"/>
          <p:nvPr/>
        </p:nvSpPr>
        <p:spPr>
          <a:xfrm flipH="1">
            <a:off x="4109885" y="5636821"/>
            <a:ext cx="245900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methods…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2"/>
                </a:solidFill>
                <a:cs typeface="Calibri"/>
              </a:rPr>
              <a:t>Consolidate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Calibri"/>
              </a:rPr>
              <a:t>Cross-correlate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Calibri"/>
              </a:rPr>
              <a:t>Hierarchically organize and reconcile</a:t>
            </a:r>
          </a:p>
          <a:p>
            <a:endParaRPr lang="en-US" dirty="0">
              <a:solidFill>
                <a:schemeClr val="tx2"/>
              </a:solidFill>
              <a:cs typeface="Calibri"/>
            </a:endParaRPr>
          </a:p>
          <a:p>
            <a:endParaRPr lang="en-US" dirty="0">
              <a:solidFill>
                <a:schemeClr val="tx2"/>
              </a:solidFill>
              <a:cs typeface="Calibri"/>
            </a:endParaRPr>
          </a:p>
          <a:p>
            <a:endParaRPr lang="en-US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41" name="Chevron 41">
            <a:extLst>
              <a:ext uri="{FF2B5EF4-FFF2-40B4-BE49-F238E27FC236}">
                <a16:creationId xmlns:a16="http://schemas.microsoft.com/office/drawing/2014/main" id="{429246B1-A091-47E5-81BC-C4A635A08A5D}"/>
              </a:ext>
            </a:extLst>
          </p:cNvPr>
          <p:cNvSpPr/>
          <p:nvPr/>
        </p:nvSpPr>
        <p:spPr>
          <a:xfrm>
            <a:off x="6684606" y="3086100"/>
            <a:ext cx="2921508" cy="1755648"/>
          </a:xfrm>
          <a:prstGeom prst="chevron">
            <a:avLst>
              <a:gd name="adj" fmla="val 39320"/>
            </a:avLst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6C7769-AEC4-472C-9FDC-6920D9DA0C3F}"/>
              </a:ext>
            </a:extLst>
          </p:cNvPr>
          <p:cNvSpPr txBox="1"/>
          <p:nvPr/>
        </p:nvSpPr>
        <p:spPr>
          <a:xfrm flipH="1">
            <a:off x="6684606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F27B85-C60B-41FA-976F-2C81DDAB236D}"/>
              </a:ext>
            </a:extLst>
          </p:cNvPr>
          <p:cNvSpPr txBox="1"/>
          <p:nvPr/>
        </p:nvSpPr>
        <p:spPr>
          <a:xfrm flipH="1">
            <a:off x="6684606" y="5636821"/>
            <a:ext cx="245267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methods…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Calibri"/>
              </a:rPr>
              <a:t>Plan conversations 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     Discuss haves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47" name="Chevron 45">
            <a:extLst>
              <a:ext uri="{FF2B5EF4-FFF2-40B4-BE49-F238E27FC236}">
                <a16:creationId xmlns:a16="http://schemas.microsoft.com/office/drawing/2014/main" id="{63C5BF02-FEBF-4653-92C4-9A538440BF5A}"/>
              </a:ext>
            </a:extLst>
          </p:cNvPr>
          <p:cNvSpPr/>
          <p:nvPr/>
        </p:nvSpPr>
        <p:spPr>
          <a:xfrm>
            <a:off x="9259328" y="3086100"/>
            <a:ext cx="2921508" cy="1755648"/>
          </a:xfrm>
          <a:prstGeom prst="chevron">
            <a:avLst>
              <a:gd name="adj" fmla="val 393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112BD7-1DB9-44E0-B95B-7E5149515F09}"/>
              </a:ext>
            </a:extLst>
          </p:cNvPr>
          <p:cNvSpPr txBox="1"/>
          <p:nvPr/>
        </p:nvSpPr>
        <p:spPr>
          <a:xfrm flipH="1">
            <a:off x="9259327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4B2E47-B131-4891-88EC-04949C8FF057}"/>
              </a:ext>
            </a:extLst>
          </p:cNvPr>
          <p:cNvSpPr txBox="1"/>
          <p:nvPr/>
        </p:nvSpPr>
        <p:spPr>
          <a:xfrm flipH="1">
            <a:off x="9259326" y="5636821"/>
            <a:ext cx="237910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methods…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Calibri"/>
              </a:rPr>
              <a:t>Communicate and </a:t>
            </a:r>
            <a:r>
              <a:rPr lang="en-US">
                <a:solidFill>
                  <a:schemeClr val="tx2"/>
                </a:solidFill>
                <a:cs typeface="Calibri"/>
              </a:rPr>
              <a:t>socialize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2"/>
                </a:solidFill>
                <a:cs typeface="Calibri"/>
              </a:rPr>
              <a:t>Build stakeholder Buy-in repeatedly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F7583-522A-45AC-A92B-2A61E3B44556}"/>
              </a:ext>
            </a:extLst>
          </p:cNvPr>
          <p:cNvSpPr txBox="1"/>
          <p:nvPr/>
        </p:nvSpPr>
        <p:spPr>
          <a:xfrm>
            <a:off x="4876800" y="3777167"/>
            <a:ext cx="16708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cs typeface="Calibri" panose="020F0502020204030204"/>
              </a:rPr>
              <a:t>Document and analyze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83D892-2892-492D-8A5D-B01EE682AEBC}"/>
              </a:ext>
            </a:extLst>
          </p:cNvPr>
          <p:cNvSpPr txBox="1"/>
          <p:nvPr/>
        </p:nvSpPr>
        <p:spPr>
          <a:xfrm>
            <a:off x="7462099" y="3779549"/>
            <a:ext cx="16708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cs typeface="Calibri"/>
              </a:rPr>
              <a:t>Prioritize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9EDD7-8D1F-4696-A83F-41B0650F4C35}"/>
              </a:ext>
            </a:extLst>
          </p:cNvPr>
          <p:cNvSpPr txBox="1"/>
          <p:nvPr/>
        </p:nvSpPr>
        <p:spPr>
          <a:xfrm>
            <a:off x="10148149" y="3779147"/>
            <a:ext cx="167089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cs typeface="Calibri"/>
              </a:rPr>
              <a:t>Socialization and Buy-in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FD903F3-8BCB-4B9D-A1CB-D5E76F1E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39BFE0EB-4959-4C0D-B26E-CDEBFAE0A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BE7D2D-A7A3-4942-AB81-36D86C02B440}"/>
              </a:ext>
            </a:extLst>
          </p:cNvPr>
          <p:cNvSpPr txBox="1"/>
          <p:nvPr/>
        </p:nvSpPr>
        <p:spPr>
          <a:xfrm flipH="1">
            <a:off x="1524000" y="7392769"/>
            <a:ext cx="240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outcomes</a:t>
            </a:r>
            <a:r>
              <a:rPr lang="en-US" dirty="0">
                <a:solidFill>
                  <a:schemeClr val="tx2"/>
                </a:solidFill>
              </a:rPr>
              <a:t> and deliverables…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6F8526-28EA-469B-AD0D-E354F6DB4E5A}"/>
              </a:ext>
            </a:extLst>
          </p:cNvPr>
          <p:cNvSpPr txBox="1"/>
          <p:nvPr/>
        </p:nvSpPr>
        <p:spPr>
          <a:xfrm flipH="1">
            <a:off x="4098721" y="7392769"/>
            <a:ext cx="242538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outcomes</a:t>
            </a:r>
            <a:r>
              <a:rPr lang="en-US" dirty="0">
                <a:solidFill>
                  <a:schemeClr val="tx2"/>
                </a:solidFill>
              </a:rPr>
              <a:t> and deliverables…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Calibri"/>
              </a:rPr>
              <a:t>Build client trust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Calibri"/>
              </a:rPr>
              <a:t>Elicitation Activity perform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Calibri"/>
              </a:rPr>
              <a:t>Verification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F44DC8-5E35-4817-B65D-35331C2A1DA6}"/>
              </a:ext>
            </a:extLst>
          </p:cNvPr>
          <p:cNvSpPr txBox="1"/>
          <p:nvPr/>
        </p:nvSpPr>
        <p:spPr>
          <a:xfrm flipH="1">
            <a:off x="6673442" y="7392769"/>
            <a:ext cx="245267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outcomes</a:t>
            </a:r>
            <a:r>
              <a:rPr lang="en-US" dirty="0">
                <a:solidFill>
                  <a:schemeClr val="tx2"/>
                </a:solidFill>
              </a:rPr>
              <a:t> and deliverables…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Calibri"/>
              </a:rPr>
              <a:t>Sets Requirements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Calibri"/>
              </a:rPr>
              <a:t>Effectively solves Business problem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/>
              </a:solidFill>
              <a:cs typeface="Calibri"/>
            </a:endParaRPr>
          </a:p>
          <a:p>
            <a:endParaRPr lang="en-US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46CED7-3924-4EAB-9A50-740DDB57547E}"/>
              </a:ext>
            </a:extLst>
          </p:cNvPr>
          <p:cNvSpPr txBox="1"/>
          <p:nvPr/>
        </p:nvSpPr>
        <p:spPr>
          <a:xfrm flipH="1">
            <a:off x="9248162" y="7392769"/>
            <a:ext cx="237910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outcomes</a:t>
            </a:r>
            <a:r>
              <a:rPr lang="en-US" dirty="0">
                <a:solidFill>
                  <a:schemeClr val="tx2"/>
                </a:solidFill>
              </a:rPr>
              <a:t> and deliverables…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Calibri"/>
              </a:rPr>
              <a:t>Gives approval for process designing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82D03-F3A2-46DE-B4A7-A97B2BF01A25}"/>
              </a:ext>
            </a:extLst>
          </p:cNvPr>
          <p:cNvSpPr txBox="1"/>
          <p:nvPr/>
        </p:nvSpPr>
        <p:spPr>
          <a:xfrm rot="16200000">
            <a:off x="97265" y="6253952"/>
            <a:ext cx="240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Key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E646A0-0905-4EC9-BCDB-AAF4189D0862}"/>
              </a:ext>
            </a:extLst>
          </p:cNvPr>
          <p:cNvSpPr txBox="1"/>
          <p:nvPr/>
        </p:nvSpPr>
        <p:spPr>
          <a:xfrm rot="16200000">
            <a:off x="98019" y="8180560"/>
            <a:ext cx="240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Key Deliverables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8DA84-8993-B178-28FA-F1CFBF8AEEE8}"/>
              </a:ext>
            </a:extLst>
          </p:cNvPr>
          <p:cNvSpPr txBox="1"/>
          <p:nvPr/>
        </p:nvSpPr>
        <p:spPr>
          <a:xfrm>
            <a:off x="1706079" y="5584238"/>
            <a:ext cx="172299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Key methods...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Find challenges ,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Opportunity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Needs 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Relevant stakeholders       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Brainstorming sessions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Questionnaires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Processing modeling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Tracking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714069" y="-1713426"/>
            <a:ext cx="10287000" cy="13715137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599" y="0"/>
            <a:ext cx="10204700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187947" y="-242470"/>
            <a:ext cx="7341846" cy="1371773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1889727" y="3526999"/>
            <a:ext cx="2743922" cy="153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7764">
              <a:spcAft>
                <a:spcPts val="600"/>
              </a:spcAft>
            </a:pPr>
            <a:r>
              <a:rPr lang="en-US" sz="3132" b="1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Client team engagement requests</a:t>
            </a:r>
            <a:endParaRPr lang="en-US" sz="3600" b="1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2058345" y="5260084"/>
            <a:ext cx="2575303" cy="80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7764">
              <a:spcAft>
                <a:spcPts val="600"/>
              </a:spcAft>
            </a:pPr>
            <a:r>
              <a:rPr lang="en-US" sz="1566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Our project kicks off with organizing a set of interviews and a document request. </a:t>
            </a:r>
            <a:endParaRPr lang="uk-UA" sz="180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5188859" y="5933849"/>
            <a:ext cx="3341077" cy="2565296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49556-D873-7347-9122-0A4260B41D4A}"/>
              </a:ext>
            </a:extLst>
          </p:cNvPr>
          <p:cNvSpPr txBox="1"/>
          <p:nvPr/>
        </p:nvSpPr>
        <p:spPr>
          <a:xfrm>
            <a:off x="5456878" y="6120434"/>
            <a:ext cx="2798791" cy="3076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397764">
              <a:spcAft>
                <a:spcPts val="600"/>
              </a:spcAft>
            </a:pPr>
            <a:r>
              <a:rPr lang="en-US" sz="156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Documents we would like to read…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Project Charter 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rgbClr val="171C30"/>
                </a:solidFill>
                <a:latin typeface="+mn-lt"/>
                <a:ea typeface="+mn-ea"/>
                <a:cs typeface="Calibri"/>
              </a:rPr>
              <a:t>Stakeholder register 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rgbClr val="171C30"/>
                </a:solidFill>
                <a:latin typeface="+mn-lt"/>
                <a:ea typeface="+mn-ea"/>
                <a:cs typeface="Calibri"/>
              </a:rPr>
              <a:t>Communication plan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rgbClr val="171C30"/>
                </a:solidFill>
                <a:latin typeface="+mn-lt"/>
                <a:ea typeface="+mn-ea"/>
                <a:cs typeface="Calibri"/>
              </a:rPr>
              <a:t>Requirements managements plan 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rgbClr val="171C30"/>
                </a:solidFill>
                <a:latin typeface="+mn-lt"/>
                <a:ea typeface="+mn-ea"/>
                <a:cs typeface="Calibri"/>
              </a:rPr>
              <a:t>Work breakdown structure</a:t>
            </a:r>
          </a:p>
          <a:p>
            <a:pPr defTabSz="397764">
              <a:spcAft>
                <a:spcPts val="600"/>
              </a:spcAft>
            </a:pPr>
            <a:endParaRPr lang="en-US" sz="1566" kern="1200">
              <a:solidFill>
                <a:srgbClr val="171C30"/>
              </a:solidFill>
              <a:latin typeface="+mn-lt"/>
              <a:ea typeface="+mn-ea"/>
              <a:cs typeface="Calibri"/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32" name="Rectangle: Rounded Corners 78">
            <a:extLst>
              <a:ext uri="{FF2B5EF4-FFF2-40B4-BE49-F238E27FC236}">
                <a16:creationId xmlns:a16="http://schemas.microsoft.com/office/drawing/2014/main" id="{C3488FC0-6304-6249-AC05-53E1BFAD2288}"/>
              </a:ext>
            </a:extLst>
          </p:cNvPr>
          <p:cNvSpPr/>
          <p:nvPr/>
        </p:nvSpPr>
        <p:spPr>
          <a:xfrm>
            <a:off x="8616120" y="5933849"/>
            <a:ext cx="3341077" cy="2565296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A46DE6-0BE2-F144-9FD0-A4AD7EDCF223}"/>
              </a:ext>
            </a:extLst>
          </p:cNvPr>
          <p:cNvSpPr txBox="1"/>
          <p:nvPr/>
        </p:nvSpPr>
        <p:spPr>
          <a:xfrm>
            <a:off x="8884139" y="6120434"/>
            <a:ext cx="2798791" cy="3076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397764">
              <a:spcAft>
                <a:spcPts val="600"/>
              </a:spcAft>
            </a:pPr>
            <a:r>
              <a:rPr lang="en-US" sz="156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Documents we would like to read….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Project schedule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Budget estimation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Team roles and responsibilities documents 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Risk register</a:t>
            </a:r>
          </a:p>
          <a:p>
            <a:pPr defTabSz="397764">
              <a:spcAft>
                <a:spcPts val="600"/>
              </a:spcAft>
            </a:pPr>
            <a:endParaRPr lang="en-US" sz="1566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endParaRPr lang="en-US" sz="1566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Wingdings"/>
              <a:buChar char="Ø"/>
            </a:pPr>
            <a:endParaRPr lang="en-US">
              <a:cs typeface="Calibri"/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8616120" y="2676609"/>
            <a:ext cx="3341077" cy="2565296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8884139" y="2818212"/>
            <a:ext cx="2798791" cy="27587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397764">
              <a:spcAft>
                <a:spcPts val="600"/>
              </a:spcAft>
            </a:pPr>
            <a:r>
              <a:rPr lang="en-US" sz="156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People we would like to interview…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Technical leaders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rgbClr val="171C30"/>
                </a:solidFill>
                <a:latin typeface="+mn-lt"/>
                <a:ea typeface="+mn-ea"/>
                <a:cs typeface="Calibri"/>
              </a:rPr>
              <a:t>IT system managers 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rgbClr val="171C30"/>
                </a:solidFill>
                <a:latin typeface="+mn-lt"/>
                <a:ea typeface="+mn-ea"/>
                <a:cs typeface="Calibri"/>
              </a:rPr>
              <a:t>Key customer support executives</a:t>
            </a:r>
          </a:p>
          <a:p>
            <a:pPr marL="248603" indent="-248603" defTabSz="397764">
              <a:spcAft>
                <a:spcPts val="600"/>
              </a:spcAft>
              <a:buFont typeface="Wingdings"/>
              <a:buChar char="Ø"/>
            </a:pPr>
            <a:r>
              <a:rPr lang="en-US" sz="1566" kern="1200">
                <a:solidFill>
                  <a:srgbClr val="171C30"/>
                </a:solidFill>
                <a:latin typeface="+mn-lt"/>
                <a:ea typeface="+mn-ea"/>
                <a:cs typeface="Calibri"/>
              </a:rPr>
              <a:t>Key partner Executives</a:t>
            </a:r>
          </a:p>
          <a:p>
            <a:pPr defTabSz="397764">
              <a:spcAft>
                <a:spcPts val="600"/>
              </a:spcAft>
            </a:pPr>
            <a:endParaRPr lang="en-US" sz="1566" kern="1200">
              <a:solidFill>
                <a:srgbClr val="171C30"/>
              </a:solidFill>
              <a:latin typeface="+mn-lt"/>
              <a:ea typeface="+mn-ea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Wingdings"/>
              <a:buChar char="Ø"/>
            </a:pPr>
            <a:endParaRPr lang="en-US">
              <a:solidFill>
                <a:srgbClr val="171C30"/>
              </a:solidFill>
              <a:cs typeface="Calibri"/>
            </a:endParaRPr>
          </a:p>
        </p:txBody>
      </p:sp>
      <p:sp>
        <p:nvSpPr>
          <p:cNvPr id="42" name="Rectangle: Rounded Corners 92">
            <a:extLst>
              <a:ext uri="{FF2B5EF4-FFF2-40B4-BE49-F238E27FC236}">
                <a16:creationId xmlns:a16="http://schemas.microsoft.com/office/drawing/2014/main" id="{559D1B18-99C9-0546-934F-52D2BF9A0DDD}"/>
              </a:ext>
            </a:extLst>
          </p:cNvPr>
          <p:cNvSpPr/>
          <p:nvPr/>
        </p:nvSpPr>
        <p:spPr>
          <a:xfrm>
            <a:off x="5185736" y="2676609"/>
            <a:ext cx="3341077" cy="2565296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97815" indent="-297815" algn="ctr" defTabSz="397764">
              <a:spcAft>
                <a:spcPts val="600"/>
              </a:spcAft>
              <a:buFont typeface="Wingdings"/>
              <a:buChar char="Ø"/>
            </a:pPr>
            <a:endParaRPr lang="en-US" sz="1700" dirty="0">
              <a:solidFill>
                <a:schemeClr val="tx1"/>
              </a:solidFill>
              <a:cs typeface="Calibri" panose="020F0502020204030204"/>
            </a:endParaRPr>
          </a:p>
          <a:p>
            <a:pPr marL="297815" indent="-297815" algn="ctr" defTabSz="397764">
              <a:spcAft>
                <a:spcPts val="600"/>
              </a:spcAft>
              <a:buFont typeface="Wingdings"/>
              <a:buChar char="Ø"/>
            </a:pPr>
            <a:endParaRPr lang="en-US" sz="1700" dirty="0">
              <a:solidFill>
                <a:schemeClr val="tx1"/>
              </a:solidFill>
              <a:cs typeface="Calibri" panose="020F0502020204030204"/>
            </a:endParaRPr>
          </a:p>
          <a:p>
            <a:pPr algn="ctr" defTabSz="397764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Corporate department heads</a:t>
            </a: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297815" indent="-297815" algn="ctr" defTabSz="397764">
              <a:spcAft>
                <a:spcPts val="600"/>
              </a:spcAft>
              <a:buFont typeface="Wingdings"/>
              <a:buChar char="Ø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Business process owners and managers</a:t>
            </a:r>
            <a:endParaRPr lang="en-US" sz="1700" kern="120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97815" indent="-297815" algn="ctr" defTabSz="397764">
              <a:spcAft>
                <a:spcPts val="600"/>
              </a:spcAft>
              <a:buFont typeface="Wingdings"/>
              <a:buChar char="Ø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Internal and external SMEs</a:t>
            </a:r>
            <a:endParaRPr lang="en-US" sz="1700" kern="120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97815" indent="-297815" algn="ctr" defTabSz="397764">
              <a:spcAft>
                <a:spcPts val="600"/>
              </a:spcAft>
              <a:buFont typeface="Wingdings"/>
              <a:buChar char="Ø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Consultants and Influencers</a:t>
            </a:r>
            <a:r>
              <a:rPr lang="en-US" sz="1700" dirty="0">
                <a:solidFill>
                  <a:schemeClr val="tx1"/>
                </a:solidFill>
                <a:cs typeface="Calibri" panose="020F0502020204030204"/>
              </a:rPr>
              <a:t> </a:t>
            </a:r>
            <a:endParaRPr lang="en-US" sz="20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5178E-6844-EE4C-AA2A-832ED248CC3E}"/>
              </a:ext>
            </a:extLst>
          </p:cNvPr>
          <p:cNvSpPr txBox="1"/>
          <p:nvPr/>
        </p:nvSpPr>
        <p:spPr>
          <a:xfrm>
            <a:off x="5456878" y="2818212"/>
            <a:ext cx="2798791" cy="8848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397764">
              <a:spcAft>
                <a:spcPts val="600"/>
              </a:spcAft>
            </a:pPr>
            <a:r>
              <a:rPr lang="en-US" sz="155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People we would like to interview….</a:t>
            </a:r>
          </a:p>
          <a:p>
            <a:pPr defTabSz="397764">
              <a:spcAft>
                <a:spcPts val="600"/>
              </a:spcAft>
            </a:pPr>
            <a:endParaRPr lang="en-US" sz="155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548" y="9059039"/>
            <a:ext cx="1970293" cy="542161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9" y="685800"/>
            <a:ext cx="2109299" cy="3567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8433B3-F5A4-4912-A1EB-5A454DF7738E}"/>
              </a:ext>
            </a:extLst>
          </p:cNvPr>
          <p:cNvSpPr txBox="1"/>
          <p:nvPr/>
        </p:nvSpPr>
        <p:spPr>
          <a:xfrm flipH="1">
            <a:off x="5363278" y="1758311"/>
            <a:ext cx="2985990" cy="46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US" sz="2436" b="1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Internal Stakeholders</a:t>
            </a:r>
            <a:endParaRPr lang="ru-RU" sz="2800" b="1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46BD8-F2DA-48AC-BACA-420645866DCC}"/>
              </a:ext>
            </a:extLst>
          </p:cNvPr>
          <p:cNvSpPr txBox="1"/>
          <p:nvPr/>
        </p:nvSpPr>
        <p:spPr>
          <a:xfrm flipH="1">
            <a:off x="8734850" y="1752006"/>
            <a:ext cx="2985990" cy="46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US" sz="2436" b="1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External Stakeholders</a:t>
            </a:r>
            <a:endParaRPr lang="ru-RU" sz="2800" b="1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5456878" y="5617004"/>
            <a:ext cx="6263962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US" sz="174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Document Requests</a:t>
            </a:r>
            <a:endParaRPr lang="uk-UA" sz="200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5456878" y="2358906"/>
            <a:ext cx="6263962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US" sz="174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Interview Requests</a:t>
            </a:r>
            <a:endParaRPr lang="uk-UA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10504</TotalTime>
  <Words>159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GENARAL LAYOUTS</vt:lpstr>
      <vt:lpstr>PowerPoint Presentation</vt:lpstr>
      <vt:lpstr>PowerPoint Presentation</vt:lpstr>
      <vt:lpstr>Requirements Gathering - High Level Project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Thomas Malone</cp:lastModifiedBy>
  <cp:revision>1553</cp:revision>
  <cp:lastPrinted>2021-06-11T22:02:08Z</cp:lastPrinted>
  <dcterms:created xsi:type="dcterms:W3CDTF">2019-10-17T21:41:43Z</dcterms:created>
  <dcterms:modified xsi:type="dcterms:W3CDTF">2024-06-21T08:05:12Z</dcterms:modified>
</cp:coreProperties>
</file>