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latin typeface="Times New Roman" pitchFamily="18" charset="0"/>
                <a:cs typeface="Times New Roman" pitchFamily="18" charset="0"/>
              </a:rPr>
              <a:t>STUDENT 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Swetha.V</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REGISTER NO</a:t>
            </a:r>
            <a:r>
              <a:rPr lang="en-US" sz="2400" dirty="0" smtClean="0">
                <a:latin typeface="Times New Roman" pitchFamily="18" charset="0"/>
                <a:cs typeface="Times New Roman" pitchFamily="18" charset="0"/>
              </a:rPr>
              <a:t>: 312220267</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DEPARTMENT:III B.COM General</a:t>
            </a:r>
            <a:endParaRPr lang="en-US" sz="2400" dirty="0">
              <a:latin typeface="Times New Roman" pitchFamily="18" charset="0"/>
              <a:cs typeface="Times New Roman" pitchFamily="18" charset="0"/>
            </a:endParaRPr>
          </a:p>
          <a:p>
            <a:r>
              <a:rPr lang="en-US" sz="2400" dirty="0" smtClean="0">
                <a:latin typeface="Times New Roman" pitchFamily="18" charset="0"/>
                <a:cs typeface="Times New Roman" pitchFamily="18" charset="0"/>
              </a:rPr>
              <a:t>COLLEGE : </a:t>
            </a:r>
            <a:r>
              <a:rPr lang="en-US" sz="2400" dirty="0" err="1" smtClean="0">
                <a:latin typeface="Times New Roman" pitchFamily="18" charset="0"/>
                <a:cs typeface="Times New Roman" pitchFamily="18" charset="0"/>
              </a:rPr>
              <a:t>Jeppiaar</a:t>
            </a:r>
            <a:r>
              <a:rPr lang="en-US" sz="2400" dirty="0" smtClean="0">
                <a:latin typeface="Times New Roman" pitchFamily="18" charset="0"/>
                <a:cs typeface="Times New Roman" pitchFamily="18" charset="0"/>
              </a:rPr>
              <a:t> college of arts and science</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12" name="object 7"/>
          <p:cNvSpPr txBox="1">
            <a:spLocks noGrp="1"/>
          </p:cNvSpPr>
          <p:nvPr>
            <p:ph type="ctrTitle"/>
          </p:nvPr>
        </p:nvSpPr>
        <p:spPr>
          <a:xfrm>
            <a:off x="1219200" y="304800"/>
            <a:ext cx="7777163" cy="2281238"/>
          </a:xfrm>
          <a:prstGeom prst="rect">
            <a:avLst/>
          </a:prstGeom>
        </p:spPr>
        <p:txBody>
          <a:bodyPr vert="horz" wrap="square" lIns="0" tIns="16510" rIns="0" bIns="0" rtlCol="0">
            <a:spAutoFit/>
          </a:bodyPr>
          <a:lstStyle/>
          <a:p>
            <a:pPr marL="3213735" algn="l">
              <a:spcBef>
                <a:spcPts val="130"/>
              </a:spcBef>
            </a:pPr>
            <a:r>
              <a:rPr lang="en-US" sz="4000" b="1" i="0" dirty="0">
                <a:solidFill>
                  <a:srgbClr val="0F0F0F"/>
                </a:solidFill>
                <a:effectLst/>
                <a:latin typeface="Roboto" panose="020F0502020204030204" pitchFamily="2" charset="0"/>
              </a:rPr>
              <a:t/>
            </a:r>
            <a:br>
              <a:rPr lang="en-US" sz="4000" b="1" i="0" dirty="0">
                <a:solidFill>
                  <a:srgbClr val="0F0F0F"/>
                </a:solidFill>
                <a:effectLst/>
                <a:latin typeface="Roboto" panose="020F0502020204030204" pitchFamily="2" charset="0"/>
              </a:rPr>
            </a:br>
            <a:endParaRPr sz="4000" spc="15" dirty="0"/>
          </a:p>
        </p:txBody>
      </p:sp>
      <p:sp>
        <p:nvSpPr>
          <p:cNvPr id="10" name="TextBox 9"/>
          <p:cNvSpPr txBox="1"/>
          <p:nvPr/>
        </p:nvSpPr>
        <p:spPr>
          <a:xfrm>
            <a:off x="676275" y="228600"/>
            <a:ext cx="8010525" cy="646331"/>
          </a:xfrm>
          <a:prstGeom prst="rect">
            <a:avLst/>
          </a:prstGeom>
          <a:noFill/>
        </p:spPr>
        <p:txBody>
          <a:bodyPr wrap="square" rtlCol="0">
            <a:spAutoFit/>
          </a:bodyPr>
          <a:lstStyle/>
          <a:p>
            <a:r>
              <a:rPr lang="en-US" sz="3600" b="1" dirty="0">
                <a:solidFill>
                  <a:srgbClr val="0F0F0F"/>
                </a:solidFill>
                <a:latin typeface="Times New Roman" pitchFamily="18" charset="0"/>
                <a:cs typeface="Times New Roman" pitchFamily="18" charset="0"/>
              </a:rPr>
              <a:t>Employee Data Analysis using Excel</a:t>
            </a:r>
            <a:endParaRPr lang="en-IN" sz="36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1066800" y="1600200"/>
            <a:ext cx="7620000" cy="4154984"/>
          </a:xfrm>
          <a:prstGeom prst="rect">
            <a:avLst/>
          </a:prstGeom>
          <a:noFill/>
        </p:spPr>
        <p:txBody>
          <a:bodyPr wrap="square" rtlCol="0">
            <a:spAutoFit/>
          </a:bodyPr>
          <a:lstStyle/>
          <a:p>
            <a:pPr marL="342900" indent="-342900">
              <a:buAutoNum type="arabicPeriod"/>
            </a:pPr>
            <a:r>
              <a:rPr lang="en-US" sz="2400" dirty="0" smtClean="0">
                <a:latin typeface="Times New Roman" pitchFamily="18" charset="0"/>
                <a:cs typeface="Times New Roman" pitchFamily="18" charset="0"/>
              </a:rPr>
              <a:t>Data Set Collection – Employee Attendance Dataset</a:t>
            </a:r>
          </a:p>
          <a:p>
            <a:pPr marL="342900" indent="-342900">
              <a:buAutoNum type="arabicPeriod"/>
            </a:pPr>
            <a:r>
              <a:rPr lang="en-US" sz="2400" dirty="0" smtClean="0">
                <a:latin typeface="Times New Roman" pitchFamily="18" charset="0"/>
                <a:cs typeface="Times New Roman" pitchFamily="18" charset="0"/>
              </a:rPr>
              <a:t>Data Set Preparation – Removing Blanks , Using Filter and Using Conditional </a:t>
            </a:r>
            <a:r>
              <a:rPr lang="en-US" sz="2400" dirty="0" err="1" smtClean="0">
                <a:latin typeface="Times New Roman" pitchFamily="18" charset="0"/>
                <a:cs typeface="Times New Roman" pitchFamily="18" charset="0"/>
              </a:rPr>
              <a:t>Formating</a:t>
            </a:r>
            <a:r>
              <a:rPr lang="en-US" sz="2400" dirty="0" smtClean="0">
                <a:latin typeface="Times New Roman" pitchFamily="18" charset="0"/>
                <a:cs typeface="Times New Roman" pitchFamily="18" charset="0"/>
              </a:rPr>
              <a:t>.</a:t>
            </a:r>
          </a:p>
          <a:p>
            <a:pPr marL="342900" indent="-342900">
              <a:buAutoNum type="arabicPeriod"/>
            </a:pPr>
            <a:r>
              <a:rPr lang="en-US" sz="2400" dirty="0" smtClean="0">
                <a:latin typeface="Times New Roman" pitchFamily="18" charset="0"/>
                <a:cs typeface="Times New Roman" pitchFamily="18" charset="0"/>
              </a:rPr>
              <a:t>Using IFS Formula to Attain the record of attendance data.</a:t>
            </a:r>
          </a:p>
          <a:p>
            <a:pPr marL="342900" indent="-342900">
              <a:buAutoNum type="arabicPeriod"/>
            </a:pPr>
            <a:r>
              <a:rPr lang="en-US" sz="2400" dirty="0" smtClean="0">
                <a:latin typeface="Times New Roman" pitchFamily="18" charset="0"/>
                <a:cs typeface="Times New Roman" pitchFamily="18" charset="0"/>
              </a:rPr>
              <a:t>Insert Pivot table to </a:t>
            </a:r>
            <a:r>
              <a:rPr lang="en-US" sz="2400" dirty="0" err="1" smtClean="0">
                <a:latin typeface="Times New Roman" pitchFamily="18" charset="0"/>
                <a:cs typeface="Times New Roman" pitchFamily="18" charset="0"/>
              </a:rPr>
              <a:t>summarise</a:t>
            </a:r>
            <a:r>
              <a:rPr lang="en-US" sz="2400" dirty="0" smtClean="0">
                <a:latin typeface="Times New Roman" pitchFamily="18" charset="0"/>
                <a:cs typeface="Times New Roman" pitchFamily="18" charset="0"/>
              </a:rPr>
              <a:t> dataset on employee attendance records.</a:t>
            </a:r>
          </a:p>
          <a:p>
            <a:pPr marL="342900" indent="-342900">
              <a:buAutoNum type="arabicPeriod"/>
            </a:pPr>
            <a:r>
              <a:rPr lang="en-US" sz="2400" dirty="0" smtClean="0">
                <a:latin typeface="Times New Roman" pitchFamily="18" charset="0"/>
                <a:cs typeface="Times New Roman" pitchFamily="18" charset="0"/>
              </a:rPr>
              <a:t>Data Visualization using Area Chart to represent the Attendance of Employees</a:t>
            </a:r>
          </a:p>
          <a:p>
            <a:pPr marL="342900" indent="-342900">
              <a:buAutoNum type="arabicPeriod"/>
            </a:pPr>
            <a:r>
              <a:rPr lang="en-US" sz="2400" dirty="0" smtClean="0">
                <a:latin typeface="Times New Roman" pitchFamily="18" charset="0"/>
                <a:cs typeface="Times New Roman" pitchFamily="18" charset="0"/>
              </a:rPr>
              <a:t>Result and Discussion</a:t>
            </a:r>
          </a:p>
          <a:p>
            <a:pPr marL="342900" indent="-342900">
              <a:buAutoNum type="arabicPeriod"/>
            </a:pPr>
            <a:r>
              <a:rPr lang="en-US" sz="2400" dirty="0" smtClean="0">
                <a:latin typeface="Times New Roman" pitchFamily="18" charset="0"/>
                <a:cs typeface="Times New Roman" pitchFamily="18" charset="0"/>
              </a:rPr>
              <a:t>Final Report</a:t>
            </a:r>
            <a:endParaRPr lang="en-IN"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296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8612" y="1695450"/>
            <a:ext cx="6851674"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a:t>
            </a:r>
            <a:r>
              <a:rPr lang="en-US" dirty="0" smtClean="0">
                <a:latin typeface="Times New Roman" panose="02020603050405020304" pitchFamily="18" charset="0"/>
                <a:cs typeface="Times New Roman" panose="02020603050405020304" pitchFamily="18" charset="0"/>
              </a:rPr>
              <a:t>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762000" y="1676400"/>
            <a:ext cx="8001000" cy="3108543"/>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"Attendance analysis shows a correlation between absenteeism and job satisfaction. Departments with high absenteeism rates also report lower employee engagement. Implementing targeted interventions, such as recognition programs and employee feedback mechanisms, can help mitigate absenteeism and improve overall workplace culture and productivity."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US" sz="4400" b="1" dirty="0">
                <a:solidFill>
                  <a:srgbClr val="0F0F0F"/>
                </a:solidFill>
                <a:latin typeface="Times New Roman" panose="02020603050405020304" pitchFamily="18" charset="0"/>
                <a:cs typeface="Times New Roman" panose="02020603050405020304" pitchFamily="18" charset="0"/>
              </a:rPr>
              <a:t> </a:t>
            </a:r>
            <a:r>
              <a:rPr lang="en-US" sz="4400" b="1" dirty="0" smtClean="0">
                <a:solidFill>
                  <a:srgbClr val="0F0F0F"/>
                </a:solidFill>
                <a:latin typeface="Times New Roman" panose="02020603050405020304" pitchFamily="18" charset="0"/>
                <a:cs typeface="Times New Roman" panose="02020603050405020304" pitchFamily="18" charset="0"/>
              </a:rPr>
              <a:t>Attendance </a:t>
            </a:r>
            <a:r>
              <a:rPr lang="en-US" sz="4400" b="1" dirty="0" smtClean="0">
                <a:solidFill>
                  <a:srgbClr val="0F0F0F"/>
                </a:solidFill>
                <a:latin typeface="Times New Roman" panose="02020603050405020304" pitchFamily="18" charset="0"/>
                <a:cs typeface="Times New Roman" panose="02020603050405020304" pitchFamily="18" charset="0"/>
              </a:rPr>
              <a:t>Analysis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76276" y="2085313"/>
            <a:ext cx="7781924" cy="1569660"/>
          </a:xfrm>
          <a:prstGeom prst="rect">
            <a:avLst/>
          </a:prstGeom>
          <a:noFill/>
        </p:spPr>
        <p:txBody>
          <a:bodyPr wrap="square" rtlCol="0">
            <a:spAutoFit/>
          </a:bodyPr>
          <a:lstStyle/>
          <a:p>
            <a:pPr algn="just"/>
            <a:r>
              <a:rPr lang="en-US" sz="3200" dirty="0" smtClean="0">
                <a:latin typeface="Times New Roman" pitchFamily="18" charset="0"/>
                <a:cs typeface="Times New Roman" pitchFamily="18" charset="0"/>
              </a:rPr>
              <a:t>To </a:t>
            </a:r>
            <a:r>
              <a:rPr lang="en-US" sz="3200" dirty="0" err="1" smtClean="0">
                <a:latin typeface="Times New Roman" pitchFamily="18" charset="0"/>
                <a:cs typeface="Times New Roman" pitchFamily="18" charset="0"/>
              </a:rPr>
              <a:t>Analyse</a:t>
            </a:r>
            <a:r>
              <a:rPr lang="en-US" sz="3200" dirty="0" smtClean="0">
                <a:latin typeface="Times New Roman" pitchFamily="18" charset="0"/>
                <a:cs typeface="Times New Roman" pitchFamily="18" charset="0"/>
              </a:rPr>
              <a:t> the Attendance Records to know the </a:t>
            </a:r>
            <a:r>
              <a:rPr lang="en-US" sz="3200" dirty="0" err="1" smtClean="0">
                <a:latin typeface="Times New Roman" pitchFamily="18" charset="0"/>
                <a:cs typeface="Times New Roman" pitchFamily="18" charset="0"/>
              </a:rPr>
              <a:t>absenteesim</a:t>
            </a:r>
            <a:r>
              <a:rPr lang="en-US" sz="3200" dirty="0" smtClean="0">
                <a:latin typeface="Times New Roman" pitchFamily="18" charset="0"/>
                <a:cs typeface="Times New Roman" pitchFamily="18" charset="0"/>
              </a:rPr>
              <a:t> time in hours from the employee attendance data set.</a:t>
            </a:r>
            <a:endParaRPr lang="en-IN" sz="32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2057400"/>
            <a:ext cx="7981950" cy="3539430"/>
          </a:xfrm>
          <a:prstGeom prst="rect">
            <a:avLst/>
          </a:prstGeom>
          <a:noFill/>
        </p:spPr>
        <p:txBody>
          <a:bodyPr wrap="square" rtlCol="0">
            <a:spAutoFit/>
          </a:bodyPr>
          <a:lstStyle/>
          <a:p>
            <a:pPr algn="just"/>
            <a:r>
              <a:rPr lang="en-US" sz="2800" dirty="0">
                <a:latin typeface="Times New Roman" pitchFamily="18" charset="0"/>
                <a:cs typeface="Times New Roman" pitchFamily="18" charset="0"/>
              </a:rPr>
              <a:t>"Analyzing Employee Absenteeism: This project examines attendance records to identify patterns and trends of absenteeism among employees. Using the employee attendance dataset, we'll calculate absenteeism rates, detect frequent absentees, and investigate underlying reasons. Insights gained will help employers develop strategies to reduce absenteeism and improve workforce productivity."</a:t>
            </a:r>
            <a:endParaRPr lang="en-IN" sz="2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914400" y="2019300"/>
            <a:ext cx="5486400" cy="2554545"/>
          </a:xfrm>
          <a:prstGeom prst="rect">
            <a:avLst/>
          </a:prstGeom>
          <a:noFill/>
        </p:spPr>
        <p:txBody>
          <a:bodyPr wrap="square" rtlCol="0">
            <a:spAutoFit/>
          </a:bodyPr>
          <a:lstStyle/>
          <a:p>
            <a:pPr marL="285750" indent="-285750">
              <a:buFont typeface="Arial" pitchFamily="34" charset="0"/>
              <a:buChar char="•"/>
            </a:pPr>
            <a:r>
              <a:rPr lang="en-US" sz="3200" dirty="0" smtClean="0">
                <a:latin typeface="Times New Roman" pitchFamily="18" charset="0"/>
                <a:cs typeface="Times New Roman" pitchFamily="18" charset="0"/>
              </a:rPr>
              <a:t>Managing Director</a:t>
            </a:r>
          </a:p>
          <a:p>
            <a:pPr marL="285750" indent="-285750">
              <a:buFont typeface="Arial" pitchFamily="34" charset="0"/>
              <a:buChar char="•"/>
            </a:pPr>
            <a:r>
              <a:rPr lang="en-US" sz="3200" dirty="0" smtClean="0">
                <a:latin typeface="Times New Roman" pitchFamily="18" charset="0"/>
                <a:cs typeface="Times New Roman" pitchFamily="18" charset="0"/>
              </a:rPr>
              <a:t>General Manager</a:t>
            </a:r>
          </a:p>
          <a:p>
            <a:pPr marL="285750" indent="-285750">
              <a:buFont typeface="Arial" pitchFamily="34" charset="0"/>
              <a:buChar char="•"/>
            </a:pPr>
            <a:r>
              <a:rPr lang="en-US" sz="3200" dirty="0" smtClean="0">
                <a:latin typeface="Times New Roman" pitchFamily="18" charset="0"/>
                <a:cs typeface="Times New Roman" pitchFamily="18" charset="0"/>
              </a:rPr>
              <a:t>Human Resource Manager</a:t>
            </a:r>
          </a:p>
          <a:p>
            <a:pPr marL="285750" indent="-285750">
              <a:buFont typeface="Arial" pitchFamily="34" charset="0"/>
              <a:buChar char="•"/>
            </a:pPr>
            <a:r>
              <a:rPr lang="en-US" sz="3200" dirty="0" smtClean="0">
                <a:latin typeface="Times New Roman" pitchFamily="18" charset="0"/>
                <a:cs typeface="Times New Roman" pitchFamily="18" charset="0"/>
              </a:rPr>
              <a:t>Chief Executive Officer</a:t>
            </a:r>
          </a:p>
          <a:p>
            <a:pPr marL="285750" indent="-285750">
              <a:buFont typeface="Arial" pitchFamily="34" charset="0"/>
              <a:buChar char="•"/>
            </a:pPr>
            <a:r>
              <a:rPr lang="en-US" sz="3200" dirty="0" smtClean="0">
                <a:latin typeface="Times New Roman" pitchFamily="18" charset="0"/>
                <a:cs typeface="Times New Roman" pitchFamily="18" charset="0"/>
              </a:rPr>
              <a:t>Project Manager</a:t>
            </a:r>
            <a:endParaRPr lang="en-IN" sz="32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1981200"/>
            <a:ext cx="5562600" cy="4062651"/>
          </a:xfrm>
          <a:prstGeom prst="rect">
            <a:avLst/>
          </a:prstGeom>
          <a:noFill/>
        </p:spPr>
        <p:txBody>
          <a:bodyPr wrap="square" rtlCol="0">
            <a:spAutoFit/>
          </a:bodyPr>
          <a:lstStyle/>
          <a:p>
            <a:pPr marL="285750" indent="-285750">
              <a:buFont typeface="Arial" pitchFamily="34" charset="0"/>
              <a:buChar char="•"/>
            </a:pPr>
            <a:r>
              <a:rPr lang="en-US" sz="2400" dirty="0" smtClean="0">
                <a:latin typeface="Times New Roman" pitchFamily="18" charset="0"/>
                <a:cs typeface="Times New Roman" pitchFamily="18" charset="0"/>
              </a:rPr>
              <a:t>Conditional Formatting : To Highlight the Blanks cells and change the font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of the cell.</a:t>
            </a:r>
          </a:p>
          <a:p>
            <a:pPr marL="285750" indent="-285750">
              <a:buFont typeface="Arial" pitchFamily="34" charset="0"/>
              <a:buChar char="•"/>
            </a:pPr>
            <a:r>
              <a:rPr lang="en-US" sz="2400" dirty="0" smtClean="0">
                <a:latin typeface="Times New Roman" pitchFamily="18" charset="0"/>
                <a:cs typeface="Times New Roman" pitchFamily="18" charset="0"/>
              </a:rPr>
              <a:t>Sort &amp; Filter : Delete  the Blank space.</a:t>
            </a:r>
          </a:p>
          <a:p>
            <a:pPr marL="285750" indent="-285750">
              <a:buFont typeface="Arial" pitchFamily="34" charset="0"/>
              <a:buChar char="•"/>
            </a:pPr>
            <a:r>
              <a:rPr lang="en-US" sz="2400" dirty="0" smtClean="0">
                <a:latin typeface="Times New Roman" pitchFamily="18" charset="0"/>
                <a:cs typeface="Times New Roman" pitchFamily="18" charset="0"/>
              </a:rPr>
              <a:t>Pivot Table : Attendance Analysis through </a:t>
            </a:r>
            <a:r>
              <a:rPr lang="en-US" sz="2400" dirty="0" err="1" smtClean="0">
                <a:latin typeface="Times New Roman" pitchFamily="18" charset="0"/>
                <a:cs typeface="Times New Roman" pitchFamily="18" charset="0"/>
              </a:rPr>
              <a:t>absenteesim</a:t>
            </a:r>
            <a:r>
              <a:rPr lang="en-US" sz="2400" dirty="0" smtClean="0">
                <a:latin typeface="Times New Roman" pitchFamily="18" charset="0"/>
                <a:cs typeface="Times New Roman" pitchFamily="18" charset="0"/>
              </a:rPr>
              <a:t> in hours.</a:t>
            </a:r>
          </a:p>
          <a:p>
            <a:pPr marL="285750" indent="-285750">
              <a:buFont typeface="Arial" pitchFamily="34" charset="0"/>
              <a:buChar char="•"/>
            </a:pPr>
            <a:r>
              <a:rPr lang="en-US" sz="2400" dirty="0" smtClean="0">
                <a:latin typeface="Times New Roman" pitchFamily="18" charset="0"/>
                <a:cs typeface="Times New Roman" pitchFamily="18" charset="0"/>
              </a:rPr>
              <a:t>Formulas : IFS ( To get the Feedback of Rating )</a:t>
            </a:r>
          </a:p>
          <a:p>
            <a:pPr marL="285750" indent="-285750">
              <a:buFont typeface="Arial" pitchFamily="34" charset="0"/>
              <a:buChar char="•"/>
            </a:pPr>
            <a:r>
              <a:rPr lang="en-US" sz="2400" dirty="0" smtClean="0">
                <a:latin typeface="Times New Roman" pitchFamily="18" charset="0"/>
                <a:cs typeface="Times New Roman" pitchFamily="18" charset="0"/>
              </a:rPr>
              <a:t>Graphs : ( Area Chart ) : Final Report on Employee Attendance Records.</a:t>
            </a:r>
          </a:p>
          <a:p>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914400" y="1600200"/>
            <a:ext cx="7391400" cy="3539430"/>
          </a:xfrm>
          <a:prstGeom prst="rect">
            <a:avLst/>
          </a:prstGeom>
          <a:noFill/>
        </p:spPr>
        <p:txBody>
          <a:bodyPr wrap="square" rtlCol="0">
            <a:spAutoFit/>
          </a:bodyPr>
          <a:lstStyle/>
          <a:p>
            <a:r>
              <a:rPr lang="en-US" sz="2800" dirty="0" smtClean="0">
                <a:latin typeface="Times New Roman" pitchFamily="18" charset="0"/>
                <a:cs typeface="Times New Roman" pitchFamily="18" charset="0"/>
              </a:rPr>
              <a:t>Employee Attendance </a:t>
            </a:r>
            <a:r>
              <a:rPr lang="en-US" sz="2800" dirty="0" err="1" smtClean="0">
                <a:latin typeface="Times New Roman" pitchFamily="18" charset="0"/>
                <a:cs typeface="Times New Roman" pitchFamily="18" charset="0"/>
              </a:rPr>
              <a:t>DataSet</a:t>
            </a:r>
            <a:r>
              <a:rPr lang="en-US" sz="2800" dirty="0" smtClean="0">
                <a:latin typeface="Times New Roman" pitchFamily="18" charset="0"/>
                <a:cs typeface="Times New Roman" pitchFamily="18" charset="0"/>
              </a:rPr>
              <a:t> : Kaggle.com</a:t>
            </a:r>
          </a:p>
          <a:p>
            <a:r>
              <a:rPr lang="en-US" sz="2800" dirty="0" smtClean="0">
                <a:latin typeface="Times New Roman" pitchFamily="18" charset="0"/>
                <a:cs typeface="Times New Roman" pitchFamily="18" charset="0"/>
              </a:rPr>
              <a:t>Features : 33</a:t>
            </a:r>
          </a:p>
          <a:p>
            <a:r>
              <a:rPr lang="en-US" sz="2800" dirty="0" smtClean="0">
                <a:latin typeface="Times New Roman" pitchFamily="18" charset="0"/>
                <a:cs typeface="Times New Roman" pitchFamily="18" charset="0"/>
              </a:rPr>
              <a:t>Reason of Absence : Numerical Values</a:t>
            </a:r>
          </a:p>
          <a:p>
            <a:r>
              <a:rPr lang="en-US" sz="2800" dirty="0" smtClean="0">
                <a:latin typeface="Times New Roman" pitchFamily="18" charset="0"/>
                <a:cs typeface="Times New Roman" pitchFamily="18" charset="0"/>
              </a:rPr>
              <a:t>Month of Absence : </a:t>
            </a:r>
            <a:r>
              <a:rPr lang="en-US" sz="2800" dirty="0" err="1" smtClean="0">
                <a:latin typeface="Times New Roman" pitchFamily="18" charset="0"/>
                <a:cs typeface="Times New Roman" pitchFamily="18" charset="0"/>
              </a:rPr>
              <a:t>Int</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Weight : Numerical Value</a:t>
            </a:r>
          </a:p>
          <a:p>
            <a:r>
              <a:rPr lang="en-US" sz="2800" dirty="0" smtClean="0">
                <a:latin typeface="Times New Roman" pitchFamily="18" charset="0"/>
                <a:cs typeface="Times New Roman" pitchFamily="18" charset="0"/>
              </a:rPr>
              <a:t>Height : Numerical Value</a:t>
            </a:r>
          </a:p>
          <a:p>
            <a:r>
              <a:rPr lang="en-US" sz="2800" dirty="0" smtClean="0">
                <a:latin typeface="Times New Roman" pitchFamily="18" charset="0"/>
                <a:cs typeface="Times New Roman" pitchFamily="18" charset="0"/>
              </a:rPr>
              <a:t>Absenteeism time in Hours : Numerical Values </a:t>
            </a:r>
          </a:p>
          <a:p>
            <a:r>
              <a:rPr lang="en-US" sz="2800" dirty="0" smtClean="0">
                <a:latin typeface="Times New Roman" pitchFamily="18" charset="0"/>
                <a:cs typeface="Times New Roman" pitchFamily="18" charset="0"/>
              </a:rPr>
              <a:t>Feedback : Text Values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743200" y="2514600"/>
            <a:ext cx="6248400" cy="1569660"/>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New Formula Used : IFS</a:t>
            </a:r>
          </a:p>
          <a:p>
            <a:pPr algn="just"/>
            <a:endParaRPr lang="en-US" sz="2400" dirty="0" smtClean="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To find the Attendance Records of Employees by </a:t>
            </a:r>
            <a:r>
              <a:rPr lang="en-US" sz="2400" dirty="0" err="1" smtClean="0">
                <a:latin typeface="Times New Roman" pitchFamily="18" charset="0"/>
                <a:cs typeface="Times New Roman" pitchFamily="18" charset="0"/>
              </a:rPr>
              <a:t>analysing</a:t>
            </a:r>
            <a:r>
              <a:rPr lang="en-US" sz="2400" dirty="0" smtClean="0">
                <a:latin typeface="Times New Roman" pitchFamily="18" charset="0"/>
                <a:cs typeface="Times New Roman" pitchFamily="18" charset="0"/>
              </a:rPr>
              <a:t> the Absenteeism in Hours</a:t>
            </a:r>
            <a:r>
              <a:rPr lang="en-IN" sz="24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TotalTime>
  <Words>406</Words>
  <Application>Microsoft Office PowerPoint</Application>
  <PresentationFormat>Custom</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16</cp:revision>
  <dcterms:created xsi:type="dcterms:W3CDTF">2024-03-29T15:07:22Z</dcterms:created>
  <dcterms:modified xsi:type="dcterms:W3CDTF">2024-08-30T08:19:24Z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